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5B4CF6D-C2B4-4969-9CC4-EFE771959C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E322DF-06D2-4D76-917E-EF115F1E03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C560B83-B98B-4DCF-AD02-2ECD4C5AB4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56F5BC9-45D3-4CC9-B3DC-398E7A6E55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DDB71F0-F8AF-4734-921D-1D525582AAF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394C7A3-AA11-41F4-BD94-9271354381A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2B8FA17-2023-45FE-BA26-10A518AF6F0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82709C-8590-4F68-84DA-6BDFA7EEE5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FBABF0-9EC2-4750-B60A-D766B6F164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9DA0E2-3276-4B9F-83EC-D7509BFA55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857189-E12B-4F63-B13A-20CADD367A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5041203204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2024-01-11</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系统与文化的整合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系统与文化的概念及关系</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系统与文化整合的现状及挑战</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系统与文化整合的方法与策略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系统与文化整合的实践与应用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系统与文化整合的未来展望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社会变革需求</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社会变革要求人们更加关注文化因素在社会发展中的作用。系统与文化整合有助于应对社会变革带来的挑战，推动社会进步。</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全球化趋势</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随着全球化的加速发展，不同文化之间的交流与碰撞成为常态。系统与文化整合有助于促进文化多样性与包容性，推动全球范围内的和谐发展。</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跨学科研究趋势</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系统科学、文化学等多学科的交叉融合为系统与文化整合提供了理论支持和方法论指导，有助于推动跨学科研究的发展。</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2954" r="2954"/>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9800" r="198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31274" r="31274"/>
          <a:stretch>
            <a:fillRect/>
          </a:stretch>
        </p:blipFill>
        <p:spPr>
          <a:xfrm>
            <a:off x="9121094"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整合的目的和目标</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促进文化交流与理解</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通过系统与文化整合，促进不同文化之间的交流和理解，消除文化隔阂与偏见，增进相互尊重与合作。</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推动社会和谐发展</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系统与文化整合有助于协调不同文化背景下的社会关系，减少文化冲突，推动社会和谐稳定发展。</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提升个人综合素质</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通过系统与文化整合，培养个人的跨文化意识和能力，提升个人在多元文化环境中的适应能力和综合素质。</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探索新的发展模式</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系统与文化整合有助于探索适应多元文化背景的新的发展模式，为经济、政治、文化等领域的可持续发展提供新的思路和路径。</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系统与文化的概念及关系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3808" r="13808"/>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3171" r="317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系统是由相互作用、相互依赖的若干组成部分结合而成的，具有特定功能的有机整体。</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系统定义</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系统是一个整体，不是各个部分的简单相加。</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整体性</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系统的各组成部分之间相互关联、相互作用。</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关联性</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系统是不断发展变化的，具有自适应和自组织能力。</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动态性</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系统的定义与特点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735871" y="4184207"/>
            <a:ext cx="2692926" cy="101771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flipH="1">
            <a:off x="4749975" y="1385888"/>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96005" y="2522220"/>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749975" y="3648265"/>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096005" y="4778693"/>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文化的定义与特点</a:t>
              </a:r>
            </a:p>
          </p:txBody>
        </p:sp>
      </p:grpSp>
      <p:grpSp>
        <p:nvGrpSpPr>
          <p:cNvPr id="29" name="Group 29"/>
          <p:cNvGrpSpPr/>
          <p:nvPr/>
        </p:nvGrpSpPr>
        <p:grpSpPr>
          <a:xfrm>
            <a:off x="1354979" y="1014104"/>
            <a:ext cx="3394996" cy="490334"/>
            <a:chOff x="1354979" y="1014104"/>
            <a:chExt cx="3394996" cy="490334"/>
          </a:xfrm>
        </p:grpSpPr>
        <p:sp>
          <p:nvSpPr>
            <p:cNvPr id="30" name="TextBox 30"/>
            <p:cNvSpPr txBox="1"/>
            <p:nvPr/>
          </p:nvSpPr>
          <p:spPr>
            <a:xfrm>
              <a:off x="1354979" y="101410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文化定义</a:t>
              </a:r>
            </a:p>
          </p:txBody>
        </p:sp>
      </p:grpSp>
      <p:grpSp>
        <p:nvGrpSpPr>
          <p:cNvPr id="31" name="Group 31"/>
          <p:cNvGrpSpPr/>
          <p:nvPr/>
        </p:nvGrpSpPr>
        <p:grpSpPr>
          <a:xfrm>
            <a:off x="1463704" y="1448856"/>
            <a:ext cx="3286271" cy="1654845"/>
            <a:chOff x="1463704" y="1448856"/>
            <a:chExt cx="3286271" cy="1654845"/>
          </a:xfrm>
        </p:grpSpPr>
        <p:sp>
          <p:nvSpPr>
            <p:cNvPr id="32" name="TextBox 32"/>
            <p:cNvSpPr txBox="1"/>
            <p:nvPr/>
          </p:nvSpPr>
          <p:spPr>
            <a:xfrm>
              <a:off x="1463704" y="1448856"/>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文化是人类在社会历史发展过程中所创造的物质财富和精神财富的总和，包括知识、信仰、艺术、道德、法律、风俗等方面。</a:t>
              </a:r>
            </a:p>
          </p:txBody>
        </p:sp>
      </p:grpSp>
      <p:grpSp>
        <p:nvGrpSpPr>
          <p:cNvPr id="33" name="Group 33"/>
          <p:cNvGrpSpPr/>
          <p:nvPr/>
        </p:nvGrpSpPr>
        <p:grpSpPr>
          <a:xfrm>
            <a:off x="1354979" y="3648265"/>
            <a:ext cx="3394996" cy="490334"/>
            <a:chOff x="1354979" y="3648265"/>
            <a:chExt cx="3394996" cy="490334"/>
          </a:xfrm>
        </p:grpSpPr>
        <p:sp>
          <p:nvSpPr>
            <p:cNvPr id="34" name="TextBox 34"/>
            <p:cNvSpPr txBox="1"/>
            <p:nvPr/>
          </p:nvSpPr>
          <p:spPr>
            <a:xfrm>
              <a:off x="1354979" y="364826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多样性</a:t>
              </a:r>
            </a:p>
          </p:txBody>
        </p:sp>
      </p:grpSp>
      <p:grpSp>
        <p:nvGrpSpPr>
          <p:cNvPr id="35" name="Group 35"/>
          <p:cNvGrpSpPr/>
          <p:nvPr/>
        </p:nvGrpSpPr>
        <p:grpSpPr>
          <a:xfrm>
            <a:off x="1463704" y="4083018"/>
            <a:ext cx="3286271" cy="1654845"/>
            <a:chOff x="1463704" y="4083018"/>
            <a:chExt cx="3286271" cy="1654845"/>
          </a:xfrm>
        </p:grpSpPr>
        <p:sp>
          <p:nvSpPr>
            <p:cNvPr id="36" name="TextBox 36"/>
            <p:cNvSpPr txBox="1"/>
            <p:nvPr/>
          </p:nvSpPr>
          <p:spPr>
            <a:xfrm>
              <a:off x="1463704" y="4083018"/>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文化因地域、民族、社会等因素而呈现出多样性。</a:t>
              </a:r>
            </a:p>
          </p:txBody>
        </p:sp>
      </p:grpSp>
      <p:grpSp>
        <p:nvGrpSpPr>
          <p:cNvPr id="37" name="Group 37"/>
          <p:cNvGrpSpPr/>
          <p:nvPr/>
        </p:nvGrpSpPr>
        <p:grpSpPr>
          <a:xfrm>
            <a:off x="7442035" y="1993420"/>
            <a:ext cx="3394996" cy="490334"/>
            <a:chOff x="7442035" y="1993420"/>
            <a:chExt cx="3394996" cy="490334"/>
          </a:xfrm>
        </p:grpSpPr>
        <p:sp>
          <p:nvSpPr>
            <p:cNvPr id="38" name="TextBox 38"/>
            <p:cNvSpPr txBox="1"/>
            <p:nvPr/>
          </p:nvSpPr>
          <p:spPr>
            <a:xfrm>
              <a:off x="7442035" y="199342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2">
                      <a:alpha val="100000"/>
                    </a:schemeClr>
                  </a:solidFill>
                  <a:latin typeface="Microsoft Yahei"/>
                  <a:ea typeface="Microsoft Yahei"/>
                  <a:cs typeface="Microsoft Yahei"/>
                </a:rPr>
                <a:t>历史性</a:t>
              </a:r>
            </a:p>
          </p:txBody>
        </p:sp>
      </p:grpSp>
      <p:grpSp>
        <p:nvGrpSpPr>
          <p:cNvPr id="39" name="Group 39"/>
          <p:cNvGrpSpPr/>
          <p:nvPr/>
        </p:nvGrpSpPr>
        <p:grpSpPr>
          <a:xfrm>
            <a:off x="7550760" y="2428173"/>
            <a:ext cx="3286271" cy="1654845"/>
            <a:chOff x="7550760" y="2428173"/>
            <a:chExt cx="3286271" cy="1654845"/>
          </a:xfrm>
        </p:grpSpPr>
        <p:sp>
          <p:nvSpPr>
            <p:cNvPr id="40" name="TextBox 40"/>
            <p:cNvSpPr txBox="1"/>
            <p:nvPr/>
          </p:nvSpPr>
          <p:spPr>
            <a:xfrm>
              <a:off x="7550760" y="2428173"/>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文化是历史的积淀，具有传承性和连续性。</a:t>
              </a:r>
            </a:p>
          </p:txBody>
        </p:sp>
      </p:grpSp>
      <p:grpSp>
        <p:nvGrpSpPr>
          <p:cNvPr id="41" name="Group 41"/>
          <p:cNvGrpSpPr/>
          <p:nvPr/>
        </p:nvGrpSpPr>
        <p:grpSpPr>
          <a:xfrm>
            <a:off x="7496398" y="4406909"/>
            <a:ext cx="3394996" cy="490334"/>
            <a:chOff x="7496398" y="4406909"/>
            <a:chExt cx="3394996" cy="490334"/>
          </a:xfrm>
        </p:grpSpPr>
        <p:sp>
          <p:nvSpPr>
            <p:cNvPr id="42" name="TextBox 42"/>
            <p:cNvSpPr txBox="1"/>
            <p:nvPr/>
          </p:nvSpPr>
          <p:spPr>
            <a:xfrm>
              <a:off x="7496398" y="440690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2">
                      <a:alpha val="100000"/>
                    </a:schemeClr>
                  </a:solidFill>
                  <a:latin typeface="Microsoft Yahei"/>
                  <a:ea typeface="Microsoft Yahei"/>
                  <a:cs typeface="Microsoft Yahei"/>
                </a:rPr>
                <a:t>互动性</a:t>
              </a:r>
            </a:p>
          </p:txBody>
        </p:sp>
      </p:grpSp>
      <p:grpSp>
        <p:nvGrpSpPr>
          <p:cNvPr id="43" name="Group 43"/>
          <p:cNvGrpSpPr/>
          <p:nvPr/>
        </p:nvGrpSpPr>
        <p:grpSpPr>
          <a:xfrm>
            <a:off x="7605123" y="4841661"/>
            <a:ext cx="3286271" cy="1654845"/>
            <a:chOff x="7605123" y="4841661"/>
            <a:chExt cx="3286271" cy="1654845"/>
          </a:xfrm>
        </p:grpSpPr>
        <p:sp>
          <p:nvSpPr>
            <p:cNvPr id="44" name="TextBox 44"/>
            <p:cNvSpPr txBox="1"/>
            <p:nvPr/>
          </p:nvSpPr>
          <p:spPr>
            <a:xfrm>
              <a:off x="7605123" y="4841661"/>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文化与社会、经济、政治等相互作用，共同推动社会发展。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 r="1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系统的动态性推动了文化的变革和创新。</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系统对文化的影响</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系统为文化提供了组织和结构，使得文化能够有序地传承和发展。</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系统与文化的关系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96324" y="1798767"/>
            <a:ext cx="2754316" cy="64698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642414" y="1798767"/>
            <a:ext cx="2708226" cy="646984"/>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01</a:t>
            </a:r>
            <a:endParaRPr lang="en-US" sz="1100"/>
          </a:p>
        </p:txBody>
      </p:sp>
      <p:sp>
        <p:nvSpPr>
          <p:cNvPr id="4" name="Freeform 4"/>
          <p:cNvSpPr/>
          <p:nvPr/>
        </p:nvSpPr>
        <p:spPr>
          <a:xfrm>
            <a:off x="1810403" y="1798767"/>
            <a:ext cx="559947" cy="562395"/>
          </a:xfrm>
          <a:custGeom>
            <a:rect l="l" t="t" r="r" b="b"/>
            <a:pathLst>
              <a:path w="85" h="85">
                <a:moveTo>
                  <a:pt x="80" y="53"/>
                </a:moveTo>
                <a:cubicBezTo>
                  <a:pt x="80" y="80"/>
                  <a:pt x="80" y="80"/>
                  <a:pt x="80" y="80"/>
                </a:cubicBezTo>
                <a:cubicBezTo>
                  <a:pt x="80" y="83"/>
                  <a:pt x="78" y="85"/>
                  <a:pt x="74" y="85"/>
                </a:cubicBezTo>
                <a:cubicBezTo>
                  <a:pt x="10" y="85"/>
                  <a:pt x="10" y="85"/>
                  <a:pt x="10" y="85"/>
                </a:cubicBezTo>
                <a:cubicBezTo>
                  <a:pt x="7" y="85"/>
                  <a:pt x="5" y="83"/>
                  <a:pt x="5" y="80"/>
                </a:cubicBezTo>
                <a:cubicBezTo>
                  <a:pt x="5" y="53"/>
                  <a:pt x="5" y="53"/>
                  <a:pt x="5" y="53"/>
                </a:cubicBezTo>
                <a:cubicBezTo>
                  <a:pt x="9" y="54"/>
                  <a:pt x="13" y="55"/>
                  <a:pt x="17" y="56"/>
                </a:cubicBezTo>
                <a:cubicBezTo>
                  <a:pt x="17" y="60"/>
                  <a:pt x="17" y="60"/>
                  <a:pt x="17" y="60"/>
                </a:cubicBezTo>
                <a:cubicBezTo>
                  <a:pt x="20" y="60"/>
                  <a:pt x="20" y="60"/>
                  <a:pt x="20" y="60"/>
                </a:cubicBezTo>
                <a:cubicBezTo>
                  <a:pt x="20" y="68"/>
                  <a:pt x="20" y="68"/>
                  <a:pt x="20" y="68"/>
                </a:cubicBezTo>
                <a:cubicBezTo>
                  <a:pt x="27" y="68"/>
                  <a:pt x="27" y="68"/>
                  <a:pt x="27" y="68"/>
                </a:cubicBezTo>
                <a:cubicBezTo>
                  <a:pt x="27" y="60"/>
                  <a:pt x="27" y="60"/>
                  <a:pt x="27" y="60"/>
                </a:cubicBezTo>
                <a:cubicBezTo>
                  <a:pt x="30" y="60"/>
                  <a:pt x="30" y="60"/>
                  <a:pt x="30" y="60"/>
                </a:cubicBezTo>
                <a:cubicBezTo>
                  <a:pt x="30" y="57"/>
                  <a:pt x="30" y="57"/>
                  <a:pt x="30" y="57"/>
                </a:cubicBezTo>
                <a:cubicBezTo>
                  <a:pt x="38" y="58"/>
                  <a:pt x="46" y="58"/>
                  <a:pt x="54" y="57"/>
                </a:cubicBezTo>
                <a:cubicBezTo>
                  <a:pt x="54" y="60"/>
                  <a:pt x="54" y="60"/>
                  <a:pt x="54" y="60"/>
                </a:cubicBezTo>
                <a:cubicBezTo>
                  <a:pt x="57" y="60"/>
                  <a:pt x="57" y="60"/>
                  <a:pt x="57" y="60"/>
                </a:cubicBezTo>
                <a:cubicBezTo>
                  <a:pt x="57" y="68"/>
                  <a:pt x="57" y="68"/>
                  <a:pt x="57" y="68"/>
                </a:cubicBezTo>
                <a:cubicBezTo>
                  <a:pt x="63" y="68"/>
                  <a:pt x="63" y="68"/>
                  <a:pt x="63" y="68"/>
                </a:cubicBezTo>
                <a:cubicBezTo>
                  <a:pt x="63" y="60"/>
                  <a:pt x="63" y="60"/>
                  <a:pt x="63" y="60"/>
                </a:cubicBezTo>
                <a:cubicBezTo>
                  <a:pt x="66" y="60"/>
                  <a:pt x="66" y="60"/>
                  <a:pt x="66" y="60"/>
                </a:cubicBezTo>
                <a:cubicBezTo>
                  <a:pt x="66" y="56"/>
                  <a:pt x="66" y="56"/>
                  <a:pt x="66" y="56"/>
                </a:cubicBezTo>
                <a:cubicBezTo>
                  <a:pt x="71" y="55"/>
                  <a:pt x="75" y="54"/>
                  <a:pt x="80" y="53"/>
                </a:cubicBezTo>
                <a:close/>
                <a:moveTo>
                  <a:pt x="31" y="0"/>
                </a:moveTo>
                <a:cubicBezTo>
                  <a:pt x="54" y="0"/>
                  <a:pt x="54" y="0"/>
                  <a:pt x="54" y="0"/>
                </a:cubicBezTo>
                <a:cubicBezTo>
                  <a:pt x="58" y="0"/>
                  <a:pt x="61" y="3"/>
                  <a:pt x="61" y="7"/>
                </a:cubicBezTo>
                <a:cubicBezTo>
                  <a:pt x="61" y="16"/>
                  <a:pt x="61" y="16"/>
                  <a:pt x="61" y="16"/>
                </a:cubicBezTo>
                <a:cubicBezTo>
                  <a:pt x="53" y="16"/>
                  <a:pt x="53" y="16"/>
                  <a:pt x="53" y="16"/>
                </a:cubicBezTo>
                <a:cubicBezTo>
                  <a:pt x="53" y="8"/>
                  <a:pt x="53" y="8"/>
                  <a:pt x="53" y="8"/>
                </a:cubicBezTo>
                <a:cubicBezTo>
                  <a:pt x="32" y="8"/>
                  <a:pt x="32" y="8"/>
                  <a:pt x="32" y="8"/>
                </a:cubicBezTo>
                <a:cubicBezTo>
                  <a:pt x="32" y="16"/>
                  <a:pt x="32" y="16"/>
                  <a:pt x="32" y="16"/>
                </a:cubicBezTo>
                <a:cubicBezTo>
                  <a:pt x="24" y="16"/>
                  <a:pt x="24" y="16"/>
                  <a:pt x="24" y="16"/>
                </a:cubicBezTo>
                <a:cubicBezTo>
                  <a:pt x="24" y="7"/>
                  <a:pt x="24" y="7"/>
                  <a:pt x="24" y="7"/>
                </a:cubicBezTo>
                <a:cubicBezTo>
                  <a:pt x="24" y="3"/>
                  <a:pt x="27" y="0"/>
                  <a:pt x="31" y="0"/>
                </a:cubicBezTo>
                <a:close/>
                <a:moveTo>
                  <a:pt x="0" y="20"/>
                </a:moveTo>
                <a:cubicBezTo>
                  <a:pt x="0" y="48"/>
                  <a:pt x="0" y="48"/>
                  <a:pt x="0" y="48"/>
                </a:cubicBezTo>
                <a:cubicBezTo>
                  <a:pt x="27" y="55"/>
                  <a:pt x="56" y="55"/>
                  <a:pt x="85" y="48"/>
                </a:cubicBezTo>
                <a:cubicBezTo>
                  <a:pt x="85" y="20"/>
                  <a:pt x="85" y="20"/>
                  <a:pt x="85" y="20"/>
                </a:cubicBezTo>
                <a:lnTo>
                  <a:pt x="0" y="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642414" y="2932252"/>
            <a:ext cx="2753936" cy="645148"/>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2654004" y="4055207"/>
            <a:ext cx="2752792" cy="64469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781996" y="4110075"/>
            <a:ext cx="644511" cy="521244"/>
          </a:xfrm>
          <a:custGeom>
            <a:rect l="l" t="t" r="r" b="b"/>
            <a:pathLst>
              <a:path w="109" h="88">
                <a:moveTo>
                  <a:pt x="80" y="88"/>
                </a:moveTo>
                <a:cubicBezTo>
                  <a:pt x="86" y="88"/>
                  <a:pt x="86" y="88"/>
                  <a:pt x="86" y="88"/>
                </a:cubicBezTo>
                <a:cubicBezTo>
                  <a:pt x="86" y="44"/>
                  <a:pt x="86" y="44"/>
                  <a:pt x="86" y="44"/>
                </a:cubicBezTo>
                <a:cubicBezTo>
                  <a:pt x="84" y="44"/>
                  <a:pt x="84" y="44"/>
                  <a:pt x="84" y="44"/>
                </a:cubicBezTo>
                <a:cubicBezTo>
                  <a:pt x="82" y="70"/>
                  <a:pt x="82" y="70"/>
                  <a:pt x="82" y="70"/>
                </a:cubicBezTo>
                <a:cubicBezTo>
                  <a:pt x="80" y="71"/>
                  <a:pt x="80" y="71"/>
                  <a:pt x="80" y="71"/>
                </a:cubicBezTo>
                <a:cubicBezTo>
                  <a:pt x="80" y="88"/>
                  <a:pt x="80" y="88"/>
                  <a:pt x="80" y="88"/>
                </a:cubicBezTo>
                <a:close/>
                <a:moveTo>
                  <a:pt x="109" y="0"/>
                </a:moveTo>
                <a:cubicBezTo>
                  <a:pt x="100" y="17"/>
                  <a:pt x="100" y="17"/>
                  <a:pt x="100" y="17"/>
                </a:cubicBezTo>
                <a:cubicBezTo>
                  <a:pt x="92" y="33"/>
                  <a:pt x="92" y="33"/>
                  <a:pt x="92" y="33"/>
                </a:cubicBezTo>
                <a:cubicBezTo>
                  <a:pt x="84" y="22"/>
                  <a:pt x="84" y="22"/>
                  <a:pt x="84" y="22"/>
                </a:cubicBezTo>
                <a:cubicBezTo>
                  <a:pt x="80" y="25"/>
                  <a:pt x="80" y="25"/>
                  <a:pt x="80" y="25"/>
                </a:cubicBezTo>
                <a:cubicBezTo>
                  <a:pt x="77" y="64"/>
                  <a:pt x="77" y="64"/>
                  <a:pt x="77" y="64"/>
                </a:cubicBezTo>
                <a:cubicBezTo>
                  <a:pt x="67" y="68"/>
                  <a:pt x="67" y="68"/>
                  <a:pt x="67" y="68"/>
                </a:cubicBezTo>
                <a:cubicBezTo>
                  <a:pt x="48" y="50"/>
                  <a:pt x="48" y="50"/>
                  <a:pt x="48" y="50"/>
                </a:cubicBezTo>
                <a:cubicBezTo>
                  <a:pt x="37" y="73"/>
                  <a:pt x="37" y="73"/>
                  <a:pt x="37" y="73"/>
                </a:cubicBezTo>
                <a:cubicBezTo>
                  <a:pt x="26" y="73"/>
                  <a:pt x="26" y="73"/>
                  <a:pt x="26" y="73"/>
                </a:cubicBezTo>
                <a:cubicBezTo>
                  <a:pt x="19" y="63"/>
                  <a:pt x="19" y="63"/>
                  <a:pt x="19" y="63"/>
                </a:cubicBezTo>
                <a:cubicBezTo>
                  <a:pt x="4" y="67"/>
                  <a:pt x="4" y="67"/>
                  <a:pt x="4" y="67"/>
                </a:cubicBezTo>
                <a:cubicBezTo>
                  <a:pt x="0" y="56"/>
                  <a:pt x="0" y="56"/>
                  <a:pt x="0" y="56"/>
                </a:cubicBezTo>
                <a:cubicBezTo>
                  <a:pt x="20" y="50"/>
                  <a:pt x="20" y="50"/>
                  <a:pt x="20" y="50"/>
                </a:cubicBezTo>
                <a:cubicBezTo>
                  <a:pt x="25" y="48"/>
                  <a:pt x="25" y="48"/>
                  <a:pt x="25" y="48"/>
                </a:cubicBezTo>
                <a:cubicBezTo>
                  <a:pt x="27" y="52"/>
                  <a:pt x="27" y="52"/>
                  <a:pt x="27" y="52"/>
                </a:cubicBezTo>
                <a:cubicBezTo>
                  <a:pt x="30" y="57"/>
                  <a:pt x="30" y="57"/>
                  <a:pt x="30" y="57"/>
                </a:cubicBezTo>
                <a:cubicBezTo>
                  <a:pt x="40" y="37"/>
                  <a:pt x="40" y="37"/>
                  <a:pt x="40" y="37"/>
                </a:cubicBezTo>
                <a:cubicBezTo>
                  <a:pt x="44" y="29"/>
                  <a:pt x="44" y="29"/>
                  <a:pt x="44" y="29"/>
                </a:cubicBezTo>
                <a:cubicBezTo>
                  <a:pt x="50" y="35"/>
                  <a:pt x="50" y="35"/>
                  <a:pt x="50" y="35"/>
                </a:cubicBezTo>
                <a:cubicBezTo>
                  <a:pt x="66" y="50"/>
                  <a:pt x="66" y="50"/>
                  <a:pt x="66" y="50"/>
                </a:cubicBezTo>
                <a:cubicBezTo>
                  <a:pt x="68" y="21"/>
                  <a:pt x="68" y="21"/>
                  <a:pt x="68" y="21"/>
                </a:cubicBezTo>
                <a:cubicBezTo>
                  <a:pt x="68" y="18"/>
                  <a:pt x="68" y="18"/>
                  <a:pt x="68" y="18"/>
                </a:cubicBezTo>
                <a:cubicBezTo>
                  <a:pt x="71" y="16"/>
                  <a:pt x="71" y="16"/>
                  <a:pt x="71" y="16"/>
                </a:cubicBezTo>
                <a:cubicBezTo>
                  <a:pt x="78" y="12"/>
                  <a:pt x="78" y="12"/>
                  <a:pt x="78" y="12"/>
                </a:cubicBezTo>
                <a:cubicBezTo>
                  <a:pt x="72" y="2"/>
                  <a:pt x="72" y="2"/>
                  <a:pt x="72" y="2"/>
                </a:cubicBezTo>
                <a:cubicBezTo>
                  <a:pt x="90" y="1"/>
                  <a:pt x="90" y="1"/>
                  <a:pt x="90" y="1"/>
                </a:cubicBezTo>
                <a:cubicBezTo>
                  <a:pt x="109" y="0"/>
                  <a:pt x="109" y="0"/>
                  <a:pt x="109" y="0"/>
                </a:cubicBezTo>
                <a:close/>
                <a:moveTo>
                  <a:pt x="22" y="88"/>
                </a:moveTo>
                <a:cubicBezTo>
                  <a:pt x="24" y="88"/>
                  <a:pt x="27" y="88"/>
                  <a:pt x="29" y="88"/>
                </a:cubicBezTo>
                <a:cubicBezTo>
                  <a:pt x="29" y="80"/>
                  <a:pt x="29" y="80"/>
                  <a:pt x="29" y="80"/>
                </a:cubicBezTo>
                <a:cubicBezTo>
                  <a:pt x="23" y="81"/>
                  <a:pt x="23" y="81"/>
                  <a:pt x="23" y="81"/>
                </a:cubicBezTo>
                <a:cubicBezTo>
                  <a:pt x="22" y="79"/>
                  <a:pt x="22" y="79"/>
                  <a:pt x="22" y="79"/>
                </a:cubicBezTo>
                <a:cubicBezTo>
                  <a:pt x="22" y="88"/>
                  <a:pt x="22" y="88"/>
                  <a:pt x="22" y="88"/>
                </a:cubicBezTo>
                <a:close/>
                <a:moveTo>
                  <a:pt x="11" y="88"/>
                </a:moveTo>
                <a:cubicBezTo>
                  <a:pt x="17" y="88"/>
                  <a:pt x="17" y="88"/>
                  <a:pt x="17" y="88"/>
                </a:cubicBezTo>
                <a:cubicBezTo>
                  <a:pt x="17" y="71"/>
                  <a:pt x="17" y="71"/>
                  <a:pt x="17" y="71"/>
                </a:cubicBezTo>
                <a:cubicBezTo>
                  <a:pt x="17" y="71"/>
                  <a:pt x="17" y="71"/>
                  <a:pt x="17" y="71"/>
                </a:cubicBezTo>
                <a:cubicBezTo>
                  <a:pt x="11" y="73"/>
                  <a:pt x="11" y="73"/>
                  <a:pt x="11" y="73"/>
                </a:cubicBezTo>
                <a:cubicBezTo>
                  <a:pt x="11" y="88"/>
                  <a:pt x="11" y="88"/>
                  <a:pt x="11" y="88"/>
                </a:cubicBezTo>
                <a:close/>
                <a:moveTo>
                  <a:pt x="34" y="88"/>
                </a:moveTo>
                <a:cubicBezTo>
                  <a:pt x="36" y="88"/>
                  <a:pt x="38" y="88"/>
                  <a:pt x="40" y="88"/>
                </a:cubicBezTo>
                <a:cubicBezTo>
                  <a:pt x="40" y="79"/>
                  <a:pt x="40" y="79"/>
                  <a:pt x="40" y="79"/>
                </a:cubicBezTo>
                <a:cubicBezTo>
                  <a:pt x="40" y="80"/>
                  <a:pt x="40" y="80"/>
                  <a:pt x="40" y="80"/>
                </a:cubicBezTo>
                <a:cubicBezTo>
                  <a:pt x="34" y="80"/>
                  <a:pt x="34" y="80"/>
                  <a:pt x="34" y="80"/>
                </a:cubicBezTo>
                <a:cubicBezTo>
                  <a:pt x="34" y="88"/>
                  <a:pt x="34" y="88"/>
                  <a:pt x="34" y="88"/>
                </a:cubicBezTo>
                <a:close/>
                <a:moveTo>
                  <a:pt x="45" y="88"/>
                </a:moveTo>
                <a:cubicBezTo>
                  <a:pt x="47" y="88"/>
                  <a:pt x="50" y="88"/>
                  <a:pt x="52" y="88"/>
                </a:cubicBezTo>
                <a:cubicBezTo>
                  <a:pt x="52" y="63"/>
                  <a:pt x="52" y="63"/>
                  <a:pt x="52" y="63"/>
                </a:cubicBezTo>
                <a:cubicBezTo>
                  <a:pt x="49" y="60"/>
                  <a:pt x="49" y="60"/>
                  <a:pt x="49" y="60"/>
                </a:cubicBezTo>
                <a:cubicBezTo>
                  <a:pt x="45" y="69"/>
                  <a:pt x="45" y="69"/>
                  <a:pt x="45" y="69"/>
                </a:cubicBezTo>
                <a:cubicBezTo>
                  <a:pt x="45" y="88"/>
                  <a:pt x="45" y="88"/>
                  <a:pt x="45" y="88"/>
                </a:cubicBezTo>
                <a:close/>
                <a:moveTo>
                  <a:pt x="57" y="88"/>
                </a:moveTo>
                <a:cubicBezTo>
                  <a:pt x="59" y="88"/>
                  <a:pt x="61" y="88"/>
                  <a:pt x="63" y="88"/>
                </a:cubicBezTo>
                <a:cubicBezTo>
                  <a:pt x="63" y="73"/>
                  <a:pt x="63" y="73"/>
                  <a:pt x="63" y="73"/>
                </a:cubicBezTo>
                <a:cubicBezTo>
                  <a:pt x="57" y="67"/>
                  <a:pt x="57" y="67"/>
                  <a:pt x="57" y="67"/>
                </a:cubicBezTo>
                <a:cubicBezTo>
                  <a:pt x="57" y="88"/>
                  <a:pt x="57" y="88"/>
                  <a:pt x="57" y="88"/>
                </a:cubicBezTo>
                <a:close/>
                <a:moveTo>
                  <a:pt x="68" y="88"/>
                </a:moveTo>
                <a:cubicBezTo>
                  <a:pt x="70" y="88"/>
                  <a:pt x="73" y="88"/>
                  <a:pt x="75" y="88"/>
                </a:cubicBezTo>
                <a:cubicBezTo>
                  <a:pt x="75" y="72"/>
                  <a:pt x="75" y="72"/>
                  <a:pt x="75" y="72"/>
                </a:cubicBezTo>
                <a:cubicBezTo>
                  <a:pt x="68" y="75"/>
                  <a:pt x="68" y="75"/>
                  <a:pt x="68" y="75"/>
                </a:cubicBezTo>
                <a:lnTo>
                  <a:pt x="68" y="8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619378" y="5177711"/>
            <a:ext cx="2754121" cy="647099"/>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776120" y="5179997"/>
            <a:ext cx="628513" cy="649269"/>
          </a:xfrm>
          <a:custGeom>
            <a:rect l="l" t="t" r="r" b="b"/>
            <a:pathLst>
              <a:path w="89" h="92">
                <a:moveTo>
                  <a:pt x="45" y="0"/>
                </a:moveTo>
                <a:cubicBezTo>
                  <a:pt x="40" y="0"/>
                  <a:pt x="35" y="5"/>
                  <a:pt x="35" y="11"/>
                </a:cubicBezTo>
                <a:cubicBezTo>
                  <a:pt x="35" y="16"/>
                  <a:pt x="40" y="21"/>
                  <a:pt x="45" y="21"/>
                </a:cubicBezTo>
                <a:cubicBezTo>
                  <a:pt x="51" y="21"/>
                  <a:pt x="56" y="16"/>
                  <a:pt x="56" y="11"/>
                </a:cubicBezTo>
                <a:cubicBezTo>
                  <a:pt x="56" y="5"/>
                  <a:pt x="51" y="0"/>
                  <a:pt x="45" y="0"/>
                </a:cubicBezTo>
                <a:close/>
                <a:moveTo>
                  <a:pt x="70" y="10"/>
                </a:moveTo>
                <a:cubicBezTo>
                  <a:pt x="65" y="10"/>
                  <a:pt x="61" y="14"/>
                  <a:pt x="61" y="18"/>
                </a:cubicBezTo>
                <a:cubicBezTo>
                  <a:pt x="61" y="23"/>
                  <a:pt x="65" y="27"/>
                  <a:pt x="70" y="27"/>
                </a:cubicBezTo>
                <a:cubicBezTo>
                  <a:pt x="74" y="27"/>
                  <a:pt x="78" y="23"/>
                  <a:pt x="78" y="18"/>
                </a:cubicBezTo>
                <a:cubicBezTo>
                  <a:pt x="78" y="14"/>
                  <a:pt x="74" y="10"/>
                  <a:pt x="70" y="10"/>
                </a:cubicBezTo>
                <a:close/>
                <a:moveTo>
                  <a:pt x="30" y="52"/>
                </a:moveTo>
                <a:cubicBezTo>
                  <a:pt x="30" y="55"/>
                  <a:pt x="30" y="55"/>
                  <a:pt x="30" y="55"/>
                </a:cubicBezTo>
                <a:cubicBezTo>
                  <a:pt x="30" y="55"/>
                  <a:pt x="30" y="55"/>
                  <a:pt x="30" y="55"/>
                </a:cubicBezTo>
                <a:cubicBezTo>
                  <a:pt x="32" y="85"/>
                  <a:pt x="32" y="85"/>
                  <a:pt x="32" y="85"/>
                </a:cubicBezTo>
                <a:cubicBezTo>
                  <a:pt x="24" y="85"/>
                  <a:pt x="24" y="85"/>
                  <a:pt x="24" y="85"/>
                </a:cubicBezTo>
                <a:cubicBezTo>
                  <a:pt x="22" y="59"/>
                  <a:pt x="22" y="59"/>
                  <a:pt x="22" y="59"/>
                </a:cubicBezTo>
                <a:cubicBezTo>
                  <a:pt x="19" y="59"/>
                  <a:pt x="19" y="59"/>
                  <a:pt x="19" y="59"/>
                </a:cubicBezTo>
                <a:cubicBezTo>
                  <a:pt x="17" y="85"/>
                  <a:pt x="17" y="85"/>
                  <a:pt x="17" y="85"/>
                </a:cubicBezTo>
                <a:cubicBezTo>
                  <a:pt x="10" y="85"/>
                  <a:pt x="10" y="85"/>
                  <a:pt x="10" y="85"/>
                </a:cubicBezTo>
                <a:cubicBezTo>
                  <a:pt x="11" y="55"/>
                  <a:pt x="11" y="55"/>
                  <a:pt x="11" y="55"/>
                </a:cubicBezTo>
                <a:cubicBezTo>
                  <a:pt x="10" y="43"/>
                  <a:pt x="10" y="43"/>
                  <a:pt x="10" y="43"/>
                </a:cubicBezTo>
                <a:cubicBezTo>
                  <a:pt x="4" y="53"/>
                  <a:pt x="4" y="53"/>
                  <a:pt x="4" y="53"/>
                </a:cubicBezTo>
                <a:cubicBezTo>
                  <a:pt x="0" y="50"/>
                  <a:pt x="0" y="50"/>
                  <a:pt x="0" y="50"/>
                </a:cubicBezTo>
                <a:cubicBezTo>
                  <a:pt x="10" y="28"/>
                  <a:pt x="10" y="28"/>
                  <a:pt x="10" y="28"/>
                </a:cubicBezTo>
                <a:cubicBezTo>
                  <a:pt x="16" y="28"/>
                  <a:pt x="16" y="28"/>
                  <a:pt x="16" y="28"/>
                </a:cubicBezTo>
                <a:cubicBezTo>
                  <a:pt x="21" y="35"/>
                  <a:pt x="21" y="35"/>
                  <a:pt x="21" y="35"/>
                </a:cubicBezTo>
                <a:cubicBezTo>
                  <a:pt x="26" y="28"/>
                  <a:pt x="26" y="28"/>
                  <a:pt x="26" y="28"/>
                </a:cubicBezTo>
                <a:cubicBezTo>
                  <a:pt x="31" y="28"/>
                  <a:pt x="31" y="28"/>
                  <a:pt x="31" y="28"/>
                </a:cubicBezTo>
                <a:cubicBezTo>
                  <a:pt x="33" y="24"/>
                  <a:pt x="33" y="24"/>
                  <a:pt x="33" y="24"/>
                </a:cubicBezTo>
                <a:cubicBezTo>
                  <a:pt x="44" y="24"/>
                  <a:pt x="44" y="24"/>
                  <a:pt x="44" y="24"/>
                </a:cubicBezTo>
                <a:cubicBezTo>
                  <a:pt x="43" y="25"/>
                  <a:pt x="43" y="25"/>
                  <a:pt x="43" y="25"/>
                </a:cubicBezTo>
                <a:cubicBezTo>
                  <a:pt x="44" y="27"/>
                  <a:pt x="44" y="27"/>
                  <a:pt x="44" y="27"/>
                </a:cubicBezTo>
                <a:cubicBezTo>
                  <a:pt x="41" y="44"/>
                  <a:pt x="41" y="44"/>
                  <a:pt x="41" y="44"/>
                </a:cubicBezTo>
                <a:cubicBezTo>
                  <a:pt x="45" y="48"/>
                  <a:pt x="45" y="48"/>
                  <a:pt x="45" y="48"/>
                </a:cubicBezTo>
                <a:cubicBezTo>
                  <a:pt x="45" y="48"/>
                  <a:pt x="45" y="48"/>
                  <a:pt x="45" y="48"/>
                </a:cubicBezTo>
                <a:cubicBezTo>
                  <a:pt x="45" y="48"/>
                  <a:pt x="45" y="48"/>
                  <a:pt x="45" y="48"/>
                </a:cubicBezTo>
                <a:cubicBezTo>
                  <a:pt x="45" y="48"/>
                  <a:pt x="45" y="48"/>
                  <a:pt x="45" y="48"/>
                </a:cubicBezTo>
                <a:cubicBezTo>
                  <a:pt x="45" y="48"/>
                  <a:pt x="45" y="48"/>
                  <a:pt x="45" y="48"/>
                </a:cubicBezTo>
                <a:cubicBezTo>
                  <a:pt x="49" y="44"/>
                  <a:pt x="49" y="44"/>
                  <a:pt x="49" y="44"/>
                </a:cubicBezTo>
                <a:cubicBezTo>
                  <a:pt x="47" y="27"/>
                  <a:pt x="47" y="27"/>
                  <a:pt x="47" y="27"/>
                </a:cubicBezTo>
                <a:cubicBezTo>
                  <a:pt x="48" y="25"/>
                  <a:pt x="48" y="25"/>
                  <a:pt x="48" y="25"/>
                </a:cubicBezTo>
                <a:cubicBezTo>
                  <a:pt x="47" y="24"/>
                  <a:pt x="47" y="24"/>
                  <a:pt x="47" y="24"/>
                </a:cubicBezTo>
                <a:cubicBezTo>
                  <a:pt x="58" y="24"/>
                  <a:pt x="58" y="24"/>
                  <a:pt x="58" y="24"/>
                </a:cubicBezTo>
                <a:cubicBezTo>
                  <a:pt x="59" y="28"/>
                  <a:pt x="59" y="28"/>
                  <a:pt x="59" y="28"/>
                </a:cubicBezTo>
                <a:cubicBezTo>
                  <a:pt x="64" y="28"/>
                  <a:pt x="64" y="28"/>
                  <a:pt x="64" y="28"/>
                </a:cubicBezTo>
                <a:cubicBezTo>
                  <a:pt x="70" y="35"/>
                  <a:pt x="70" y="35"/>
                  <a:pt x="70" y="35"/>
                </a:cubicBezTo>
                <a:cubicBezTo>
                  <a:pt x="75" y="28"/>
                  <a:pt x="75" y="28"/>
                  <a:pt x="75" y="28"/>
                </a:cubicBezTo>
                <a:cubicBezTo>
                  <a:pt x="80" y="28"/>
                  <a:pt x="80" y="28"/>
                  <a:pt x="80" y="28"/>
                </a:cubicBezTo>
                <a:cubicBezTo>
                  <a:pt x="89" y="48"/>
                  <a:pt x="89" y="48"/>
                  <a:pt x="89" y="48"/>
                </a:cubicBezTo>
                <a:cubicBezTo>
                  <a:pt x="85" y="51"/>
                  <a:pt x="85" y="51"/>
                  <a:pt x="85" y="51"/>
                </a:cubicBezTo>
                <a:cubicBezTo>
                  <a:pt x="79" y="41"/>
                  <a:pt x="79" y="41"/>
                  <a:pt x="79" y="41"/>
                </a:cubicBezTo>
                <a:cubicBezTo>
                  <a:pt x="79" y="55"/>
                  <a:pt x="79" y="55"/>
                  <a:pt x="79" y="55"/>
                </a:cubicBezTo>
                <a:cubicBezTo>
                  <a:pt x="79" y="55"/>
                  <a:pt x="79" y="55"/>
                  <a:pt x="79" y="55"/>
                </a:cubicBezTo>
                <a:cubicBezTo>
                  <a:pt x="80" y="85"/>
                  <a:pt x="80" y="85"/>
                  <a:pt x="80" y="85"/>
                </a:cubicBezTo>
                <a:cubicBezTo>
                  <a:pt x="72" y="85"/>
                  <a:pt x="72" y="85"/>
                  <a:pt x="72" y="85"/>
                </a:cubicBezTo>
                <a:cubicBezTo>
                  <a:pt x="71" y="59"/>
                  <a:pt x="71" y="59"/>
                  <a:pt x="71" y="59"/>
                </a:cubicBezTo>
                <a:cubicBezTo>
                  <a:pt x="68" y="59"/>
                  <a:pt x="68" y="59"/>
                  <a:pt x="68" y="59"/>
                </a:cubicBezTo>
                <a:cubicBezTo>
                  <a:pt x="66" y="85"/>
                  <a:pt x="66" y="85"/>
                  <a:pt x="66" y="85"/>
                </a:cubicBezTo>
                <a:cubicBezTo>
                  <a:pt x="59" y="85"/>
                  <a:pt x="59" y="85"/>
                  <a:pt x="59" y="85"/>
                </a:cubicBezTo>
                <a:cubicBezTo>
                  <a:pt x="60" y="55"/>
                  <a:pt x="60" y="55"/>
                  <a:pt x="60" y="55"/>
                </a:cubicBezTo>
                <a:cubicBezTo>
                  <a:pt x="60" y="53"/>
                  <a:pt x="60" y="53"/>
                  <a:pt x="60" y="53"/>
                </a:cubicBezTo>
                <a:cubicBezTo>
                  <a:pt x="57" y="55"/>
                  <a:pt x="57" y="55"/>
                  <a:pt x="57" y="55"/>
                </a:cubicBezTo>
                <a:cubicBezTo>
                  <a:pt x="58" y="92"/>
                  <a:pt x="58" y="92"/>
                  <a:pt x="58" y="92"/>
                </a:cubicBezTo>
                <a:cubicBezTo>
                  <a:pt x="49" y="92"/>
                  <a:pt x="49" y="92"/>
                  <a:pt x="49" y="92"/>
                </a:cubicBezTo>
                <a:cubicBezTo>
                  <a:pt x="47" y="61"/>
                  <a:pt x="47" y="61"/>
                  <a:pt x="47" y="61"/>
                </a:cubicBezTo>
                <a:cubicBezTo>
                  <a:pt x="43" y="61"/>
                  <a:pt x="43" y="61"/>
                  <a:pt x="43" y="61"/>
                </a:cubicBezTo>
                <a:cubicBezTo>
                  <a:pt x="42" y="92"/>
                  <a:pt x="42" y="92"/>
                  <a:pt x="42" y="92"/>
                </a:cubicBezTo>
                <a:cubicBezTo>
                  <a:pt x="32" y="92"/>
                  <a:pt x="32" y="92"/>
                  <a:pt x="32" y="92"/>
                </a:cubicBezTo>
                <a:cubicBezTo>
                  <a:pt x="34" y="55"/>
                  <a:pt x="34" y="55"/>
                  <a:pt x="34" y="55"/>
                </a:cubicBezTo>
                <a:cubicBezTo>
                  <a:pt x="30" y="52"/>
                  <a:pt x="30" y="52"/>
                  <a:pt x="30" y="52"/>
                </a:cubicBezTo>
                <a:close/>
                <a:moveTo>
                  <a:pt x="21" y="10"/>
                </a:moveTo>
                <a:cubicBezTo>
                  <a:pt x="16" y="10"/>
                  <a:pt x="13" y="14"/>
                  <a:pt x="13" y="18"/>
                </a:cubicBezTo>
                <a:cubicBezTo>
                  <a:pt x="13" y="23"/>
                  <a:pt x="16" y="27"/>
                  <a:pt x="21" y="27"/>
                </a:cubicBezTo>
                <a:cubicBezTo>
                  <a:pt x="25" y="27"/>
                  <a:pt x="29" y="23"/>
                  <a:pt x="29" y="18"/>
                </a:cubicBezTo>
                <a:cubicBezTo>
                  <a:pt x="29" y="14"/>
                  <a:pt x="25" y="10"/>
                  <a:pt x="21" y="1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590556" y="2936787"/>
            <a:ext cx="5364583"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文化是系统的重要组成部分，为系统提供了精神支撑和价值导向。</a:t>
            </a:r>
            <a:endParaRPr lang="en-US" sz="1100"/>
          </a:p>
        </p:txBody>
      </p:sp>
      <p:sp>
        <p:nvSpPr>
          <p:cNvPr id="11" name="AutoShape 11"/>
          <p:cNvSpPr/>
          <p:nvPr/>
        </p:nvSpPr>
        <p:spPr>
          <a:xfrm>
            <a:off x="5590556" y="4059741"/>
            <a:ext cx="5364583"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文化的多样性丰富了系统的内涵和外延，增强了系统的适应性和包容性。</a:t>
            </a:r>
            <a:endParaRPr lang="en-US" sz="1100"/>
          </a:p>
        </p:txBody>
      </p:sp>
      <p:sp>
        <p:nvSpPr>
          <p:cNvPr id="12" name="AutoShape 12"/>
          <p:cNvSpPr/>
          <p:nvPr/>
        </p:nvSpPr>
        <p:spPr>
          <a:xfrm>
            <a:off x="5590556" y="5182247"/>
            <a:ext cx="5364583"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文化的互动性促进了系统与外部环境之间的交流与合作，推动了系统的开放和发展。</a:t>
            </a:r>
            <a:endParaRPr lang="en-US" sz="1100"/>
          </a:p>
        </p:txBody>
      </p:sp>
      <p:sp>
        <p:nvSpPr>
          <p:cNvPr id="13" name="AutoShape 13"/>
          <p:cNvSpPr/>
          <p:nvPr/>
        </p:nvSpPr>
        <p:spPr>
          <a:xfrm>
            <a:off x="5590556" y="1803301"/>
            <a:ext cx="5364583"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文化对系统的作用</a:t>
            </a:r>
            <a:endParaRPr lang="en-US" sz="1100"/>
          </a:p>
        </p:txBody>
      </p:sp>
      <p:sp>
        <p:nvSpPr>
          <p:cNvPr id="14" name="AutoShape 14"/>
          <p:cNvSpPr/>
          <p:nvPr/>
        </p:nvSpPr>
        <p:spPr>
          <a:xfrm>
            <a:off x="2642414" y="2923559"/>
            <a:ext cx="2708226" cy="646984"/>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02</a:t>
            </a:r>
            <a:endParaRPr lang="en-US" sz="1100"/>
          </a:p>
        </p:txBody>
      </p:sp>
      <p:sp>
        <p:nvSpPr>
          <p:cNvPr id="15" name="AutoShape 15"/>
          <p:cNvSpPr/>
          <p:nvPr/>
        </p:nvSpPr>
        <p:spPr>
          <a:xfrm>
            <a:off x="2642414" y="4055207"/>
            <a:ext cx="2708226" cy="646984"/>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03</a:t>
            </a:r>
            <a:endParaRPr lang="en-US" sz="1100"/>
          </a:p>
        </p:txBody>
      </p:sp>
      <p:sp>
        <p:nvSpPr>
          <p:cNvPr id="16" name="AutoShape 16"/>
          <p:cNvSpPr/>
          <p:nvPr/>
        </p:nvSpPr>
        <p:spPr>
          <a:xfrm>
            <a:off x="2642414" y="5177711"/>
            <a:ext cx="2708226" cy="646984"/>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04</a:t>
            </a:r>
            <a:endParaRPr lang="en-US" sz="1100"/>
          </a:p>
        </p:txBody>
      </p:sp>
      <p:sp>
        <p:nvSpPr>
          <p:cNvPr id="17" name="Freeform 17"/>
          <p:cNvSpPr/>
          <p:nvPr/>
        </p:nvSpPr>
        <p:spPr>
          <a:xfrm>
            <a:off x="1810403" y="2932252"/>
            <a:ext cx="568288" cy="56828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系统与文化的关系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系统与文化整合的现状及挑战</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目前，国内外学者对于系统与文化整合的理论研究主要集中在探讨两者之间的关系、相互作用以及整合的机制和路径等方面。</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系统与文化整合的实证研究</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在实证研究方面，国内外学者通过案例分析、问卷调查等方法，对系统与文化整合的实践进行了深入研究，揭示了不同文化背景下系统整合的特点和规律。</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系统与文化整合的发展趋势</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随着全球化进程的加速和信息技术的发展，系统与文化整合的研究和实践呈现出跨学科、跨领域、跨国界的发展趋势。</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系统与文化整合的理论研究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https://d.book118.com/155041203204011044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2024-09-07T00:21:27.753</cp:lastPrinted>
  <dcterms:created xsi:type="dcterms:W3CDTF">2024-09-06T16:21:27Z</dcterms:created>
  <dcterms:modified xsi:type="dcterms:W3CDTF">2024-09-06T16:21:29Z</dcterms:modified>
</cp:coreProperties>
</file>