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4D86C6B-A23B-41CA-8255-B369FFEADBF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6950420-E622-419C-9E60-B9BF5545127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8893F50-2E26-40EE-8132-8D2916D0EBA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08813E7-26B4-49E9-8CC6-30682E32ECD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F586FB8-7ABD-4AD2-98D5-B0F5FECA4E5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B8C526C-BAC8-45AD-982B-A26B9818CEB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B693CBD-7F8B-4534-B630-F79E0C9DD3A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477D5E0-4C58-4D3B-BA6B-B0AE10E082A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3FC340A-899F-4972-B58B-AEA0C8C35D2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7007479-776B-4536-8202-D3EBC0A23EA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420D9FF-9E92-419F-B79F-53BD0491694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55114032103011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17451" y="1574432"/>
            <a:ext cx="6939686"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特种设备操作技能培训</a:t>
            </a:r>
          </a:p>
        </p:txBody>
      </p:sp>
      <p:sp>
        <p:nvSpPr>
          <p:cNvPr id="3" name="TextBox 3"/>
          <p:cNvSpPr txBox="1"/>
          <p:nvPr/>
        </p:nvSpPr>
        <p:spPr>
          <a:xfrm>
            <a:off x="717451" y="5208092"/>
            <a:ext cx="3196742"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汇报人：XX</a:t>
            </a:r>
          </a:p>
        </p:txBody>
      </p:sp>
      <p:sp>
        <p:nvSpPr>
          <p:cNvPr id="4" name="TextBox 4"/>
          <p:cNvSpPr txBox="1"/>
          <p:nvPr/>
        </p:nvSpPr>
        <p:spPr>
          <a:xfrm>
            <a:off x="717451" y="5689900"/>
            <a:ext cx="3489350"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2024-01-01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培训背景与目的</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特种设备基础知识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操作技能核心课程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实际操作演练环节</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考核评估与证书颁发</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总结回顾与展望未来</a:t>
            </a:r>
          </a:p>
        </p:txBody>
      </p:sp>
      <p:cxnSp>
        <p:nvCxnSpPr>
          <p:cNvPr id="6" name="Connector 6"/>
          <p:cNvCxnSpPr/>
          <p:nvPr/>
        </p:nvCxnSpPr>
        <p:spPr>
          <a:xfrm flipH="1">
            <a:off x="5999076" y="1410844"/>
            <a:ext cx="0" cy="4034118"/>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培训背景与目的</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7901" b="7901"/>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l="2215" r="2215"/>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19" b="26319"/>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特种设备行业现状及发展趋势</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行业规模与增长</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特种设备行业近年来保持稳步增长，市场规模不断扩大，涉及领域日益广泛。</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技术创新与智能化发展</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随着科技进步，特种设备行业正经历着技术创新和智能化发展，对从业人员的技能要求不断提高。</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法规政策与标准</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国家对特种设备行业实行严格的法规政策和标准管理，要求从业人员必须持证上岗。</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通过培训，使从业人员熟练掌握特种设备操作技能，提高工作效率和安全性。</a:t>
            </a:r>
          </a:p>
        </p:txBody>
      </p:sp>
      <p:pic>
        <p:nvPicPr>
          <p:cNvPr id="6" name="Picture 6"/>
          <p:cNvPicPr>
            <a:picLocks noChangeAspect="1"/>
          </p:cNvPicPr>
          <p:nvPr/>
        </p:nvPicPr>
        <p:blipFill>
          <a:blip r:embed="rId2"/>
          <a:srcRect l="17750" r="17750"/>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提高操作技能水平</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加强操作技能培训有助于减少因操作不当引发的事故风险，保障生产安全。</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降低事故风险</a:t>
            </a:r>
          </a:p>
        </p:txBody>
      </p:sp>
      <p:pic>
        <p:nvPicPr>
          <p:cNvPr id="10" name="Picture 10"/>
          <p:cNvPicPr>
            <a:picLocks noChangeAspect="1"/>
          </p:cNvPicPr>
          <p:nvPr/>
        </p:nvPicPr>
        <p:blipFill>
          <a:blip r:embed="rId3"/>
          <a:srcRect l="16750" r="16750"/>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67" r="1666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随着特种设备行业的不断发展，对从业人员技能水平的要求也在不断提高，通过培训可以帮助从业人员适应行业发展需求。</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适应行业发展需求</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操作技能培训重要性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3796" y="2191116"/>
            <a:ext cx="2019230" cy="467132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086385" y="2191116"/>
            <a:ext cx="2019230" cy="4659137"/>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086385" y="1272218"/>
            <a:ext cx="2019230" cy="20192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9574070" y="2191116"/>
            <a:ext cx="2019230" cy="465913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574070" y="1272218"/>
            <a:ext cx="2019230" cy="201923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97155" y="1395303"/>
            <a:ext cx="1773060" cy="17730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308884" y="2191116"/>
            <a:ext cx="2019230" cy="465913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308884" y="1272218"/>
            <a:ext cx="2019230" cy="201923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431969" y="1395303"/>
            <a:ext cx="1773060" cy="17730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871147" y="2191116"/>
            <a:ext cx="2019230" cy="467132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871147" y="1272218"/>
            <a:ext cx="2019230" cy="201923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994232" y="1395303"/>
            <a:ext cx="1773060" cy="17730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33796" y="1272218"/>
            <a:ext cx="2019230" cy="201923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56882" y="1395303"/>
            <a:ext cx="1773060" cy="17730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33796" y="3291448"/>
            <a:ext cx="2019300"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培训目标：通过本次培训，使从业人员掌握特种设备的基本操作技能、安全操作规程和应急处置措施，达到独立上岗操作的水平。</a:t>
            </a:r>
          </a:p>
        </p:txBody>
      </p:sp>
      <p:sp>
        <p:nvSpPr>
          <p:cNvPr id="17" name="TextBox 17"/>
          <p:cNvSpPr txBox="1"/>
          <p:nvPr/>
        </p:nvSpPr>
        <p:spPr>
          <a:xfrm>
            <a:off x="2871147" y="3291448"/>
            <a:ext cx="2019300"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期望成果</a:t>
            </a:r>
          </a:p>
        </p:txBody>
      </p:sp>
      <p:sp>
        <p:nvSpPr>
          <p:cNvPr id="18" name="TextBox 18"/>
          <p:cNvSpPr txBox="1"/>
          <p:nvPr/>
        </p:nvSpPr>
        <p:spPr>
          <a:xfrm>
            <a:off x="5086385" y="3291448"/>
            <a:ext cx="2019300"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学员能够熟练掌握特种设备的基本操作技能；</a:t>
            </a:r>
          </a:p>
        </p:txBody>
      </p:sp>
      <p:sp>
        <p:nvSpPr>
          <p:cNvPr id="19" name="TextBox 19"/>
          <p:cNvSpPr txBox="1"/>
          <p:nvPr/>
        </p:nvSpPr>
        <p:spPr>
          <a:xfrm>
            <a:off x="7308884" y="3291448"/>
            <a:ext cx="2019300"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学员能够严格遵守安全操作规程，确保生产安全；</a:t>
            </a:r>
          </a:p>
        </p:txBody>
      </p:sp>
      <p:sp>
        <p:nvSpPr>
          <p:cNvPr id="20" name="TextBox 20"/>
          <p:cNvSpPr txBox="1"/>
          <p:nvPr/>
        </p:nvSpPr>
        <p:spPr>
          <a:xfrm>
            <a:off x="9574070" y="3291448"/>
            <a:ext cx="2019300"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学员能够正确应对突发情况，采取有效的应急处置措施。</a:t>
            </a:r>
          </a:p>
        </p:txBody>
      </p:sp>
      <p:sp>
        <p:nvSpPr>
          <p:cNvPr id="21" name="AutoShape 21"/>
          <p:cNvSpPr/>
          <p:nvPr/>
        </p:nvSpPr>
        <p:spPr>
          <a:xfrm>
            <a:off x="5209470"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298185" y="2005652"/>
            <a:ext cx="690452" cy="552362"/>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3521727" y="1922798"/>
            <a:ext cx="718070" cy="718070"/>
          </a:xfrm>
          <a:custGeom>
            <a:rect l="l" t="t" r="r" b="b"/>
            <a:pathLst>
              <a:path w="304800" h="304800">
                <a:moveTo>
                  <a:pt x="60960" y="167640"/>
                </a:moveTo>
                <a:lnTo>
                  <a:pt x="30480" y="167640"/>
                </a:lnTo>
                <a:cubicBezTo>
                  <a:pt x="13649" y="167640"/>
                  <a:pt x="0" y="153991"/>
                  <a:pt x="0" y="137160"/>
                </a:cubicBezTo>
                <a:lnTo>
                  <a:pt x="0" y="137160"/>
                </a:lnTo>
                <a:lnTo>
                  <a:pt x="0" y="76200"/>
                </a:lnTo>
                <a:cubicBezTo>
                  <a:pt x="0" y="59436"/>
                  <a:pt x="13716" y="45720"/>
                  <a:pt x="30480" y="45720"/>
                </a:cubicBezTo>
                <a:lnTo>
                  <a:pt x="60960" y="45720"/>
                </a:lnTo>
                <a:lnTo>
                  <a:pt x="60960" y="15240"/>
                </a:lnTo>
                <a:lnTo>
                  <a:pt x="274320" y="15240"/>
                </a:lnTo>
                <a:lnTo>
                  <a:pt x="274320" y="167640"/>
                </a:lnTo>
                <a:cubicBezTo>
                  <a:pt x="274320" y="201311"/>
                  <a:pt x="247031" y="228600"/>
                  <a:pt x="213360" y="228600"/>
                </a:cubicBezTo>
                <a:lnTo>
                  <a:pt x="213360" y="228600"/>
                </a:lnTo>
                <a:lnTo>
                  <a:pt x="121920" y="228600"/>
                </a:lnTo>
                <a:cubicBezTo>
                  <a:pt x="88249" y="228600"/>
                  <a:pt x="60960" y="201311"/>
                  <a:pt x="60960" y="167640"/>
                </a:cubicBezTo>
                <a:lnTo>
                  <a:pt x="60960" y="167640"/>
                </a:lnTo>
                <a:close/>
                <a:moveTo>
                  <a:pt x="60960" y="137160"/>
                </a:moveTo>
                <a:lnTo>
                  <a:pt x="60960" y="76200"/>
                </a:lnTo>
                <a:lnTo>
                  <a:pt x="30480" y="76200"/>
                </a:lnTo>
                <a:lnTo>
                  <a:pt x="30480" y="137160"/>
                </a:lnTo>
                <a:lnTo>
                  <a:pt x="60960" y="137160"/>
                </a:lnTo>
                <a:close/>
                <a:moveTo>
                  <a:pt x="30480" y="259080"/>
                </a:moveTo>
                <a:lnTo>
                  <a:pt x="30480" y="243840"/>
                </a:lnTo>
                <a:lnTo>
                  <a:pt x="304800" y="243840"/>
                </a:lnTo>
                <a:lnTo>
                  <a:pt x="304800" y="259080"/>
                </a:lnTo>
                <a:lnTo>
                  <a:pt x="243840" y="289560"/>
                </a:lnTo>
                <a:lnTo>
                  <a:pt x="91440" y="289560"/>
                </a:lnTo>
                <a:lnTo>
                  <a:pt x="30480" y="2590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5688634" y="1783749"/>
            <a:ext cx="814733" cy="814733"/>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7967443" y="1905233"/>
            <a:ext cx="702113" cy="718070"/>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10232034" y="1839465"/>
            <a:ext cx="703303" cy="703303"/>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7" name="Group 27"/>
          <p:cNvGrpSpPr/>
          <p:nvPr/>
        </p:nvGrpSpPr>
        <p:grpSpPr>
          <a:xfrm>
            <a:off x="454963" y="93878"/>
            <a:ext cx="10641129" cy="914400"/>
            <a:chOff x="454963" y="93878"/>
            <a:chExt cx="10641129" cy="914400"/>
          </a:xfrm>
        </p:grpSpPr>
        <p:sp>
          <p:nvSpPr>
            <p:cNvPr id="28" name="AutoShape 2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培训目标与期望成果</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特种设备基础知识</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特种设备是指涉及生命安全、危险性较大的锅炉、压力容器（含气瓶）、压力管道、电梯、起重机械、客运索道、大型游乐设施和场（厂）内专用机动车辆等。</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特种设备定义</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根据设备特性和用途，特种设备可分为承压类特种设备和机电类特种设备两大类。其中，承压类特种设备包括锅炉、压力容器和压力管道；机电类特种设备包括电梯、起重机械、客运索道、大型游乐设施和场（厂）内专用机动车辆等。</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特种设备分类</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特种设备定义及分类</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安全法规与标准概述</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我国已形成了以《特种设备安全法》为核心，以行政法规、部门规章、地方性法规和地方政府规章为补充的较为完善的特种设备安全法规体系。</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安全法规体系</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特种设备安全标准体系包括基础标准、产品标准、方法标准和管理标准等。其中，基础标准主要包括术语、分类、标识等；产品标准规定了各类特种设备的设计、制造、安装、改造、修理、使用等方面的技术要求；方法标准提供了检验检测、风险评估等技术支持；管理标准则涉及生产、使用、检验检测等环节的管理要求。</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安全标准体系</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常见事故类型</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特种设备事故类型多样，包括爆炸、泄漏、坠落、倾覆等。其中，锅炉爆炸、压力容器泄漏、电梯坠落和起重机械倾覆等是较为常见的事故类型。</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事故原因分析</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特种设备事故的原因往往涉及设备本身缺陷、人为操作失误和管理不善等方面。例如，设备设计制造缺陷、使用维护不当以及安全管理制度不落实等都可能导致事故的发生。</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常见事故类型及原因分析</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操作技能核心课程</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深入了解特种设备的主体结构、重要部件及其功能，掌握设备的工作原理和运行机制。</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设备基本构造</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学习解读特种设备的技术参数、性能指标，了解设备在不同工况下的运行表现和限制条件。</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性能参数解析</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设备结构原理与性能参数解读</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89" r="89"/>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熟悉特种设备的操作流程、步骤及规范要求，确保能够正确、规范地操作设备。</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强化安全意识，了解设备操作过程中可能存在的危险源和风险点，掌握相应的安全防护措施和应急处理方法。</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操作规程及安全注意事项</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安全防护意识</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操作规程掌握</a:t>
            </a:r>
            <a:endParaRPr lang="en-US" sz="1100"/>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https://d.book118.com/155114032103011034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64</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2024-08-29T16:15:34.856</cp:lastPrinted>
  <dcterms:created xsi:type="dcterms:W3CDTF">2024-08-29T08:15:34Z</dcterms:created>
  <dcterms:modified xsi:type="dcterms:W3CDTF">2024-08-29T08:15:36Z</dcterms:modified>
</cp:coreProperties>
</file>