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DF163-40F7-46A1-9B9A-1D4EC869F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94947-3A20-4A32-AC46-04D0ADA03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D5A15-7EAB-42C1-9D12-009BD2B80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F7796-2020-48EE-801F-CB94DCCC7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7E83D0-003D-4C38-8CB3-109A6850A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29F47F-DD8E-4D5A-A5E9-33A73F377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3CF810-3DEA-4E63-9BC3-857C92921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573AB-5018-423D-BFCD-4FB67E4B3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A9015-469A-498A-AB45-E70DA4CC8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D1B58-8CA8-4BB5-9A5C-071D9CDAB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7FD9B-E15E-47D6-8E06-7862E5307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31746" name=""/>
          <p:cNvGrpSpPr/>
          <p:nvPr/>
        </p:nvGrpSpPr>
        <p:grpSpPr>
          <a:xfrm>
            <a:off x="0" y="0"/>
            <a:ext cx="9140825" cy="6850062"/>
            <a:chExt cx="5758" cy="4315"/>
          </a:xfrm>
        </p:grpSpPr>
        <p:grpSp>
          <p:nvGrpSpPr>
            <p:cNvPr id="31747" name=""/>
            <p:cNvGrpSpPr/>
            <p:nvPr/>
          </p:nvGrpSpPr>
          <p:grpSpPr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31748" name=""/>
              <p:cNvSpPr/>
              <p:nvPr/>
            </p:nvSpPr>
            <p:spPr bwMode="hidden">
              <a:xfrm>
                <a:off x="1728" y="2644"/>
                <a:ext cx="2882" cy="1671"/>
              </a:xfrm>
              <a:custGeom>
                <a:rect l="l" t="t" r="r" b="b"/>
                <a:pathLst>
                  <a:path w="2882" h="1670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>
                    <a:latin typeface="Garamond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1749" name=""/>
              <p:cNvSpPr/>
              <p:nvPr/>
            </p:nvSpPr>
            <p:spPr bwMode="hidden">
              <a:xfrm>
                <a:off x="4170" y="2671"/>
                <a:ext cx="1259" cy="811"/>
              </a:xfrm>
              <a:custGeom>
                <a:rect l="l" t="t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>
                    <a:latin typeface="Garamond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1750" name=""/>
              <p:cNvSpPr/>
              <p:nvPr/>
            </p:nvSpPr>
            <p:spPr bwMode="hidden">
              <a:xfrm>
                <a:off x="2900" y="3346"/>
                <a:ext cx="2849" cy="969"/>
              </a:xfrm>
              <a:custGeom>
                <a:rect l="l" t="t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1961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>
                    <a:latin typeface="Garamond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1751" name=""/>
              <p:cNvSpPr/>
              <p:nvPr/>
            </p:nvSpPr>
            <p:spPr bwMode="hidden">
              <a:xfrm>
                <a:off x="2748" y="2230"/>
                <a:ext cx="3007" cy="2085"/>
              </a:xfrm>
              <a:custGeom>
                <a:rect l="l" t="t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>
                    <a:latin typeface="Garamond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1752" name=""/>
              <p:cNvSpPr/>
              <p:nvPr/>
            </p:nvSpPr>
            <p:spPr bwMode="hidden">
              <a:xfrm>
                <a:off x="4501" y="2317"/>
                <a:ext cx="1248" cy="539"/>
              </a:xfrm>
              <a:custGeom>
                <a:rect l="l" t="t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7843"/>
                      <a:invGamma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>
                    <a:latin typeface="Garamond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</p:grpSp>
        <p:sp>
          <p:nvSpPr>
            <p:cNvPr id="31753" name=""/>
            <p:cNvSpPr/>
            <p:nvPr/>
          </p:nvSpPr>
          <p:spPr bwMode="hidden">
            <a:xfrm>
              <a:off x="3322" y="1341"/>
              <a:ext cx="1825" cy="1537"/>
            </a:xfrm>
            <a:custGeom>
              <a:rect l="l" t="t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>
                  <a:latin typeface="Garamond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31754" name=""/>
            <p:cNvSpPr/>
            <p:nvPr/>
          </p:nvSpPr>
          <p:spPr bwMode="hidden">
            <a:xfrm>
              <a:off x="0" y="0"/>
              <a:ext cx="5758" cy="1776"/>
            </a:xfrm>
            <a:custGeom>
              <a:rect l="l" t="t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>
                  <a:latin typeface="Garamond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31755" name=""/>
          <p:cNvSpPr/>
          <p:nvPr>
            <p:ph type="ctrTitle" sz="quarter"/>
          </p:nvPr>
        </p:nvSpPr>
        <p:spPr>
          <a:xfrm>
            <a:off x="685800" y="1736725"/>
            <a:ext cx="7772400" cy="1920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1756" name=""/>
          <p:cNvSpPr/>
          <p:nvPr>
            <p:ph type="subTitle" sz="quarter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None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None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31757" name=""/>
          <p:cNvSpPr/>
          <p:nvPr>
            <p:ph type="dt" sz="quarter" idx="2"/>
          </p:nvPr>
        </p:nvSpPr>
        <p:spPr>
          <a:xfrm>
            <a:off x="457200" y="6248400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/>
            <a:endParaRPr sz="1200"/>
          </a:p>
        </p:txBody>
      </p:sp>
      <p:sp>
        <p:nvSpPr>
          <p:cNvPr id="31758" name=""/>
          <p:cNvSpPr/>
          <p:nvPr>
            <p:ph type="ftr" sz="quarter" idx="3"/>
          </p:nvPr>
        </p:nvSpPr>
        <p:spPr>
          <a:xfrm>
            <a:off x="3124200" y="625157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ctr"/>
            <a:fld id="{B0ACCBEC-CECA-4226-8483-8A1F9603DBF1}" type="footer">
              <a:rPr sz="1200"/>
              <a:t/>
            </a:fld>
            <a:endParaRPr sz="1200"/>
          </a:p>
        </p:txBody>
      </p:sp>
      <p:sp>
        <p:nvSpPr>
          <p:cNvPr id="31759" name=""/>
          <p:cNvSpPr/>
          <p:nvPr>
            <p:ph type="sldNum" sz="quarter" idx="4"/>
          </p:nvPr>
        </p:nvSpPr>
        <p:spPr>
          <a:xfrm>
            <a:off x="6553200" y="6254750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/>
            <a:fld id="{98E1B7E9-8C25-4B04-9383-C1F9349DC796}" type="slidenum">
              <a:rPr sz="1200"/>
              <a:t>*</a:t>
            </a:fld>
            <a:endParaRPr sz="120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2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4D116CB-D21F-46CE-BA9B-64E80FB22F00}" type="footer">
              <a:rPr sz="1200"/>
              <a:t/>
            </a:fld>
            <a:endParaRPr sz="12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2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30722" name=""/>
          <p:cNvSpPr/>
          <p:nvPr>
            <p:ph type="dt" sz="half" idx="2"/>
          </p:nvPr>
        </p:nvSpPr>
        <p:spPr>
          <a:xfrm>
            <a:off x="457200" y="625157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0" lang="zh-CN" altLang="en-US">
                <a:latin typeface="Garamond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200"/>
          </a:p>
        </p:txBody>
      </p:sp>
      <p:sp>
        <p:nvSpPr>
          <p:cNvPr id="30723" name=""/>
          <p:cNvSpPr/>
          <p:nvPr>
            <p:ph type="sldNum" sz="quarter" idx="4"/>
          </p:nvPr>
        </p:nvSpPr>
        <p:spPr>
          <a:xfrm>
            <a:off x="6553200" y="6248400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0" lang="zh-CN" altLang="en-US">
                <a:latin typeface="Garamond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8068969-B87F-4321-A683-F533F178500B}" type="slidenum">
              <a:rPr sz="1200"/>
              <a:t>*</a:t>
            </a:fld>
            <a:endParaRPr sz="1200"/>
          </a:p>
        </p:txBody>
      </p:sp>
      <p:grpSp>
        <p:nvGrpSpPr>
          <p:cNvPr id="30724" name=""/>
          <p:cNvGrpSpPr/>
          <p:nvPr/>
        </p:nvGrpSpPr>
        <p:grpSpPr>
          <a:xfrm>
            <a:off x="0" y="0"/>
            <a:ext cx="9140825" cy="6850062"/>
            <a:chExt cx="5758" cy="4315"/>
          </a:xfrm>
        </p:grpSpPr>
        <p:grpSp>
          <p:nvGrpSpPr>
            <p:cNvPr id="30725" name=""/>
            <p:cNvGrpSpPr/>
            <p:nvPr/>
          </p:nvGrpSpPr>
          <p:grpSpPr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30726" name=""/>
              <p:cNvSpPr/>
              <p:nvPr/>
            </p:nvSpPr>
            <p:spPr bwMode="hidden">
              <a:xfrm>
                <a:off x="1728" y="2644"/>
                <a:ext cx="2882" cy="1671"/>
              </a:xfrm>
              <a:custGeom>
                <a:rect l="l" t="t" r="r" b="b"/>
                <a:pathLst>
                  <a:path w="2882" h="1670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>
                    <a:latin typeface="Garamond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0727" name=""/>
              <p:cNvSpPr/>
              <p:nvPr/>
            </p:nvSpPr>
            <p:spPr bwMode="hidden">
              <a:xfrm>
                <a:off x="4170" y="2671"/>
                <a:ext cx="1259" cy="811"/>
              </a:xfrm>
              <a:custGeom>
                <a:rect l="l" t="t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>
                    <a:latin typeface="Garamond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0728" name=""/>
              <p:cNvSpPr/>
              <p:nvPr/>
            </p:nvSpPr>
            <p:spPr bwMode="hidden">
              <a:xfrm>
                <a:off x="2900" y="3346"/>
                <a:ext cx="2849" cy="969"/>
              </a:xfrm>
              <a:custGeom>
                <a:rect l="l" t="t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1961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>
                    <a:latin typeface="Garamond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0729" name=""/>
              <p:cNvSpPr/>
              <p:nvPr/>
            </p:nvSpPr>
            <p:spPr bwMode="hidden">
              <a:xfrm>
                <a:off x="2748" y="2230"/>
                <a:ext cx="3007" cy="2085"/>
              </a:xfrm>
              <a:custGeom>
                <a:rect l="l" t="t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>
                    <a:latin typeface="Garamond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0730" name=""/>
              <p:cNvSpPr/>
              <p:nvPr/>
            </p:nvSpPr>
            <p:spPr bwMode="hidden">
              <a:xfrm>
                <a:off x="4501" y="2317"/>
                <a:ext cx="1248" cy="539"/>
              </a:xfrm>
              <a:custGeom>
                <a:rect l="l" t="t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7843"/>
                      <a:invGamma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>
                    <a:latin typeface="Garamond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</p:grpSp>
        <p:sp>
          <p:nvSpPr>
            <p:cNvPr id="30731" name=""/>
            <p:cNvSpPr/>
            <p:nvPr/>
          </p:nvSpPr>
          <p:spPr bwMode="hidden">
            <a:xfrm>
              <a:off x="3322" y="1341"/>
              <a:ext cx="1825" cy="1537"/>
            </a:xfrm>
            <a:custGeom>
              <a:rect l="l" t="t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>
                  <a:latin typeface="Garamond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30732" name=""/>
            <p:cNvSpPr/>
            <p:nvPr/>
          </p:nvSpPr>
          <p:spPr bwMode="hidden">
            <a:xfrm>
              <a:off x="0" y="0"/>
              <a:ext cx="5758" cy="1776"/>
            </a:xfrm>
            <a:custGeom>
              <a:rect l="l" t="t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>
                  <a:latin typeface="Garamond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30733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1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0734" name=""/>
          <p:cNvSpPr/>
          <p:nvPr>
            <p:ph type="ftr" sz="quarter" idx="3"/>
          </p:nvPr>
        </p:nvSpPr>
        <p:spPr>
          <a:xfrm>
            <a:off x="3124200" y="6248400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0" lang="zh-CN" altLang="en-US">
                <a:latin typeface="Garamond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fld id="{5E195FB8-A93E-499A-BA50-41751C7A6EB6}" type="footer">
              <a:rPr sz="1200"/>
              <a:t/>
            </a:fld>
            <a:endParaRPr sz="1200"/>
          </a:p>
        </p:txBody>
      </p:sp>
      <p:sp>
        <p:nvSpPr>
          <p:cNvPr id="30735" name="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1" i="0" u="none" baseline="0">
          <a:solidFill>
            <a:schemeClr val="tx2"/>
          </a:solidFill>
          <a:effectLst>
            <a:outerShdw blurRad="38100" dist="38100" dir="2700000" algn="tl">
              <a:schemeClr val="bg2"/>
            </a:outerShdw>
          </a:effectLst>
          <a:latin typeface="Garamond" pitchFamily="18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kumimoji="0" sz="32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Garamond" pitchFamily="18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n"/>
        <a:defRPr kumimoji="0" sz="28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Garamond" pitchFamily="18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n"/>
        <a:defRPr kumimoji="0" sz="24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Garamond" pitchFamily="18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Garamond" pitchFamily="18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Garamond" pitchFamily="18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12234330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"/>
          <p:cNvSpPr/>
          <p:nvPr>
            <p:ph type="ctrTitle"/>
          </p:nvPr>
        </p:nvSpPr>
        <p:spPr>
          <a:xfrm>
            <a:off x="684212" y="2565400"/>
            <a:ext cx="7772400" cy="1736725"/>
          </a:xfrm>
          <a:prstGeom prst="rect">
            <a:avLst/>
          </a:prstGeom>
          <a:noFill/>
          <a:ln>
            <a:miter lim="800000"/>
          </a:ln>
          <a:effectLst>
            <a:outerShdw dist="107763" dir="2700000" algn="ctr">
              <a:srgbClr val="808080">
                <a:alpha val="50000"/>
              </a:srgbClr>
            </a:outerShdw>
          </a:effectLst>
        </p:spPr>
        <p:txBody>
          <a:bodyPr anchor="ctr" anchorCtr="0"/>
          <a:lstStyle/>
          <a:p>
            <a:pPr lvl="0" algn="ctr"/>
            <a:r>
              <a:t>游泳裁判三级辅导</a:t>
            </a:r>
            <a:br/>
          </a:p>
        </p:txBody>
      </p:sp>
      <p:sp>
        <p:nvSpPr>
          <p:cNvPr id="2051" name=""/>
          <p:cNvSpPr>
            <a:spLocks noGrp="1"/>
          </p:cNvSpPr>
          <p:nvPr>
            <p:ph type="dt" sz="quarter" idx="2"/>
          </p:nvPr>
        </p:nvSpPr>
        <p:spPr/>
        <p:txBody>
          <a:bodyPr anchor="b" anchorCtr="0"/>
          <a:lstStyle/>
          <a:p>
            <a:pPr lvl="0"/>
            <a:endParaRPr sz="1200"/>
          </a:p>
        </p:txBody>
      </p:sp>
      <p:sp>
        <p:nvSpPr>
          <p:cNvPr id="2052" name=""/>
          <p:cNvSpPr>
            <a:spLocks noGrp="1"/>
          </p:cNvSpPr>
          <p:nvPr>
            <p:ph type="ftr" sz="quarter" idx="3"/>
          </p:nvPr>
        </p:nvSpPr>
        <p:spPr/>
        <p:txBody>
          <a:bodyPr anchor="b" anchorCtr="0"/>
          <a:lstStyle/>
          <a:p>
            <a:pPr lvl="0" algn="ctr"/>
            <a:fld id="{4DD7D0AB-8545-4D65-B35C-58895C82D9FA}" type="footer">
              <a:rPr sz="1200"/>
              <a:t/>
            </a:fld>
            <a:endParaRPr sz="1200"/>
          </a:p>
        </p:txBody>
      </p:sp>
      <p:sp>
        <p:nvSpPr>
          <p:cNvPr id="2053" name="TextBox 205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Garamond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游泳裁判三级houlaiba共21页，您现在浏览的是第1页!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"/>
          <p:cNvSpPr/>
          <p:nvPr>
            <p:ph type="title"/>
          </p:nvPr>
        </p:nvSpPr>
        <p:spPr>
          <a:xfrm>
            <a:off x="179388" y="2492375"/>
            <a:ext cx="8785225" cy="1431925"/>
          </a:xfrm>
          <a:prstGeom prst="rect">
            <a:avLst/>
          </a:prstGeom>
          <a:noFill/>
          <a:ln>
            <a:miter lim="800000"/>
          </a:ln>
          <a:effectLst>
            <a:outerShdw dist="107763" dir="18900000" algn="ctr">
              <a:srgbClr val="808080">
                <a:alpha val="50000"/>
              </a:srgbClr>
            </a:outerShdw>
          </a:effectLst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1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1pPr>
          </a:lstStyle>
          <a:p>
            <a:pPr lvl="0"/>
            <a:r>
              <a:rPr sz="3200"/>
              <a:t>裁判员的八字方针：   严肃、认真、公正、准确</a:t>
            </a:r>
            <a:endParaRPr sz="3200"/>
          </a:p>
        </p:txBody>
      </p:sp>
      <p:pic>
        <p:nvPicPr>
          <p:cNvPr id="1434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6732588" y="5013325"/>
            <a:ext cx="1800225" cy="13684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434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200"/>
          </a:p>
        </p:txBody>
      </p:sp>
      <p:sp>
        <p:nvSpPr>
          <p:cNvPr id="1434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72CB1B2-4C7A-4EB2-A263-39A71F3F6F43}" type="footer">
              <a:rPr sz="1200"/>
              <a:t/>
            </a:fld>
            <a:endParaRPr sz="1200"/>
          </a:p>
        </p:txBody>
      </p:sp>
      <p:sp>
        <p:nvSpPr>
          <p:cNvPr id="14343" name="TextBox 1434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Garamond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游泳裁判三级houlaiba共21页，您现在浏览的是第2页!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 additive="base">
                                        <p:cTn id="7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 additive="base">
                                        <p:cTn id="12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  <a:effectLst>
            <a:outerShdw dist="107763" dir="2700000" algn="ctr">
              <a:srgbClr val="808080">
                <a:alpha val="50000"/>
              </a:srgbClr>
            </a:outerShdw>
          </a:effectLst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1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1pPr>
          </a:lstStyle>
          <a:p>
            <a:pPr lvl="0"/>
            <a:r>
              <a:t>场地、器材：</a:t>
            </a:r>
          </a:p>
        </p:txBody>
      </p:sp>
      <p:sp>
        <p:nvSpPr>
          <p:cNvPr id="10243" name=""/>
          <p:cNvSpPr/>
          <p:nvPr>
            <p:ph type="body" idx="4294967295"/>
          </p:nvPr>
        </p:nvSpPr>
        <p:spPr>
          <a:xfrm>
            <a:off x="838200" y="1341438"/>
            <a:ext cx="8007350" cy="5256212"/>
          </a:xfrm>
          <a:prstGeom prst="rect">
            <a:avLst/>
          </a:prstGeom>
          <a:noFill/>
          <a:ln>
            <a:miter lim="800000"/>
          </a:ln>
          <a:effectLst>
            <a:outerShdw dist="107763" dir="2700000" algn="ctr">
              <a:srgbClr val="808080">
                <a:alpha val="50000"/>
              </a:srgbClr>
            </a:outerShdw>
          </a:effectLst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5pPr>
          </a:lstStyle>
          <a:p>
            <a:pPr lvl="0"/>
            <a:r>
              <a:rPr sz="2800" b="1"/>
              <a:t>大池</a:t>
            </a:r>
            <a:r>
              <a:rPr sz="2800"/>
              <a:t>        长50米  ＋0.03  -0.00</a:t>
            </a:r>
            <a:endParaRPr sz="2800"/>
          </a:p>
          <a:p>
            <a:pPr lvl="0"/>
            <a:r>
              <a:rPr sz="2800" b="1"/>
              <a:t>短池</a:t>
            </a:r>
            <a:r>
              <a:rPr sz="2800"/>
              <a:t>        长25米  ＋0.03  -0.00 </a:t>
            </a:r>
            <a:endParaRPr sz="2800"/>
          </a:p>
          <a:p>
            <a:pPr lvl="0"/>
            <a:r>
              <a:rPr sz="2800" b="1"/>
              <a:t>池宽　　举办全国综合性运动会游泳比赛、全国游泳冠军赛、全国游泳锦标赛的游泳池宽应为25米，其他重大赛事的游泳池宽至少为21米。</a:t>
            </a:r>
            <a:endParaRPr sz="2800" b="1"/>
          </a:p>
          <a:p>
            <a:pPr lvl="0"/>
            <a:r>
              <a:rPr sz="2800" b="1"/>
              <a:t>标准水温</a:t>
            </a:r>
            <a:r>
              <a:rPr sz="2800"/>
              <a:t>    室内25℃～28℃。</a:t>
            </a:r>
            <a:r>
              <a:rPr sz="2800" b="1"/>
              <a:t>室外不得低于25 ℃</a:t>
            </a:r>
            <a:r>
              <a:rPr lang="zh-TW" altLang="en-US" sz="2800" b="1">
                <a:latin typeface="宋体" pitchFamily="2" charset="-122"/>
              </a:rPr>
              <a:t>游泳池深度至少</a:t>
            </a:r>
            <a:r>
              <a:rPr lang="en-US" altLang="zh-TW" sz="2800" b="1">
                <a:latin typeface="宋体" pitchFamily="2" charset="-122"/>
              </a:rPr>
              <a:t>2</a:t>
            </a:r>
            <a:r>
              <a:rPr lang="zh-TW" altLang="en-US" sz="2800" b="1">
                <a:latin typeface="宋体" pitchFamily="2" charset="-122"/>
              </a:rPr>
              <a:t>米，推荐</a:t>
            </a:r>
            <a:r>
              <a:rPr lang="en-US" altLang="zh-TW" sz="2800" b="1">
                <a:latin typeface="宋体" pitchFamily="2" charset="-122"/>
              </a:rPr>
              <a:t>3</a:t>
            </a:r>
            <a:r>
              <a:rPr lang="zh-TW" altLang="en-US" sz="2800" b="1">
                <a:latin typeface="宋体" pitchFamily="2" charset="-122"/>
              </a:rPr>
              <a:t>米</a:t>
            </a:r>
            <a:r>
              <a:rPr sz="2800" b="1"/>
              <a:t> 。</a:t>
            </a:r>
            <a:endParaRPr sz="2800" b="1"/>
          </a:p>
          <a:p>
            <a:pPr lvl="0"/>
            <a:r>
              <a:rPr sz="2800" b="1"/>
              <a:t>灯光</a:t>
            </a:r>
            <a:r>
              <a:rPr sz="2800"/>
              <a:t>        不少于1500勒克斯</a:t>
            </a:r>
            <a:endParaRPr sz="2800" b="1"/>
          </a:p>
          <a:p>
            <a:pPr lvl="0"/>
            <a:r>
              <a:rPr sz="2800" b="1"/>
              <a:t>池水</a:t>
            </a:r>
            <a:r>
              <a:rPr sz="2800"/>
              <a:t>       比赛时,水池必须保持正常水位,水面要平稳,如果用循环水,池水不得有明显的流动或漩涡。</a:t>
            </a:r>
            <a:r>
              <a:rPr sz="2400"/>
              <a:t> </a:t>
            </a:r>
            <a:endParaRPr sz="2400"/>
          </a:p>
          <a:p>
            <a:pPr lvl="0">
              <a:buNone/>
            </a:pPr>
            <a:r>
              <a:rPr sz="2400"/>
              <a:t>　　　　　　</a:t>
            </a:r>
            <a:endParaRPr sz="2400"/>
          </a:p>
        </p:txBody>
      </p:sp>
      <p:sp>
        <p:nvSpPr>
          <p:cNvPr id="1024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200"/>
          </a:p>
        </p:txBody>
      </p:sp>
      <p:sp>
        <p:nvSpPr>
          <p:cNvPr id="1024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2C71C2F-CDD7-4976-BCA4-B530FF4981D9}" type="footer">
              <a:rPr sz="1200"/>
              <a:t/>
            </a:fld>
            <a:endParaRPr sz="1200"/>
          </a:p>
        </p:txBody>
      </p:sp>
      <p:sp>
        <p:nvSpPr>
          <p:cNvPr id="10246" name="TextBox 1024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Garamond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游泳裁判三级houlaiba共21页，您现在浏览的是第3页!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2" dur="20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7" dur="20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2" dur="20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7" dur="20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2" dur="20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7" dur="20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42" dur="20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1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7" name=""/>
          <p:cNvSpPr/>
          <p:nvPr>
            <p:ph type="body" idx="4294967295"/>
          </p:nvPr>
        </p:nvSpPr>
        <p:spPr>
          <a:xfrm>
            <a:off x="323850" y="692150"/>
            <a:ext cx="8569325" cy="5473700"/>
          </a:xfrm>
          <a:prstGeom prst="rect">
            <a:avLst/>
          </a:prstGeom>
          <a:noFill/>
          <a:ln>
            <a:miter lim="800000"/>
          </a:ln>
          <a:effectLst>
            <a:outerShdw dist="107763" dir="2700000" algn="ctr">
              <a:srgbClr val="808080">
                <a:alpha val="50000"/>
              </a:srgbClr>
            </a:outerShdw>
          </a:effectLst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5pPr>
          </a:lstStyle>
          <a:p>
            <a:pPr lvl="0"/>
            <a:r>
              <a:rPr b="1"/>
              <a:t>泳道</a:t>
            </a:r>
            <a:r>
              <a:t>        8条或10条泳道 </a:t>
            </a:r>
            <a:endParaRPr b="1"/>
          </a:p>
          <a:p>
            <a:pPr lvl="0"/>
            <a:r>
              <a:rPr b="1"/>
              <a:t>泳道宽</a:t>
            </a:r>
            <a:r>
              <a:t>      2.50米</a:t>
            </a:r>
            <a:endParaRPr b="1"/>
          </a:p>
          <a:p>
            <a:pPr lvl="0"/>
            <a:r>
              <a:rPr b="1"/>
              <a:t>分道线</a:t>
            </a:r>
            <a:r>
              <a:t>      9条或11条分道线构成 </a:t>
            </a:r>
          </a:p>
          <a:p>
            <a:pPr lvl="0"/>
            <a:r>
              <a:rPr b="1"/>
              <a:t>召回线、仰泳转身标志线    </a:t>
            </a:r>
            <a:r>
              <a:t>召回线应横跨池 距出发端的15米处 固定柱子上 高出水面1.2米以上。转身标志线的旗绳应放在距出发端5米处的固定柱子上 高出水面1.8米。</a:t>
            </a:r>
          </a:p>
        </p:txBody>
      </p:sp>
      <p:sp>
        <p:nvSpPr>
          <p:cNvPr id="1126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200"/>
          </a:p>
        </p:txBody>
      </p:sp>
      <p:sp>
        <p:nvSpPr>
          <p:cNvPr id="1126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16190ED-0576-4942-8681-CAADC6FF6552}" type="footer">
              <a:rPr sz="1200"/>
              <a:t/>
            </a:fld>
            <a:endParaRPr sz="1200"/>
          </a:p>
        </p:txBody>
      </p:sp>
      <p:sp>
        <p:nvSpPr>
          <p:cNvPr id="11270" name="TextBox 1126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Garamond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游泳裁判三级houlaiba共21页，您现在浏览的是第4页!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2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2" dur="2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7" dur="20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2" dur="20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"/>
          <p:cNvSpPr/>
          <p:nvPr>
            <p:ph type="title"/>
          </p:nvPr>
        </p:nvSpPr>
        <p:spPr>
          <a:xfrm>
            <a:off x="179388" y="260350"/>
            <a:ext cx="8075612" cy="881062"/>
          </a:xfrm>
          <a:prstGeom prst="rect">
            <a:avLst/>
          </a:prstGeom>
          <a:noFill/>
          <a:ln>
            <a:miter lim="800000"/>
          </a:ln>
          <a:effectLst>
            <a:outerShdw dist="107763" dir="2700000" algn="ctr">
              <a:srgbClr val="808080">
                <a:alpha val="50000"/>
              </a:srgbClr>
            </a:outerShdw>
          </a:effectLst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1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1pPr>
          </a:lstStyle>
          <a:p>
            <a:pPr lvl="0"/>
            <a:r>
              <a:t>裁判员：</a:t>
            </a:r>
          </a:p>
        </p:txBody>
      </p:sp>
      <p:sp>
        <p:nvSpPr>
          <p:cNvPr id="16387" name=""/>
          <p:cNvSpPr/>
          <p:nvPr>
            <p:ph type="body" idx="4294967295"/>
          </p:nvPr>
        </p:nvSpPr>
        <p:spPr>
          <a:xfrm>
            <a:off x="250825" y="1412875"/>
            <a:ext cx="8594725" cy="4968875"/>
          </a:xfrm>
          <a:prstGeom prst="rect">
            <a:avLst/>
          </a:prstGeom>
          <a:noFill/>
          <a:ln>
            <a:miter lim="800000"/>
          </a:ln>
          <a:effectLst>
            <a:outerShdw dist="107763" dir="2700000" algn="ctr">
              <a:srgbClr val="808080">
                <a:alpha val="50000"/>
              </a:srgbClr>
            </a:outerShdw>
          </a:effectLst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5pPr>
          </a:lstStyle>
          <a:p>
            <a:pPr lvl="0"/>
            <a:r>
              <a:rPr b="1"/>
              <a:t>执行总裁判：</a:t>
            </a:r>
            <a:r>
              <a:t>1人领导和分配全体裁判员工作，可以随时干预比赛。有权裁决各种疑义</a:t>
            </a:r>
          </a:p>
          <a:p>
            <a:pPr lvl="0"/>
            <a:r>
              <a:rPr b="1"/>
              <a:t>技术检查员：</a:t>
            </a:r>
            <a:r>
              <a:t>技术检查员4人，位于泳池的两侧，负责检查运动员在游进过程中有无犯规情况。并直接由总裁领导。</a:t>
            </a:r>
          </a:p>
          <a:p>
            <a:pPr lvl="0"/>
            <a:r>
              <a:rPr b="1"/>
              <a:t>发令员：</a:t>
            </a:r>
            <a:r>
              <a:t>发令员在距终点端出发端5米以内处发令，发令员有权管理，由总裁判发出手势信号后至比赛开始时运动员出发是否犯规。口令： 各就位  （TAKE YOUR MARKS）</a:t>
            </a:r>
          </a:p>
        </p:txBody>
      </p:sp>
      <p:sp>
        <p:nvSpPr>
          <p:cNvPr id="1638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200"/>
          </a:p>
        </p:txBody>
      </p:sp>
      <p:sp>
        <p:nvSpPr>
          <p:cNvPr id="1638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094CAA4-979A-4BD7-8B24-F5E6C8C8E966}" type="footer">
              <a:rPr sz="1200"/>
              <a:t/>
            </a:fld>
            <a:endParaRPr sz="1200"/>
          </a:p>
        </p:txBody>
      </p:sp>
      <p:sp>
        <p:nvSpPr>
          <p:cNvPr id="16390" name="TextBox 1638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Garamond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游泳裁判三级houlaiba共21页，您现在浏览的是第5页!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70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9" dur="1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4" dur="5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1" dur="5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8" dur="5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16387" grpId="1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1" name=""/>
          <p:cNvSpPr/>
          <p:nvPr>
            <p:ph type="body" idx="4294967295"/>
          </p:nvPr>
        </p:nvSpPr>
        <p:spPr>
          <a:xfrm>
            <a:off x="250825" y="260350"/>
            <a:ext cx="8642350" cy="6121400"/>
          </a:xfrm>
          <a:prstGeom prst="rect">
            <a:avLst/>
          </a:prstGeom>
          <a:noFill/>
          <a:ln>
            <a:miter lim="800000"/>
          </a:ln>
          <a:effectLst>
            <a:outerShdw dist="107763" dir="2700000" algn="ctr">
              <a:srgbClr val="808080">
                <a:alpha val="50000"/>
              </a:srgbClr>
            </a:outerShdw>
          </a:effectLst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5pPr>
          </a:lstStyle>
          <a:p>
            <a:pPr lvl="0"/>
            <a:r>
              <a:rPr b="1"/>
              <a:t>计时长：</a:t>
            </a:r>
            <a:r>
              <a:t>2名，负责和领导计时员的工作。计时的秒表作为检查，核对或补充之用。</a:t>
            </a:r>
          </a:p>
          <a:p>
            <a:pPr lvl="0"/>
            <a:r>
              <a:rPr b="1"/>
              <a:t>计时员：（面对泳池）</a:t>
            </a:r>
            <a:endParaRPr b="1"/>
          </a:p>
          <a:p>
            <a:pPr lvl="0"/>
            <a:r>
              <a:t>      1表：计时小组长（在2表的右边）</a:t>
            </a:r>
          </a:p>
          <a:p>
            <a:pPr lvl="0"/>
            <a:r>
              <a:t>      负责计时小组的全面工作及分段成绩。</a:t>
            </a:r>
          </a:p>
          <a:p>
            <a:pPr lvl="0"/>
            <a:r>
              <a:t>      2表：记录（中间）</a:t>
            </a:r>
          </a:p>
          <a:p>
            <a:pPr lvl="0"/>
            <a:r>
              <a:t>      3表：出发、到边、转身、接力交接、摇铃（在2表的左边、归检查组）</a:t>
            </a:r>
          </a:p>
        </p:txBody>
      </p:sp>
      <p:sp>
        <p:nvSpPr>
          <p:cNvPr id="1741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200"/>
          </a:p>
        </p:txBody>
      </p:sp>
      <p:sp>
        <p:nvSpPr>
          <p:cNvPr id="1741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555DE1A-5A51-4ED7-A8AA-E86A78115908}" type="footer">
              <a:rPr sz="1200"/>
              <a:t/>
            </a:fld>
            <a:endParaRPr sz="1200"/>
          </a:p>
        </p:txBody>
      </p:sp>
      <p:sp>
        <p:nvSpPr>
          <p:cNvPr id="17414" name="TextBox 1741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Garamond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游泳裁判三级houlaiba共21页，您现在浏览的是第6页!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10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897" decel="100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97" accel="100000" fill="hold">
                                          <p:stCondLst>
                                            <p:cond delay="897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5" dur="10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897" decel="100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97" accel="100000" fill="hold">
                                          <p:stCondLst>
                                            <p:cond delay="897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3" dur="10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897" decel="100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97" accel="100000" fill="hold">
                                          <p:stCondLst>
                                            <p:cond delay="897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1" dur="10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897" decel="1000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97" accel="100000" fill="hold">
                                          <p:stCondLst>
                                            <p:cond delay="897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8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9" dur="10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897" decel="1000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97" accel="100000" fill="hold">
                                          <p:stCondLst>
                                            <p:cond delay="897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47" dur="1000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897" decel="1000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97" accel="100000" fill="hold">
                                          <p:stCondLst>
                                            <p:cond delay="897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  <a:effectLst>
            <a:outerShdw dist="107763" dir="2700000" algn="ctr">
              <a:srgbClr val="808080">
                <a:alpha val="50000"/>
              </a:srgbClr>
            </a:outerShdw>
          </a:effectLst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1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1pPr>
          </a:lstStyle>
          <a:p>
            <a:pPr lvl="0"/>
            <a:r>
              <a:rPr sz="3600" b="0"/>
              <a:t>各种游泳比赛距离每组所用大概时间：</a:t>
            </a:r>
            <a:endParaRPr sz="3600" b="0"/>
          </a:p>
        </p:txBody>
      </p:sp>
      <p:sp>
        <p:nvSpPr>
          <p:cNvPr id="19459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  <a:effectLst>
            <a:outerShdw dist="107763" dir="2700000" algn="ctr">
              <a:srgbClr val="808080">
                <a:alpha val="50000"/>
              </a:srgbClr>
            </a:outerShdw>
          </a:effectLst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5pPr>
          </a:lstStyle>
          <a:p/>
          <a:p>
            <a:pPr lvl="0"/>
            <a:r>
              <a:t>50米、100米    每组需 3—4分钟；</a:t>
            </a:r>
          </a:p>
          <a:p>
            <a:pPr lvl="0"/>
            <a:r>
              <a:t>200米          每组需 5—6分钟；</a:t>
            </a:r>
          </a:p>
          <a:p>
            <a:pPr lvl="0"/>
            <a:r>
              <a:t>400米          每组需 8—9分钟；</a:t>
            </a:r>
          </a:p>
          <a:p>
            <a:pPr lvl="0"/>
            <a:r>
              <a:t>800米          每组需 14—15分钟；</a:t>
            </a:r>
          </a:p>
          <a:p>
            <a:pPr lvl="0"/>
            <a:r>
              <a:t>1500米         每组需 22—24分钟。 </a:t>
            </a:r>
          </a:p>
        </p:txBody>
      </p:sp>
      <p:sp>
        <p:nvSpPr>
          <p:cNvPr id="1946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200"/>
          </a:p>
        </p:txBody>
      </p:sp>
      <p:sp>
        <p:nvSpPr>
          <p:cNvPr id="1946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89C4B5B-4A78-4361-B5EC-F9E22D8C3563}" type="footer">
              <a:rPr sz="1200"/>
              <a:t/>
            </a:fld>
            <a:endParaRPr sz="1200"/>
          </a:p>
        </p:txBody>
      </p:sp>
      <p:sp>
        <p:nvSpPr>
          <p:cNvPr id="19462" name="TextBox 1946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Garamond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游泳裁判三级houlaiba共21页，您现在浏览的是第7页!</a:t>
            </a: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799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99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99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12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3" dur="10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19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0" dur="10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2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7" dur="10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4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33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4" dur="1000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4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4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41" dur="1000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59" grpId="1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  <a:effectLst>
            <a:outerShdw dist="107763" dir="2700000" algn="ctr">
              <a:srgbClr val="808080">
                <a:alpha val="50000"/>
              </a:srgbClr>
            </a:outerShdw>
          </a:effectLst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1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1pPr>
          </a:lstStyle>
          <a:p>
            <a:pPr lvl="0"/>
            <a:r>
              <a:t>编道：</a:t>
            </a:r>
          </a:p>
        </p:txBody>
      </p:sp>
      <p:sp>
        <p:nvSpPr>
          <p:cNvPr id="20483" name=""/>
          <p:cNvSpPr/>
          <p:nvPr>
            <p:ph type="body" idx="4294967295"/>
          </p:nvPr>
        </p:nvSpPr>
        <p:spPr>
          <a:xfrm>
            <a:off x="838200" y="1700212"/>
            <a:ext cx="8007350" cy="4395788"/>
          </a:xfrm>
          <a:prstGeom prst="rect">
            <a:avLst/>
          </a:prstGeom>
          <a:noFill/>
          <a:ln>
            <a:miter lim="800000"/>
          </a:ln>
          <a:effectLst>
            <a:outerShdw dist="107763" dir="2700000" algn="ctr">
              <a:srgbClr val="808080">
                <a:alpha val="50000"/>
              </a:srgbClr>
            </a:outerShdw>
          </a:effectLst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sz="2800"/>
              <a:t>1、8人或者8人以下按45362718的顺序将成绩最好的运动员排在4道，成绩第二好的排在5道，成绩第3好的排在3道，依此类推直至排完。</a:t>
            </a:r>
            <a:endParaRPr sz="2800"/>
          </a:p>
          <a:p>
            <a:pPr lvl="0">
              <a:lnSpc>
                <a:spcPct val="80000"/>
              </a:lnSpc>
            </a:pPr>
            <a:r>
              <a:rPr sz="2800"/>
              <a:t>2、8人以上，24人以下。成绩最好的为倒数组的4道，成绩次好为倒数第二组的4道，然后将4倒排满后，再按成绩从下至上排满5道依此类推 直至排完。</a:t>
            </a:r>
            <a:endParaRPr sz="2800"/>
          </a:p>
          <a:p>
            <a:pPr lvl="0">
              <a:lnSpc>
                <a:spcPct val="80000"/>
              </a:lnSpc>
            </a:pPr>
            <a:r>
              <a:rPr sz="2800"/>
              <a:t>3、24人以上， 首先按上一条将后3组排满，然后以成绩好坏按45362718的编排顺序将所有人编完。 </a:t>
            </a:r>
            <a:endParaRPr sz="2800"/>
          </a:p>
        </p:txBody>
      </p:sp>
      <p:sp>
        <p:nvSpPr>
          <p:cNvPr id="2048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200"/>
          </a:p>
        </p:txBody>
      </p:sp>
      <p:sp>
        <p:nvSpPr>
          <p:cNvPr id="2048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1CD7E43-6F65-408A-AED5-95D66AE0F411}" type="footer">
              <a:rPr sz="1200"/>
              <a:t/>
            </a:fld>
            <a:endParaRPr sz="1200"/>
          </a:p>
        </p:txBody>
      </p:sp>
      <p:sp>
        <p:nvSpPr>
          <p:cNvPr id="20486" name="TextBox 2048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Garamond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游泳裁判三级houlaiba共21页，您现在浏览的是第8页!</a:t>
            </a: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dur="99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799" decel="100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799" decel="100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799" decel="100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799" decel="100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99" accel="100000" fill="hold">
                                          <p:stCondLst>
                                            <p:cond delay="799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99" accel="100000" fill="hold">
                                          <p:stCondLst>
                                            <p:cond delay="799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7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7" dur="10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47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4" dur="10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1" dur="10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3" grpId="1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  <a:effectLst>
            <a:outerShdw dist="107763" dir="2700000" algn="ctr">
              <a:srgbClr val="808080">
                <a:alpha val="50000"/>
              </a:srgbClr>
            </a:outerShdw>
          </a:effectLst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1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1pPr>
          </a:lstStyle>
          <a:p>
            <a:pPr lvl="0"/>
            <a:r>
              <a:rPr sz="3200"/>
              <a:t>终点成绩与计时成绩不一致时的处理方法：</a:t>
            </a:r>
            <a:endParaRPr sz="3200"/>
          </a:p>
        </p:txBody>
      </p:sp>
      <p:sp>
        <p:nvSpPr>
          <p:cNvPr id="22531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  <a:effectLst>
            <a:outerShdw dist="107763" dir="2700000" algn="ctr">
              <a:srgbClr val="808080">
                <a:alpha val="50000"/>
              </a:srgbClr>
            </a:outerShdw>
          </a:effectLst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t>总裁裁决以谁的结果为最终名次</a:t>
            </a:r>
          </a:p>
          <a:p>
            <a:pPr lvl="0">
              <a:lnSpc>
                <a:spcPct val="90000"/>
              </a:lnSpc>
            </a:pPr>
          </a:p>
          <a:p>
            <a:pPr lvl="0">
              <a:lnSpc>
                <a:spcPct val="90000"/>
              </a:lnSpc>
            </a:pPr>
            <a:r>
              <a:t>若总裁判判定名次以终点成绩为准，应将名和第二名成绩相加起来平均。</a:t>
            </a:r>
          </a:p>
          <a:p>
            <a:pPr lvl="0">
              <a:lnSpc>
                <a:spcPct val="90000"/>
              </a:lnSpc>
            </a:pPr>
          </a:p>
          <a:p>
            <a:pPr lvl="0">
              <a:lnSpc>
                <a:spcPct val="90000"/>
              </a:lnSpc>
            </a:pPr>
            <a:r>
              <a:t>若总裁判判定名次以计时成绩为准，应按计时成绩重新排列名次。</a:t>
            </a:r>
          </a:p>
          <a:p>
            <a:pPr lvl="0">
              <a:lnSpc>
                <a:spcPct val="90000"/>
              </a:lnSpc>
            </a:pPr>
            <a:r>
              <a:t>若出现两名以上终点名次和计时成绩顺序不一致时，仍按此办法处理。 </a:t>
            </a:r>
          </a:p>
          <a:p>
            <a:pPr lvl="0">
              <a:lnSpc>
                <a:spcPct val="90000"/>
              </a:lnSpc>
              <a:buNone/>
            </a:pPr>
          </a:p>
          <a:p>
            <a:pPr lvl="0">
              <a:lnSpc>
                <a:spcPct val="90000"/>
              </a:lnSpc>
            </a:pPr>
          </a:p>
          <a:p>
            <a:pPr lvl="0">
              <a:lnSpc>
                <a:spcPct val="90000"/>
              </a:lnSpc>
              <a:buNone/>
            </a:pPr>
          </a:p>
        </p:txBody>
      </p:sp>
      <p:sp>
        <p:nvSpPr>
          <p:cNvPr id="2253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200"/>
          </a:p>
        </p:txBody>
      </p:sp>
      <p:sp>
        <p:nvSpPr>
          <p:cNvPr id="2253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07FA213-C71D-44AE-8501-7094D96D7398}" type="footer">
              <a:rPr sz="1200"/>
              <a:t/>
            </a:fld>
            <a:endParaRPr sz="1200"/>
          </a:p>
        </p:txBody>
      </p:sp>
      <p:sp>
        <p:nvSpPr>
          <p:cNvPr id="22534" name="TextBox 2253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Garamond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游泳裁判三级houlaiba共21页，您现在浏览的是第9页!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dur="59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5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59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59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9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9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2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2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9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3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1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"/>
          <p:cNvSpPr/>
          <p:nvPr>
            <p:ph type="title"/>
          </p:nvPr>
        </p:nvSpPr>
        <p:spPr>
          <a:xfrm>
            <a:off x="457200" y="274638"/>
            <a:ext cx="8229600" cy="8175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1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1pPr>
          </a:lstStyle>
          <a:p>
            <a:pPr lvl="0"/>
            <a:r>
              <a:t>重赛的三例精神： </a:t>
            </a:r>
          </a:p>
        </p:txBody>
      </p:sp>
      <p:sp>
        <p:nvSpPr>
          <p:cNvPr id="24579" name=""/>
          <p:cNvSpPr/>
          <p:nvPr>
            <p:ph type="body" idx="4294967295"/>
          </p:nvPr>
        </p:nvSpPr>
        <p:spPr>
          <a:xfrm>
            <a:off x="395288" y="1557338"/>
            <a:ext cx="8512175" cy="4751388"/>
          </a:xfrm>
          <a:prstGeom prst="rect">
            <a:avLst/>
          </a:prstGeom>
          <a:noFill/>
          <a:ln>
            <a:miter lim="800000"/>
          </a:ln>
          <a:effectLst/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Garamond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sz="2400" b="1"/>
              <a:t>1、如采用自动计时装置，预赛后，同组或不同组的运动员成绩相同，都必须重赛，按重赛后的名次确定参加决赛人选。</a:t>
            </a:r>
            <a:endParaRPr sz="2400" b="1"/>
          </a:p>
          <a:p>
            <a:pPr lvl="0">
              <a:lnSpc>
                <a:spcPct val="80000"/>
              </a:lnSpc>
            </a:pPr>
            <a:r>
              <a:rPr sz="2400" b="1"/>
              <a:t>2、如果用人工计时，预赛后，同组的运动员成绩相同者。不重赛，按预赛的名次确定参加决赛人选，不同组的运动员成绩相同者按以下三个精神。</a:t>
            </a:r>
            <a:endParaRPr sz="2400" b="1"/>
          </a:p>
          <a:p>
            <a:pPr lvl="0">
              <a:lnSpc>
                <a:spcPct val="80000"/>
              </a:lnSpc>
            </a:pPr>
            <a:r>
              <a:rPr sz="2400" b="1"/>
              <a:t>A、在某项预赛后，两组后两组以上的运动员成绩相同，需要确定一名参加决赛，应按各组终点名次最前的一名参加重赛。</a:t>
            </a:r>
            <a:endParaRPr sz="2400" b="1"/>
          </a:p>
          <a:p>
            <a:pPr lvl="0">
              <a:lnSpc>
                <a:spcPct val="80000"/>
              </a:lnSpc>
            </a:pPr>
            <a:r>
              <a:rPr sz="2400" b="1"/>
              <a:t>B、在某项预赛后，A组甲、乙、丙运动员与B组甲运动员成绩相同，需要确定两名参加决赛。A组的丙淘汰，由A组乙和B组甲重赛，重赛后优胜者与A组甲参加决赛。</a:t>
            </a:r>
            <a:endParaRPr sz="2400" b="1"/>
          </a:p>
          <a:p>
            <a:pPr lvl="0">
              <a:lnSpc>
                <a:spcPct val="80000"/>
              </a:lnSpc>
            </a:pPr>
            <a:r>
              <a:rPr sz="2400" b="1"/>
              <a:t>C、在某项预赛后，A组甲乙运动员与B组甲乙运动员成绩相同确定两名参加决赛，应由这四名运动员一起重赛。重赛后名次列前两名运动员参加决赛。</a:t>
            </a:r>
            <a:endParaRPr sz="2400" b="1"/>
          </a:p>
        </p:txBody>
      </p:sp>
      <p:sp>
        <p:nvSpPr>
          <p:cNvPr id="2458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200"/>
          </a:p>
        </p:txBody>
      </p:sp>
      <p:sp>
        <p:nvSpPr>
          <p:cNvPr id="2458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49716B0-214D-4C1B-9689-A2E45C26B707}" type="footer">
              <a:rPr sz="1200"/>
              <a:t/>
            </a:fld>
            <a:endParaRPr sz="1200"/>
          </a:p>
        </p:txBody>
      </p:sp>
      <p:sp>
        <p:nvSpPr>
          <p:cNvPr id="24582" name="TextBox 2458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Garamond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游泳裁判三级houlaiba共21页，您现在浏览的是第10页!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2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2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7" dur="5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2" dur="5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7" dur="500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32" dur="500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  <p:bldP spid="24579" grpId="1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https://d.book118.com/155122343303011044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Stream">
  <a:themeElements>
    <a:clrScheme name="">
      <a:dk1>
        <a:srgbClr val="003399"/>
      </a:dk1>
      <a:lt1>
        <a:srgbClr val="FFFFFF"/>
      </a:lt1>
      <a:dk2>
        <a:srgbClr val="000514"/>
      </a:dk2>
      <a:lt2>
        <a:srgbClr val="E5E5FF"/>
      </a:lt2>
      <a:accent1>
        <a:srgbClr val="0099CC"/>
      </a:accent1>
      <a:accent2>
        <a:srgbClr val="A886E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CC00"/>
      </a:hlink>
      <a:folHlink>
        <a:srgbClr val="FFFFCC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3399"/>
        </a:dk1>
        <a:lt1>
          <a:srgbClr val="FFFFFF"/>
        </a:lt1>
        <a:dk2>
          <a:srgbClr val="000514"/>
        </a:dk2>
        <a:lt2>
          <a:srgbClr val="E5E5FF"/>
        </a:lt2>
        <a:accent1>
          <a:srgbClr val="0099CC"/>
        </a:accent1>
        <a:accent2>
          <a:srgbClr val="A886E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FFFFCC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DFDFE9"/>
        </a:lt2>
        <a:accent1>
          <a:srgbClr val="CC66FF"/>
        </a:accent1>
        <a:accent2>
          <a:srgbClr val="679ACD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ECFF"/>
        </a:hlink>
        <a:folHlink>
          <a:srgbClr val="CCCCFF"/>
        </a:folHlink>
      </a:clrScheme>
    </a:extraClrScheme>
    <a:extraClrScheme>
      <a:clrScheme name="">
        <a:dk1>
          <a:srgbClr val="4A9400"/>
        </a:dk1>
        <a:lt1>
          <a:srgbClr val="FFFFFF"/>
        </a:lt1>
        <a:dk2>
          <a:srgbClr val="2A5400"/>
        </a:dk2>
        <a:lt2>
          <a:srgbClr val="BAE8BA"/>
        </a:lt2>
        <a:accent1>
          <a:srgbClr val="33CC33"/>
        </a:accent1>
        <a:accent2>
          <a:srgbClr val="99CC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FF33"/>
        </a:hlink>
        <a:folHlink>
          <a:srgbClr val="FFFF99"/>
        </a:folHlink>
      </a:clrScheme>
    </a:extraClrScheme>
    <a:extraClrScheme>
      <a:clrScheme name="">
        <a:dk1>
          <a:srgbClr val="51596D"/>
        </a:dk1>
        <a:lt1>
          <a:srgbClr val="FFFFFF"/>
        </a:lt1>
        <a:dk2>
          <a:srgbClr val="000000"/>
        </a:dk2>
        <a:lt2>
          <a:srgbClr val="DDDDDD"/>
        </a:lt2>
        <a:accent1>
          <a:srgbClr val="787E8A"/>
        </a:accent1>
        <a:accent2>
          <a:srgbClr val="33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74B6D0"/>
        </a:folHlink>
      </a:clrScheme>
    </a:extraClrScheme>
    <a:extraClrScheme>
      <a:clrScheme name="">
        <a:dk1>
          <a:srgbClr val="8C0000"/>
        </a:dk1>
        <a:lt1>
          <a:srgbClr val="FFFFFF"/>
        </a:lt1>
        <a:dk2>
          <a:srgbClr val="5C1F00"/>
        </a:dk2>
        <a:lt2>
          <a:srgbClr val="DFD293"/>
        </a:lt2>
        <a:accent1>
          <a:srgbClr val="FF6845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CC"/>
        </a:hlink>
        <a:folHlink>
          <a:srgbClr val="FFCC00"/>
        </a:folHlink>
      </a:clrScheme>
    </a:extraClrScheme>
    <a:extraClrScheme>
      <a:clrScheme name="">
        <a:dk1>
          <a:srgbClr val="8A6362"/>
        </a:dk1>
        <a:lt1>
          <a:srgbClr val="F7F3F3"/>
        </a:lt1>
        <a:dk2>
          <a:srgbClr val="5E4444"/>
        </a:dk2>
        <a:lt2>
          <a:srgbClr val="D8C1BA"/>
        </a:lt2>
        <a:accent1>
          <a:srgbClr val="CC6600"/>
        </a:accent1>
        <a:accent2>
          <a:srgbClr val="C1605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CBB557"/>
        </a:folHlink>
      </a:clrScheme>
    </a:extraClrScheme>
    <a:extraClrScheme>
      <a:clrScheme name="">
        <a:dk1>
          <a:srgbClr val="BFA673"/>
        </a:dk1>
        <a:lt1>
          <a:srgbClr val="FFFFFF"/>
        </a:lt1>
        <a:dk2>
          <a:srgbClr val="7F6737"/>
        </a:dk2>
        <a:lt2>
          <a:srgbClr val="E6E3AA"/>
        </a:lt2>
        <a:accent1>
          <a:srgbClr val="FFCC00"/>
        </a:accent1>
        <a:accent2>
          <a:srgbClr val="8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784700"/>
        </a:hlink>
        <a:folHlink>
          <a:srgbClr val="9A7200"/>
        </a:folHlink>
      </a:clrScheme>
    </a:extraClrScheme>
    <a:extraClrScheme>
      <a:clrScheme name="">
        <a:dk1>
          <a:srgbClr val="F9F0D3"/>
        </a:dk1>
        <a:lt1>
          <a:srgbClr val="4B2500"/>
        </a:lt1>
        <a:dk2>
          <a:srgbClr val="EFDEAF"/>
        </a:dk2>
        <a:lt2>
          <a:srgbClr val="A69564"/>
        </a:lt2>
        <a:accent1>
          <a:srgbClr val="FFFFE3"/>
        </a:accent1>
        <a:accent2>
          <a:srgbClr val="BFBFA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7B6D47"/>
        </a:hlink>
        <a:folHlink>
          <a:srgbClr val="A99D2F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CECFF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00FF"/>
        </a:hlink>
        <a:folHlink>
          <a:srgbClr val="009900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Garamond</vt:lpstr>
      <vt:lpstr>宋体</vt:lpstr>
      <vt:lpstr>Wingdings</vt:lpstr>
      <vt:lpstr>Office Theme</vt:lpstr>
      <vt:lpstr>游泳裁判三级辅导</vt:lpstr>
      <vt:lpstr>裁判员的八字方针：   严肃、认真、公正、准确</vt:lpstr>
      <vt:lpstr>场地、器材：</vt:lpstr>
      <vt:lpstr>PowerPoint Presentation</vt:lpstr>
      <vt:lpstr>裁判员：</vt:lpstr>
      <vt:lpstr>PowerPoint Presentation</vt:lpstr>
      <vt:lpstr>各种游泳比赛距离每组所用大概时间：</vt:lpstr>
      <vt:lpstr>编道：</vt:lpstr>
      <vt:lpstr>终点成绩与计时成绩不一致时的处理方法：</vt:lpstr>
      <vt:lpstr>重赛的三例精神：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2024-09-07T08:13:39.336</cp:lastPrinted>
  <dcterms:created xsi:type="dcterms:W3CDTF">2024-09-07T00:13:39Z</dcterms:created>
  <dcterms:modified xsi:type="dcterms:W3CDTF">2024-09-07T00:13:40Z</dcterms:modified>
</cp:coreProperties>
</file>