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</inkml:traceFormat>
        <inkml:channelProperties>
          <inkml:channelProperty channel="X" name="resolution" value="28.36041" units="1/cm"/>
          <inkml:channelProperty channel="Y" name="resolution" value="28.36041" units="1/cm"/>
        </inkml:channelProperties>
      </inkml:inkSource>
      <inkml:timestamp xml:id="ts0" timeString="2023-05-04T17:09:36.0000000"/>
    </inkml:context>
    <inkml:brush xml:id="br1">
      <inkml:brushProperty name="width" value="0.079375" units="cm"/>
      <inkml:brushProperty name="height" value="0.079375" units="cm"/>
      <inkml:brushProperty name="color" value="#3399FF"/>
      <inkml:brushProperty name="fitToCurve" value="1"/>
    </inkml:brush>
  </inkml:definitions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</inkml:traceFormat>
        <inkml:channelProperties>
          <inkml:channelProperty channel="X" name="resolution" value="28.36041" units="1/cm"/>
          <inkml:channelProperty channel="Y" name="resolution" value="28.36041" units="1/cm"/>
        </inkml:channelProperties>
      </inkml:inkSource>
      <inkml:timestamp xml:id="ts0" timeString="2023-05-04T17:09:36.0000000"/>
    </inkml:context>
    <inkml:brush xml:id="br1">
      <inkml:brushProperty name="width" value="0.079375" units="cm"/>
      <inkml:brushProperty name="height" value="0.079375" units="cm"/>
      <inkml:brushProperty name="color" value="#3399FF"/>
      <inkml:brushProperty name="fitToCurve" value="1"/>
    </inkml:brush>
  </inkml:definitions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</inkml:traceFormat>
        <inkml:channelProperties>
          <inkml:channelProperty channel="X" name="resolution" value="28.36041" units="1/cm"/>
          <inkml:channelProperty channel="Y" name="resolution" value="28.36041" units="1/cm"/>
        </inkml:channelProperties>
      </inkml:inkSource>
      <inkml:timestamp xml:id="ts0" timeString="2023-05-04T17:09:36.0000000"/>
    </inkml:context>
    <inkml:brush xml:id="br1">
      <inkml:brushProperty name="width" value="0.079375" units="cm"/>
      <inkml:brushProperty name="height" value="0.079375" units="cm"/>
      <inkml:brushProperty name="color" value="#3399FF"/>
      <inkml:brushProperty name="fitToCurve" value="1"/>
    </inkml:brush>
  </inkml:definitions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</inkml:traceFormat>
        <inkml:channelProperties>
          <inkml:channelProperty channel="X" name="resolution" value="28.36041" units="1/cm"/>
          <inkml:channelProperty channel="Y" name="resolution" value="28.36041" units="1/cm"/>
        </inkml:channelProperties>
      </inkml:inkSource>
      <inkml:timestamp xml:id="ts0" timeString="2023-05-04T17:09:36.0000000"/>
    </inkml:context>
    <inkml:brush xml:id="br1">
      <inkml:brushProperty name="width" value="0.079375" units="cm"/>
      <inkml:brushProperty name="height" value="0.079375" units="cm"/>
      <inkml:brushProperty name="color" value="#3399FF"/>
      <inkml:brushProperty name="fitToCurve" value="1"/>
    </inkml:brush>
  </inkml:definitions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</inkml:traceFormat>
        <inkml:channelProperties>
          <inkml:channelProperty channel="X" name="resolution" value="28.36041" units="1/cm"/>
          <inkml:channelProperty channel="Y" name="resolution" value="28.36041" units="1/cm"/>
        </inkml:channelProperties>
      </inkml:inkSource>
      <inkml:timestamp xml:id="ts0" timeString="2023-05-04T17:09:36.0000000"/>
    </inkml:context>
    <inkml:brush xml:id="br1">
      <inkml:brushProperty name="width" value="0.079375" units="cm"/>
      <inkml:brushProperty name="height" value="0.079375" units="cm"/>
      <inkml:brushProperty name="color" value="#3399FF"/>
      <inkml:brushProperty name="fitToCurve" value="1"/>
    </inkml:brush>
  </inkml:definitions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</inkml:traceFormat>
        <inkml:channelProperties>
          <inkml:channelProperty channel="X" name="resolution" value="28.36041" units="1/cm"/>
          <inkml:channelProperty channel="Y" name="resolution" value="28.36041" units="1/cm"/>
        </inkml:channelProperties>
      </inkml:inkSource>
      <inkml:timestamp xml:id="ts0" timeString="2023-05-04T17:09:36.0000000"/>
    </inkml:context>
    <inkml:brush xml:id="br1">
      <inkml:brushProperty name="width" value="0.079375" units="cm"/>
      <inkml:brushProperty name="height" value="0.079375" units="cm"/>
      <inkml:brushProperty name="color" value="#3399FF"/>
      <inkml:brushProperty name="fitToCurve" value="1"/>
    </inkml:brush>
  </inkml:definitions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</inkml:traceFormat>
        <inkml:channelProperties>
          <inkml:channelProperty channel="X" name="resolution" value="28.36041" units="1/cm"/>
          <inkml:channelProperty channel="Y" name="resolution" value="28.36041" units="1/cm"/>
        </inkml:channelProperties>
      </inkml:inkSource>
      <inkml:timestamp xml:id="ts0" timeString="2023-05-04T17:09:36.0000000"/>
    </inkml:context>
    <inkml:brush xml:id="br1">
      <inkml:brushProperty name="width" value="0.079375" units="cm"/>
      <inkml:brushProperty name="height" value="0.079375" units="cm"/>
      <inkml:brushProperty name="color" value="#3399FF"/>
      <inkml:brushProperty name="fitToCurve" value="1"/>
    </inkml:brush>
  </inkml:definitions>
</inkml:ink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70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70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70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70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70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61062-D979-45EB-8C1B-52A381973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34B8C-B138-49F8-BF32-8DE0C8B2D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4F73C-6286-456E-861C-DF1A266E2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18201-2AA9-4CA9-A61E-3611EF77B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696660-BB45-4105-A2CC-E7D7603CD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936023-945E-48E7-B6D9-2DAC794D9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BCAC8C-2E81-4A60-8AE3-4A1344C7A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5EF21-37A6-4E67-8F15-DCA5113B5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F0BBE-AD42-4A02-80A5-0C8F7EAA5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47009-A8AD-4877-A6C8-15A8074CB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1B90F-D0CC-4AE5-B9EC-0B991A8DC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48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19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104862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2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58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58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59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59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59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66" name=""/>
        <p:cNvGrpSpPr/>
        <p:nvPr/>
      </p:nvGrpSpPr>
      <p:grpSpPr>
        <a:xfrm>
          <a:off x="0" y="0"/>
          <a:ext cx="0" cy="0"/>
        </a:xfrm>
      </p:grpSpPr>
      <p:sp>
        <p:nvSpPr>
          <p:cNvPr id="1048661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62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66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6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82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83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8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2" name=""/>
        <p:cNvGrpSpPr/>
        <p:nvPr/>
      </p:nvGrpSpPr>
      <p:grpSpPr>
        <a:xfrm>
          <a:off x="0" y="0"/>
          <a:ext cx="0" cy="0"/>
        </a:xfrm>
      </p:grpSpPr>
      <p:sp>
        <p:nvSpPr>
          <p:cNvPr id="1048687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88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689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90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691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92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3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68" name=""/>
        <p:cNvGrpSpPr/>
        <p:nvPr/>
      </p:nvGrpSpPr>
      <p:grpSpPr>
        <a:xfrm>
          <a:off x="0" y="0"/>
          <a:ext cx="0" cy="0"/>
        </a:xfrm>
      </p:grpSpPr>
      <p:sp>
        <p:nvSpPr>
          <p:cNvPr id="104866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68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9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69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74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99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700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70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1048581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582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1048583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58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58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58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70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77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7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69" name=""/>
        <p:cNvGrpSpPr/>
        <p:nvPr/>
      </p:nvGrpSpPr>
      <p:grpSpPr>
        <a:xfrm>
          <a:off x="0" y="0"/>
          <a:ext cx="0" cy="0"/>
        </a:xfrm>
      </p:grpSpPr>
      <p:sp>
        <p:nvSpPr>
          <p:cNvPr id="1048671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72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7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.jpeg" /><Relationship Id="rId11" Type="http://schemas.openxmlformats.org/officeDocument/2006/relationships/image" Target="../media/image2.png" /><Relationship Id="rId2" Type="http://schemas.openxmlformats.org/officeDocument/2006/relationships/notesSlide" Target="../notesSlides/notesSlide2.xml" /><Relationship Id="rId3" Type="http://schemas.openxmlformats.org/officeDocument/2006/relationships/customXml" Target="../ink/ink1.xml" /><Relationship Id="rId4" Type="http://schemas.openxmlformats.org/officeDocument/2006/relationships/customXml" Target="../ink/ink2.xml" /><Relationship Id="rId5" Type="http://schemas.openxmlformats.org/officeDocument/2006/relationships/customXml" Target="../ink/ink3.xml" /><Relationship Id="rId6" Type="http://schemas.openxmlformats.org/officeDocument/2006/relationships/customXml" Target="../ink/ink4.xml" /><Relationship Id="rId7" Type="http://schemas.openxmlformats.org/officeDocument/2006/relationships/customXml" Target="../ink/ink5.xml" /><Relationship Id="rId8" Type="http://schemas.openxmlformats.org/officeDocument/2006/relationships/customXml" Target="../ink/ink6.xml" /><Relationship Id="rId9" Type="http://schemas.openxmlformats.org/officeDocument/2006/relationships/customXml" Target="../ink/ink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7.jpeg" /><Relationship Id="rId4" Type="http://schemas.openxmlformats.org/officeDocument/2006/relationships/image" Target="../media/image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3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3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123001301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标题 1"/>
          <p:cNvSpPr>
            <a:spLocks noGrp="1"/>
          </p:cNvSpPr>
          <p:nvPr>
            <p:ph type="ctrTitle"/>
          </p:nvPr>
        </p:nvSpPr>
        <p:spPr>
          <a:xfrm>
            <a:off x="1828800" y="831849"/>
            <a:ext cx="10363200" cy="2387600"/>
          </a:xfrm>
        </p:spPr>
        <p:txBody>
          <a:bodyPr/>
          <a:lstStyle/>
          <a:p>
            <a:r>
              <a:rPr lang="zh-CN" altLang="en-US" sz="8000" b="1"/>
              <a:t>开放性指骨骨折</a:t>
            </a:r>
            <a:endParaRPr lang="zh-CN" altLang="en-US" b="1"/>
          </a:p>
        </p:txBody>
      </p:sp>
      <p:sp>
        <p:nvSpPr>
          <p:cNvPr id="1048624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altLang="zh-CN" sz="4800"/>
              <a:t>                              </a:t>
            </a:r>
            <a:r>
              <a:rPr lang="zh-CN" altLang="en-US" sz="4400"/>
              <a:t>急诊科护理查房</a:t>
            </a:r>
            <a:endParaRPr lang="zh-CN" altLang="en-US"/>
          </a:p>
        </p:txBody>
      </p:sp>
      <p:sp>
        <p:nvSpPr>
          <p:cNvPr id="1048625" name="文本框 1048624"/>
          <p:cNvSpPr txBox="1"/>
          <p:nvPr/>
        </p:nvSpPr>
        <p:spPr>
          <a:xfrm>
            <a:off x="4096000" y="3219450"/>
            <a:ext cx="4000000" cy="510540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000000"/>
                </a:solidFill>
              </a:rPr>
              <a:t>  </a:t>
            </a:r>
            <a:endParaRPr lang="en-US" sz="2800">
              <a:solidFill>
                <a:srgbClr val="000000"/>
              </a:solidFill>
            </a:endParaRPr>
          </a:p>
        </p:txBody>
      </p:sp>
      <p:sp>
        <p:nvSpPr>
          <p:cNvPr id="1048626" name="文本框 1048625"/>
          <p:cNvSpPr txBox="1"/>
          <p:nvPr/>
        </p:nvSpPr>
        <p:spPr>
          <a:xfrm>
            <a:off x="6367318" y="4429918"/>
            <a:ext cx="4000000" cy="521970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000000"/>
                </a:solidFill>
              </a:rPr>
              <a:t>       </a:t>
            </a:r>
            <a:endParaRPr lang="en-US" sz="2800" b="0">
              <a:solidFill>
                <a:srgbClr val="000000"/>
              </a:solidFill>
            </a:endParaRPr>
          </a:p>
        </p:txBody>
      </p:sp>
      <p:pic>
        <p:nvPicPr>
          <p:cNvPr id="2097159" name="图片 2097158"/>
          <p:cNvPicPr/>
          <p:nvPr/>
        </p:nvPicPr>
        <p:blipFill>
          <a:blip r:embed="rId3"/>
          <a:stretch>
            <a:fillRect/>
          </a:stretch>
        </p:blipFill>
        <p:spPr>
          <a:xfrm>
            <a:off x="197536" y="2025648"/>
            <a:ext cx="3351051" cy="46135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1"/>
          <a:stretch>
            <a:fillRect/>
          </a:stretch>
        </a:blipFill>
        <a:effectLst/>
      </p:bgPr>
    </p:bg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标题 1048605"/>
          <p:cNvSpPr>
            <a:spLocks noGrp="1"/>
          </p:cNvSpPr>
          <p:nvPr>
            <p:ph type="title"/>
          </p:nvPr>
        </p:nvSpPr>
        <p:spPr>
          <a:xfrm>
            <a:off x="-3010979" y="545973"/>
            <a:ext cx="6021959" cy="1371846"/>
          </a:xfrm>
        </p:spPr>
        <p:txBody>
          <a:bodyPr>
            <a:normAutofit/>
          </a:bodyPr>
          <a:lstStyle/>
          <a:p>
            <a:r>
              <a:rPr lang="en-US" altLang="zh-CN" sz="8800" b="1"/>
              <a:t>            </a:t>
            </a:r>
            <a:r>
              <a:rPr lang="zh-CN" sz="8800" b="1"/>
              <a:t>目录</a:t>
            </a:r>
            <a:endParaRPr lang="en-US" b="1"/>
          </a:p>
        </p:txBody>
      </p:sp>
      <p:contentPart p14:bwMode="auto" r:id="rId3">
        <p14:nvContentPartPr>
          <p14:cNvPr id="1048607" name="墨迹 1048606"/>
          <p14:cNvContentPartPr/>
          <p14:nvPr/>
        </p14:nvContentPartPr>
        <p14:xfrm flipH="1">
          <a:off x="0" y="0"/>
          <a:ext cx="0" cy="0"/>
        </p14:xfrm>
      </p:contentPart>
      <p:sp>
        <p:nvSpPr>
          <p:cNvPr id="8" name="矩形 7"/>
          <p:cNvSpPr/>
          <p:nvPr/>
        </p:nvSpPr>
        <p:spPr>
          <a:xfrm flipH="1">
            <a:off x="0" y="0"/>
            <a:ext cx="0" cy="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ontentPart p14:bwMode="auto" r:id="rId4">
        <p14:nvContentPartPr>
          <p14:cNvPr id="1048608" name="墨迹 1048607"/>
          <p14:cNvContentPartPr/>
          <p14:nvPr/>
        </p14:nvContentPartPr>
        <p14:xfrm flipH="1">
          <a:off x="0" y="0"/>
          <a:ext cx="0" cy="0"/>
        </p14:xfrm>
      </p:contentPart>
      <p:sp>
        <p:nvSpPr>
          <p:cNvPr id="2" name="矩形 1"/>
          <p:cNvSpPr/>
          <p:nvPr/>
        </p:nvSpPr>
        <p:spPr>
          <a:xfrm flipH="1">
            <a:off x="0" y="0"/>
            <a:ext cx="0" cy="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ontentPart p14:bwMode="auto" r:id="rId5">
        <p14:nvContentPartPr>
          <p14:cNvPr id="1048609" name="墨迹 1048608"/>
          <p14:cNvContentPartPr/>
          <p14:nvPr/>
        </p14:nvContentPartPr>
        <p14:xfrm flipH="1">
          <a:off x="0" y="0"/>
          <a:ext cx="0" cy="0"/>
        </p14:xfrm>
      </p:contentPart>
      <p:sp>
        <p:nvSpPr>
          <p:cNvPr id="3" name="矩形 2"/>
          <p:cNvSpPr/>
          <p:nvPr/>
        </p:nvSpPr>
        <p:spPr>
          <a:xfrm flipH="1">
            <a:off x="0" y="0"/>
            <a:ext cx="0" cy="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ontentPart p14:bwMode="auto" r:id="rId6">
        <p14:nvContentPartPr>
          <p14:cNvPr id="1048610" name="墨迹 1048609"/>
          <p14:cNvContentPartPr/>
          <p14:nvPr/>
        </p14:nvContentPartPr>
        <p14:xfrm flipH="1">
          <a:off x="0" y="0"/>
          <a:ext cx="0" cy="0"/>
        </p14:xfrm>
      </p:contentPart>
      <p:sp>
        <p:nvSpPr>
          <p:cNvPr id="4" name="矩形 3"/>
          <p:cNvSpPr/>
          <p:nvPr/>
        </p:nvSpPr>
        <p:spPr>
          <a:xfrm flipH="1">
            <a:off x="0" y="0"/>
            <a:ext cx="0" cy="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ontentPart p14:bwMode="auto" r:id="rId7">
        <p14:nvContentPartPr>
          <p14:cNvPr id="1048611" name="墨迹 1048610"/>
          <p14:cNvContentPartPr/>
          <p14:nvPr/>
        </p14:nvContentPartPr>
        <p14:xfrm flipH="1">
          <a:off x="0" y="0"/>
          <a:ext cx="0" cy="0"/>
        </p14:xfrm>
      </p:contentPart>
      <p:sp>
        <p:nvSpPr>
          <p:cNvPr id="5" name="矩形 4"/>
          <p:cNvSpPr/>
          <p:nvPr/>
        </p:nvSpPr>
        <p:spPr>
          <a:xfrm flipH="1">
            <a:off x="0" y="0"/>
            <a:ext cx="0" cy="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ontentPart p14:bwMode="auto" r:id="rId8">
        <p14:nvContentPartPr>
          <p14:cNvPr id="1048612" name="墨迹 1048611"/>
          <p14:cNvContentPartPr/>
          <p14:nvPr/>
        </p14:nvContentPartPr>
        <p14:xfrm flipH="1">
          <a:off x="0" y="0"/>
          <a:ext cx="0" cy="0"/>
        </p14:xfrm>
      </p:contentPart>
      <p:sp>
        <p:nvSpPr>
          <p:cNvPr id="6" name="矩形 5"/>
          <p:cNvSpPr/>
          <p:nvPr/>
        </p:nvSpPr>
        <p:spPr>
          <a:xfrm flipH="1">
            <a:off x="0" y="0"/>
            <a:ext cx="0" cy="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ontentPart p14:bwMode="auto" r:id="rId9">
        <p14:nvContentPartPr>
          <p14:cNvPr id="1048613" name="墨迹 1048612"/>
          <p14:cNvContentPartPr/>
          <p14:nvPr/>
        </p14:nvContentPartPr>
        <p14:xfrm flipH="1">
          <a:off x="0" y="0"/>
          <a:ext cx="0" cy="0"/>
        </p14:xfrm>
      </p:contentPart>
      <p:sp>
        <p:nvSpPr>
          <p:cNvPr id="7" name="矩形 6"/>
          <p:cNvSpPr/>
          <p:nvPr/>
        </p:nvSpPr>
        <p:spPr>
          <a:xfrm flipH="1">
            <a:off x="0" y="0"/>
            <a:ext cx="0" cy="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14" name="五边形 1048613"/>
          <p:cNvSpPr/>
          <p:nvPr/>
        </p:nvSpPr>
        <p:spPr>
          <a:xfrm>
            <a:off x="6095998" y="2110080"/>
            <a:ext cx="3048000" cy="667759"/>
          </a:xfrm>
          <a:prstGeom prst="homePlate">
            <a:avLst/>
          </a:prstGeom>
          <a:solidFill>
            <a:srgbClr val="FFFFFF"/>
          </a:solidFill>
          <a:ln w="25400">
            <a:solidFill>
              <a:srgbClr val="666666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 1.</a:t>
            </a:r>
            <a:r>
              <a:rPr lang="zh-CN" altLang="zh-CN" sz="2800" b="1"/>
              <a:t>疾病相关知识</a:t>
            </a:r>
            <a:endParaRPr lang="en-US" b="1"/>
          </a:p>
        </p:txBody>
      </p:sp>
      <p:sp>
        <p:nvSpPr>
          <p:cNvPr id="1048615" name="五边形 1048614"/>
          <p:cNvSpPr/>
          <p:nvPr/>
        </p:nvSpPr>
        <p:spPr>
          <a:xfrm>
            <a:off x="6095998" y="3429000"/>
            <a:ext cx="3048000" cy="667759"/>
          </a:xfrm>
          <a:prstGeom prst="homePlate">
            <a:avLst/>
          </a:prstGeom>
          <a:solidFill>
            <a:srgbClr val="FFFFFF"/>
          </a:solidFill>
          <a:ln w="25400">
            <a:solidFill>
              <a:srgbClr val="666666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latin typeface="Arial"/>
              </a:rPr>
              <a:t>2.</a:t>
            </a:r>
            <a:r>
              <a:rPr lang="zh-CN" altLang="zh-CN" sz="2800" b="1">
                <a:latin typeface="Arial"/>
              </a:rPr>
              <a:t>病例介绍</a:t>
            </a:r>
            <a:endParaRPr lang="en-US" b="1"/>
          </a:p>
        </p:txBody>
      </p:sp>
      <p:sp>
        <p:nvSpPr>
          <p:cNvPr id="1048616" name="五边形 1048615"/>
          <p:cNvSpPr/>
          <p:nvPr/>
        </p:nvSpPr>
        <p:spPr>
          <a:xfrm>
            <a:off x="6095998" y="4747919"/>
            <a:ext cx="3048000" cy="667759"/>
          </a:xfrm>
          <a:prstGeom prst="homePlate">
            <a:avLst/>
          </a:prstGeom>
          <a:solidFill>
            <a:srgbClr val="FFFFFF"/>
          </a:solidFill>
          <a:ln w="25400">
            <a:solidFill>
              <a:srgbClr val="666666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latin typeface="Arial"/>
              </a:rPr>
              <a:t>3.</a:t>
            </a:r>
            <a:r>
              <a:rPr lang="zh-CN" altLang="zh-CN" sz="2800" b="1">
                <a:latin typeface="Arial"/>
              </a:rPr>
              <a:t>护理诊断与措施</a:t>
            </a:r>
            <a:endParaRPr lang="en-US" b="1"/>
          </a:p>
        </p:txBody>
      </p:sp>
      <p:sp>
        <p:nvSpPr>
          <p:cNvPr id="1048617" name="五边形 1048616"/>
          <p:cNvSpPr/>
          <p:nvPr/>
        </p:nvSpPr>
        <p:spPr>
          <a:xfrm>
            <a:off x="6095998" y="6034191"/>
            <a:ext cx="3048000" cy="667759"/>
          </a:xfrm>
          <a:prstGeom prst="homePlate">
            <a:avLst/>
          </a:prstGeom>
          <a:solidFill>
            <a:srgbClr val="FFFFFF"/>
          </a:solidFill>
          <a:ln w="25400">
            <a:solidFill>
              <a:srgbClr val="666666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latin typeface="Arial"/>
              </a:rPr>
              <a:t>4.</a:t>
            </a:r>
            <a:r>
              <a:rPr lang="zh-CN" altLang="zh-CN" sz="2800" b="1">
                <a:latin typeface="Arial"/>
              </a:rPr>
              <a:t>健康教育</a:t>
            </a:r>
            <a:endParaRPr lang="en-US" b="1"/>
          </a:p>
        </p:txBody>
      </p:sp>
      <p:pic>
        <p:nvPicPr>
          <p:cNvPr id="2097158" name="图片 2097157"/>
          <p:cNvPicPr/>
          <p:nvPr/>
        </p:nvPicPr>
        <p:blipFill>
          <a:blip r:embed="rId10"/>
          <a:stretch>
            <a:fillRect/>
          </a:stretch>
        </p:blipFill>
        <p:spPr>
          <a:xfrm>
            <a:off x="1162962" y="1917820"/>
            <a:ext cx="4286172" cy="478412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标题 1048601"/>
          <p:cNvSpPr>
            <a:spLocks noGrp="1"/>
          </p:cNvSpPr>
          <p:nvPr>
            <p:ph type="title"/>
          </p:nvPr>
        </p:nvSpPr>
        <p:spPr>
          <a:xfrm>
            <a:off x="839787" y="-247879"/>
            <a:ext cx="5560146" cy="1727479"/>
          </a:xfrm>
        </p:spPr>
        <p:txBody>
          <a:bodyPr/>
          <a:lstStyle/>
          <a:p>
            <a:r>
              <a:rPr lang="zh-CN" sz="4800" b="1"/>
              <a:t>一、疾病相关知识</a:t>
            </a:r>
            <a:endParaRPr lang="en-US" b="1"/>
          </a:p>
        </p:txBody>
      </p:sp>
      <p:pic>
        <p:nvPicPr>
          <p:cNvPr id="2097156" name="图片占位符 2097155"/>
          <p:cNvPicPr/>
          <p:nvPr>
            <p:ph type="pic" idx="1"/>
          </p:nvPr>
        </p:nvPicPr>
        <p:blipFill>
          <a:blip r:embed="rId3"/>
          <a:srcRect l="-5254" r="-5254"/>
          <a:stretch>
            <a:fillRect/>
          </a:stretch>
        </p:blipFill>
        <p:spPr>
          <a:xfrm>
            <a:off x="6096000" y="1479600"/>
            <a:ext cx="6446723" cy="5378400"/>
          </a:xfrm>
        </p:spPr>
      </p:pic>
      <p:sp>
        <p:nvSpPr>
          <p:cNvPr id="1048603" name="文本占位符 1048602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486780" cy="3914689"/>
          </a:xfrm>
        </p:spPr>
        <p:txBody>
          <a:bodyPr>
            <a:normAutofit/>
          </a:bodyPr>
          <a:lstStyle/>
          <a:p>
            <a:r>
              <a:rPr lang="zh-CN" sz="2800" b="1"/>
              <a:t>概念</a:t>
            </a:r>
            <a:r>
              <a:rPr lang="zh-CN" sz="2400" b="1"/>
              <a:t>：</a:t>
            </a:r>
            <a:r>
              <a:rPr lang="zh-CN" sz="2400"/>
              <a:t>手指骨的开放性骨折是指手指因为外伤，不仅造成了骨折，还造成了皮肤的缺损，严重时有骨折断端的外露。</a:t>
            </a:r>
            <a:endParaRPr lang="en-US"/>
          </a:p>
          <a:p>
            <a:endParaRPr lang="en-US" b="1"/>
          </a:p>
          <a:p>
            <a:r>
              <a:rPr lang="zh-CN" sz="2800" b="1"/>
              <a:t>病因：</a:t>
            </a:r>
            <a:endParaRPr lang="en-US" b="1"/>
          </a:p>
          <a:p>
            <a:r>
              <a:rPr lang="zh-CN" sz="2400" b="0"/>
              <a:t>一、</a:t>
            </a:r>
            <a:r>
              <a:rPr lang="en-US" sz="2400" b="0"/>
              <a:t>切割伤或穿刺伤</a:t>
            </a:r>
            <a:endParaRPr lang="en-US" sz="2800" b="0"/>
          </a:p>
          <a:p>
            <a:r>
              <a:rPr lang="zh-CN" sz="2400" b="0"/>
              <a:t>二、</a:t>
            </a:r>
            <a:r>
              <a:rPr lang="en-US" sz="2400" b="0"/>
              <a:t>绞轧撕裂伤</a:t>
            </a:r>
            <a:endParaRPr lang="en-US" sz="2800" b="0"/>
          </a:p>
          <a:p>
            <a:r>
              <a:rPr lang="zh-CN" sz="2400" b="0"/>
              <a:t>三、</a:t>
            </a:r>
            <a:r>
              <a:rPr lang="en-US" sz="2400" b="0"/>
              <a:t>撞击压砸伤</a:t>
            </a:r>
            <a:endParaRPr lang="en-US" b="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599" name="文本占位符 1048598"/>
          <p:cNvSpPr>
            <a:spLocks noGrp="1"/>
          </p:cNvSpPr>
          <p:nvPr>
            <p:ph type="body" sz="half" idx="2"/>
          </p:nvPr>
        </p:nvSpPr>
        <p:spPr>
          <a:xfrm>
            <a:off x="873909" y="1298798"/>
            <a:ext cx="5178879" cy="5511170"/>
          </a:xfrm>
        </p:spPr>
        <p:txBody>
          <a:bodyPr>
            <a:normAutofit/>
          </a:bodyPr>
          <a:lstStyle/>
          <a:p>
            <a:r>
              <a:rPr lang="en-US" sz="3200" b="1"/>
              <a:t>临床表现</a:t>
            </a:r>
            <a:endParaRPr lang="en-US" sz="3200" b="1"/>
          </a:p>
          <a:p>
            <a:r>
              <a:rPr lang="en-US" sz="2800"/>
              <a:t>一、典型症状</a:t>
            </a:r>
            <a:endParaRPr lang="en-US" sz="3200"/>
          </a:p>
          <a:p>
            <a:r>
              <a:rPr lang="en-US" sz="2800"/>
              <a:t>1、指骨骨折症状会出现局部肿胀、疼痛，骨折附近压痛明显。</a:t>
            </a:r>
            <a:endParaRPr lang="en-US" sz="3200"/>
          </a:p>
          <a:p>
            <a:r>
              <a:rPr lang="en-US" sz="2800"/>
              <a:t>2、手部活动受限，可以出现手指部位的短缩、掌背向成角、旋转或是偏斜畸形。</a:t>
            </a:r>
            <a:endParaRPr lang="en-US" sz="3200"/>
          </a:p>
          <a:p>
            <a:r>
              <a:rPr lang="en-US" sz="2800"/>
              <a:t>3、有骨擦音、弹响等。</a:t>
            </a:r>
            <a:endParaRPr lang="en-US" sz="3200"/>
          </a:p>
          <a:p>
            <a:r>
              <a:rPr lang="en-US" sz="2800"/>
              <a:t>4、如果治疗不及时会引起畸形愈合或不愈合，固定时间过长或固定不合理，会出现关节僵硬、侧副韧带挛缩，影响局部关节活动功能。</a:t>
            </a:r>
            <a:endParaRPr lang="en-US" sz="3200"/>
          </a:p>
          <a:p>
            <a:endParaRPr lang="en-US" sz="1600"/>
          </a:p>
        </p:txBody>
      </p:sp>
      <p:pic>
        <p:nvPicPr>
          <p:cNvPr id="2097154" name="图片 2097153"/>
          <p:cNvPicPr/>
          <p:nvPr/>
        </p:nvPicPr>
        <p:blipFill>
          <a:blip r:embed="rId3"/>
          <a:stretch>
            <a:fillRect/>
          </a:stretch>
        </p:blipFill>
        <p:spPr>
          <a:xfrm>
            <a:off x="7171904" y="1298797"/>
            <a:ext cx="4816426" cy="51008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25" name=""/>
        <p:cNvGrpSpPr/>
        <p:nvPr/>
      </p:nvGrpSpPr>
      <p:grpSpPr>
        <a:xfrm>
          <a:off x="0" y="0"/>
          <a:ext cx="0" cy="0"/>
        </a:xfrm>
      </p:grpSpPr>
      <p:pic>
        <p:nvPicPr>
          <p:cNvPr id="2097152" name="图片占位符 2097151"/>
          <p:cNvPicPr/>
          <p:nvPr>
            <p:ph type="pic" idx="1"/>
          </p:nvPr>
        </p:nvPicPr>
        <p:blipFill>
          <a:blip r:embed="rId3"/>
          <a:srcRect t="17772" b="17772"/>
          <a:stretch>
            <a:fillRect/>
          </a:stretch>
        </p:blipFill>
        <p:spPr>
          <a:xfrm>
            <a:off x="5917356" y="1325245"/>
            <a:ext cx="5813372" cy="4997176"/>
          </a:xfrm>
        </p:spPr>
      </p:pic>
      <p:sp>
        <p:nvSpPr>
          <p:cNvPr id="1048587" name="文本占位符 1048586"/>
          <p:cNvSpPr>
            <a:spLocks noGrp="1"/>
          </p:cNvSpPr>
          <p:nvPr>
            <p:ph type="body" sz="half" idx="2"/>
          </p:nvPr>
        </p:nvSpPr>
        <p:spPr>
          <a:xfrm>
            <a:off x="839788" y="894714"/>
            <a:ext cx="4660166" cy="5823225"/>
          </a:xfrm>
        </p:spPr>
        <p:txBody>
          <a:bodyPr>
            <a:normAutofit/>
          </a:bodyPr>
          <a:lstStyle/>
          <a:p>
            <a:endParaRPr lang="en-US" sz="2800"/>
          </a:p>
          <a:p>
            <a:r>
              <a:rPr lang="en-US" sz="2800"/>
              <a:t>二、伴随症状</a:t>
            </a:r>
            <a:endParaRPr lang="en-US" sz="3200"/>
          </a:p>
          <a:p>
            <a:r>
              <a:rPr lang="en-US" sz="2800"/>
              <a:t>1、开放性手指骨折的患者，可能会伴随指甲甲床、神经、血管的损伤。开放性骨折的患者如果伤口处理不当，可能会并发感染。</a:t>
            </a:r>
            <a:endParaRPr lang="en-US" sz="3200"/>
          </a:p>
          <a:p>
            <a:r>
              <a:rPr lang="en-US" sz="2800"/>
              <a:t>2、暴力损伤指神经或者是神经末梢，患者会感觉手指麻木等。</a:t>
            </a:r>
            <a:endParaRPr 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42" name=""/>
        <p:cNvGrpSpPr/>
        <p:nvPr/>
      </p:nvGrpSpPr>
      <p:grpSpPr>
        <a:xfrm>
          <a:off x="0" y="0"/>
          <a:ext cx="0" cy="0"/>
        </a:xfrm>
      </p:grpSpPr>
      <p:sp>
        <p:nvSpPr>
          <p:cNvPr id="1048593" name="标题 104859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sz="5400" b="1"/>
              <a:t>二、病例介绍</a:t>
            </a:r>
            <a:endParaRPr lang="en-US" b="1"/>
          </a:p>
        </p:txBody>
      </p:sp>
      <p:sp>
        <p:nvSpPr>
          <p:cNvPr id="1048594" name="五边形 1048593"/>
          <p:cNvSpPr/>
          <p:nvPr/>
        </p:nvSpPr>
        <p:spPr>
          <a:xfrm>
            <a:off x="5387109" y="2449945"/>
            <a:ext cx="2925565" cy="704795"/>
          </a:xfrm>
          <a:prstGeom prst="homePlate">
            <a:avLst/>
          </a:prstGeom>
          <a:solidFill>
            <a:srgbClr val="FFFFFF"/>
          </a:solidFill>
          <a:ln w="25400">
            <a:solidFill>
              <a:srgbClr val="92D04F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/>
              <a:t>主诉</a:t>
            </a:r>
            <a:endParaRPr lang="en-US"/>
          </a:p>
        </p:txBody>
      </p:sp>
      <p:sp>
        <p:nvSpPr>
          <p:cNvPr id="1048595" name="五边形 1048594"/>
          <p:cNvSpPr/>
          <p:nvPr/>
        </p:nvSpPr>
        <p:spPr>
          <a:xfrm>
            <a:off x="8716931" y="2449944"/>
            <a:ext cx="2925565" cy="704795"/>
          </a:xfrm>
          <a:prstGeom prst="homePlate">
            <a:avLst/>
          </a:prstGeom>
          <a:solidFill>
            <a:srgbClr val="FFFFFF"/>
          </a:solidFill>
          <a:ln w="25400">
            <a:solidFill>
              <a:srgbClr val="92D04F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/>
              <a:t>既往史</a:t>
            </a:r>
            <a:endParaRPr lang="en-US"/>
          </a:p>
        </p:txBody>
      </p:sp>
      <p:sp>
        <p:nvSpPr>
          <p:cNvPr id="1048596" name="五边形 1048595"/>
          <p:cNvSpPr/>
          <p:nvPr/>
        </p:nvSpPr>
        <p:spPr>
          <a:xfrm>
            <a:off x="8716931" y="3770540"/>
            <a:ext cx="2925565" cy="704795"/>
          </a:xfrm>
          <a:prstGeom prst="homePlate">
            <a:avLst/>
          </a:prstGeom>
          <a:solidFill>
            <a:srgbClr val="FFFFFF"/>
          </a:solidFill>
          <a:ln w="25400">
            <a:solidFill>
              <a:srgbClr val="92D04F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/>
              <a:t>体格检查</a:t>
            </a:r>
            <a:endParaRPr lang="en-US"/>
          </a:p>
        </p:txBody>
      </p:sp>
      <p:sp>
        <p:nvSpPr>
          <p:cNvPr id="1048597" name="五边形 1048596"/>
          <p:cNvSpPr/>
          <p:nvPr/>
        </p:nvSpPr>
        <p:spPr>
          <a:xfrm>
            <a:off x="5387108" y="3770541"/>
            <a:ext cx="2925565" cy="704795"/>
          </a:xfrm>
          <a:prstGeom prst="homePlate">
            <a:avLst/>
          </a:prstGeom>
          <a:solidFill>
            <a:srgbClr val="FFFFFF"/>
          </a:solidFill>
          <a:ln w="25400">
            <a:solidFill>
              <a:srgbClr val="92D04F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/>
              <a:t>药物过敏史</a:t>
            </a:r>
            <a:endParaRPr lang="en-US"/>
          </a:p>
        </p:txBody>
      </p:sp>
      <p:sp>
        <p:nvSpPr>
          <p:cNvPr id="1048598" name="五边形 1048597"/>
          <p:cNvSpPr/>
          <p:nvPr/>
        </p:nvSpPr>
        <p:spPr>
          <a:xfrm>
            <a:off x="5387108" y="5091136"/>
            <a:ext cx="2925565" cy="704795"/>
          </a:xfrm>
          <a:prstGeom prst="homePlate">
            <a:avLst/>
          </a:prstGeom>
          <a:solidFill>
            <a:srgbClr val="FFFFFF"/>
          </a:solidFill>
          <a:ln w="25400">
            <a:solidFill>
              <a:srgbClr val="92D04F"/>
            </a:solidFill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/>
              <a:t>辅助检查</a:t>
            </a:r>
            <a:endParaRPr lang="en-US"/>
          </a:p>
        </p:txBody>
      </p:sp>
      <p:pic>
        <p:nvPicPr>
          <p:cNvPr id="2097153" name="图片 2097152"/>
          <p:cNvPicPr/>
          <p:nvPr/>
        </p:nvPicPr>
        <p:blipFill>
          <a:blip r:embed="rId3"/>
          <a:stretch>
            <a:fillRect/>
          </a:stretch>
        </p:blipFill>
        <p:spPr>
          <a:xfrm>
            <a:off x="637689" y="2185737"/>
            <a:ext cx="4077297" cy="45791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44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标题 104859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sz="4800" b="1"/>
              <a:t>病历介绍</a:t>
            </a:r>
            <a:endParaRPr lang="en-US" b="1"/>
          </a:p>
        </p:txBody>
      </p:sp>
      <p:sp>
        <p:nvSpPr>
          <p:cNvPr id="1048601" name="内容占位符 1048600"/>
          <p:cNvSpPr>
            <a:spLocks noGrp="1"/>
          </p:cNvSpPr>
          <p:nvPr>
            <p:ph idx="1"/>
          </p:nvPr>
        </p:nvSpPr>
        <p:spPr>
          <a:xfrm>
            <a:off x="3829166" y="1686052"/>
            <a:ext cx="7439401" cy="4791729"/>
          </a:xfrm>
          <a:ln>
            <a:solidFill>
              <a:srgbClr val="92D04F"/>
            </a:solidFill>
            <a:prstDash val="solid"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/>
              <a:t>姓名</a:t>
            </a:r>
            <a:r>
              <a:rPr lang="en-US"/>
              <a:t>： </a:t>
            </a:r>
            <a:r>
              <a:rPr lang="en-US" altLang="zh-CN"/>
              <a:t>     </a:t>
            </a:r>
            <a:r>
              <a:rPr lang="en-US" sz="3200" b="1"/>
              <a:t>性别</a:t>
            </a:r>
            <a:r>
              <a:rPr lang="en-US"/>
              <a:t>：男</a:t>
            </a:r>
            <a:r>
              <a:rPr lang="en-US" altLang="zh-CN"/>
              <a:t>     </a:t>
            </a:r>
            <a:r>
              <a:rPr lang="en-US" sz="3200" b="1"/>
              <a:t>年龄</a:t>
            </a:r>
            <a:r>
              <a:rPr lang="en-US"/>
              <a:t>：44岁</a:t>
            </a:r>
            <a:endParaRPr lang="en-US"/>
          </a:p>
          <a:p>
            <a:pPr marL="0" indent="0">
              <a:buNone/>
            </a:pPr>
            <a:r>
              <a:rPr lang="en-US" sz="3200" b="1"/>
              <a:t>入院时间</a:t>
            </a:r>
            <a:r>
              <a:rPr lang="en-US"/>
              <a:t>：2023-4-15   16：02</a:t>
            </a:r>
            <a:endParaRPr lang="en-US"/>
          </a:p>
          <a:p>
            <a:pPr marL="0" indent="0">
              <a:buNone/>
            </a:pPr>
            <a:r>
              <a:rPr lang="en-US" sz="3200" b="1"/>
              <a:t>主诉</a:t>
            </a:r>
            <a:r>
              <a:rPr lang="en-US" sz="3200"/>
              <a:t>：</a:t>
            </a:r>
            <a:r>
              <a:rPr lang="en-US" i="0" u="none">
                <a:effectLst/>
              </a:rPr>
              <a:t>夹伤致右手中、</a:t>
            </a:r>
            <a:r>
              <a:rPr lang="en-US"/>
              <a:t>环</a:t>
            </a:r>
            <a:r>
              <a:rPr lang="zh-CN"/>
              <a:t>指</a:t>
            </a:r>
            <a:r>
              <a:rPr lang="en-US"/>
              <a:t>疼痛 、出血伴活动受限一小时余</a:t>
            </a:r>
            <a:endParaRPr lang="en-US"/>
          </a:p>
          <a:p>
            <a:pPr marL="0" indent="0">
              <a:buNone/>
            </a:pPr>
            <a:r>
              <a:rPr lang="en-US" sz="3200" b="1"/>
              <a:t>既往史</a:t>
            </a:r>
            <a:r>
              <a:rPr lang="en-US"/>
              <a:t>：既往体健，自述支气管扩张病史</a:t>
            </a:r>
            <a:endParaRPr lang="en-US"/>
          </a:p>
          <a:p>
            <a:pPr marL="0" indent="0">
              <a:buNone/>
            </a:pPr>
            <a:r>
              <a:rPr lang="en-US" sz="3200" b="1"/>
              <a:t>药物过敏史</a:t>
            </a:r>
            <a:r>
              <a:rPr lang="en-US"/>
              <a:t>：无</a:t>
            </a:r>
            <a:endParaRPr lang="en-US"/>
          </a:p>
          <a:p>
            <a:pPr marL="0" indent="0">
              <a:buNone/>
            </a:pPr>
            <a:r>
              <a:rPr lang="en-US" sz="3200" b="1"/>
              <a:t>入院诊断</a:t>
            </a:r>
            <a:r>
              <a:rPr lang="en-US"/>
              <a:t>：开放性指骨骨折</a:t>
            </a:r>
            <a:endParaRPr lang="en-US"/>
          </a:p>
        </p:txBody>
      </p:sp>
      <p:pic>
        <p:nvPicPr>
          <p:cNvPr id="2097155" name="图片 2097154"/>
          <p:cNvPicPr/>
          <p:nvPr/>
        </p:nvPicPr>
        <p:blipFill>
          <a:blip r:embed="rId3"/>
          <a:stretch>
            <a:fillRect/>
          </a:stretch>
        </p:blipFill>
        <p:spPr>
          <a:xfrm>
            <a:off x="192349" y="2039668"/>
            <a:ext cx="3636818" cy="40844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46" name=""/>
        <p:cNvGrpSpPr/>
        <p:nvPr/>
      </p:nvGrpSpPr>
      <p:grpSpPr>
        <a:xfrm>
          <a:off x="0" y="0"/>
          <a:ext cx="0" cy="0"/>
        </a:xfrm>
      </p:grpSpPr>
      <p:sp>
        <p:nvSpPr>
          <p:cNvPr id="1048604" name="标题 104860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b="1"/>
              <a:t>入院体格检查</a:t>
            </a:r>
            <a:endParaRPr lang="en-US" b="1"/>
          </a:p>
        </p:txBody>
      </p:sp>
      <p:pic>
        <p:nvPicPr>
          <p:cNvPr id="2097157" name="图片 2097156"/>
          <p:cNvPicPr/>
          <p:nvPr/>
        </p:nvPicPr>
        <p:blipFill>
          <a:blip r:embed="rId3"/>
          <a:stretch>
            <a:fillRect/>
          </a:stretch>
        </p:blipFill>
        <p:spPr>
          <a:xfrm>
            <a:off x="984332" y="1825623"/>
            <a:ext cx="3636818" cy="4084498"/>
          </a:xfrm>
          <a:prstGeom prst="rect">
            <a:avLst/>
          </a:prstGeom>
        </p:spPr>
      </p:pic>
      <p:sp>
        <p:nvSpPr>
          <p:cNvPr id="1048605" name="内容占位符 1048604"/>
          <p:cNvSpPr>
            <a:spLocks noGrp="1"/>
          </p:cNvSpPr>
          <p:nvPr>
            <p:ph idx="1"/>
          </p:nvPr>
        </p:nvSpPr>
        <p:spPr>
          <a:xfrm>
            <a:off x="4621150" y="1825623"/>
            <a:ext cx="7123574" cy="4825741"/>
          </a:xfrm>
          <a:ln>
            <a:solidFill>
              <a:srgbClr val="92D04F"/>
            </a:solidFill>
            <a:prstDash val="solid"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/>
              <a:t>T：36.3</a:t>
            </a:r>
            <a:r>
              <a:rPr lang="zh-CN" altLang="zh-CN" sz="3200"/>
              <a:t>℃</a:t>
            </a:r>
            <a:r>
              <a:rPr lang="en-US" altLang="zh-CN" sz="3200"/>
              <a:t>              </a:t>
            </a:r>
            <a:r>
              <a:rPr lang="en-US" sz="3200"/>
              <a:t>P：88次/分</a:t>
            </a:r>
            <a:endParaRPr lang="en-US" sz="3600"/>
          </a:p>
          <a:p>
            <a:pPr marL="0" indent="0">
              <a:buNone/>
            </a:pPr>
            <a:r>
              <a:rPr lang="en-US" sz="3200"/>
              <a:t>R：20次/分</a:t>
            </a:r>
            <a:r>
              <a:rPr lang="en-US" altLang="zh-CN" sz="3200"/>
              <a:t>           </a:t>
            </a:r>
            <a:r>
              <a:rPr lang="en-US" sz="3200"/>
              <a:t>BP：136/83mmHg</a:t>
            </a: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sz="3200"/>
              <a:t>患者神志清楚，右手中指末节、环指中节背侧可见开放性伤口，中指末节锤状指畸形；中、环指伤口活动性出血，压痛明显，可触及骨</a:t>
            </a:r>
            <a:r>
              <a:rPr lang="zh-CN" sz="3200"/>
              <a:t>擦</a:t>
            </a:r>
            <a:r>
              <a:rPr lang="en-US" sz="3200"/>
              <a:t>感，污染重，手指活动受限，手指末梢血运及感觉尚可</a:t>
            </a:r>
            <a:endParaRPr 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标题 1048629"/>
          <p:cNvSpPr>
            <a:spLocks noGrp="1"/>
          </p:cNvSpPr>
          <p:nvPr>
            <p:ph type="title"/>
          </p:nvPr>
        </p:nvSpPr>
        <p:spPr>
          <a:xfrm>
            <a:off x="839788" y="0"/>
            <a:ext cx="3932237" cy="1330189"/>
          </a:xfrm>
        </p:spPr>
        <p:txBody>
          <a:bodyPr/>
          <a:lstStyle/>
          <a:p>
            <a:r>
              <a:rPr lang="zh-CN" sz="4400" b="1"/>
              <a:t>辅助检查</a:t>
            </a:r>
            <a:endParaRPr lang="en-US" b="1"/>
          </a:p>
        </p:txBody>
      </p:sp>
      <p:pic>
        <p:nvPicPr>
          <p:cNvPr id="2097161" name="图片占位符 2097160"/>
          <p:cNvPicPr/>
          <p:nvPr>
            <p:ph type="pic" idx="1"/>
          </p:nvPr>
        </p:nvPicPr>
        <p:blipFill>
          <a:blip r:embed="rId3"/>
          <a:srcRect l="-8465" r="-8465"/>
          <a:stretch>
            <a:fillRect/>
          </a:stretch>
        </p:blipFill>
        <p:spPr>
          <a:xfrm>
            <a:off x="4938512" y="1330188"/>
            <a:ext cx="6890239" cy="5440595"/>
          </a:xfrm>
        </p:spPr>
      </p:pic>
      <p:sp>
        <p:nvSpPr>
          <p:cNvPr id="1048631" name="文本占位符 1048630"/>
          <p:cNvSpPr>
            <a:spLocks noGrp="1"/>
          </p:cNvSpPr>
          <p:nvPr>
            <p:ph type="body" sz="half" idx="2"/>
          </p:nvPr>
        </p:nvSpPr>
        <p:spPr>
          <a:xfrm>
            <a:off x="839787" y="1605545"/>
            <a:ext cx="3932237" cy="1574360"/>
          </a:xfrm>
        </p:spPr>
        <p:txBody>
          <a:bodyPr/>
          <a:lstStyle/>
          <a:p>
            <a:r>
              <a:rPr lang="zh-CN" sz="2800"/>
              <a:t>右手X片示：右手第三指骨远节，第四指骨中节骨折</a:t>
            </a:r>
            <a:endParaRPr lang="en-US" sz="3200"/>
          </a:p>
          <a:p>
            <a:endParaRPr lang="en-US"/>
          </a:p>
        </p:txBody>
      </p:sp>
      <p:pic>
        <p:nvPicPr>
          <p:cNvPr id="2097162" name="图片 2097161"/>
          <p:cNvPicPr/>
          <p:nvPr/>
        </p:nvPicPr>
        <p:blipFill>
          <a:blip r:embed="rId4"/>
          <a:stretch>
            <a:fillRect/>
          </a:stretch>
        </p:blipFill>
        <p:spPr>
          <a:xfrm>
            <a:off x="987497" y="2773502"/>
            <a:ext cx="3636818" cy="40844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52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097162"/>
          <p:cNvPicPr/>
          <p:nvPr/>
        </p:nvPicPr>
        <p:blipFill>
          <a:blip r:embed="rId3"/>
          <a:stretch>
            <a:fillRect/>
          </a:stretch>
        </p:blipFill>
        <p:spPr>
          <a:xfrm>
            <a:off x="843582" y="1512065"/>
            <a:ext cx="5034892" cy="4937549"/>
          </a:xfrm>
          <a:prstGeom prst="rect">
            <a:avLst/>
          </a:prstGeom>
        </p:spPr>
      </p:pic>
      <p:pic>
        <p:nvPicPr>
          <p:cNvPr id="2097164" name="图片 2097163"/>
          <p:cNvPicPr/>
          <p:nvPr/>
        </p:nvPicPr>
        <p:blipFill>
          <a:blip r:embed="rId4"/>
          <a:stretch>
            <a:fillRect/>
          </a:stretch>
        </p:blipFill>
        <p:spPr>
          <a:xfrm>
            <a:off x="6286501" y="1512064"/>
            <a:ext cx="6722056" cy="261266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632" name="标题 1048631"/>
          <p:cNvSpPr>
            <a:spLocks noGrp="1"/>
          </p:cNvSpPr>
          <p:nvPr>
            <p:ph type="ctrTitle"/>
          </p:nvPr>
        </p:nvSpPr>
        <p:spPr>
          <a:xfrm>
            <a:off x="871991" y="0"/>
            <a:ext cx="3549865" cy="1566456"/>
          </a:xfrm>
        </p:spPr>
        <p:txBody>
          <a:bodyPr/>
          <a:lstStyle/>
          <a:p>
            <a:r>
              <a:rPr lang="zh-CN" sz="5400" b="1"/>
              <a:t>诊疗计划</a:t>
            </a:r>
            <a:endParaRPr lang="en-US" b="1"/>
          </a:p>
        </p:txBody>
      </p:sp>
      <p:sp>
        <p:nvSpPr>
          <p:cNvPr id="1048633" name="文本框 1048632"/>
          <p:cNvSpPr txBox="1"/>
          <p:nvPr/>
        </p:nvSpPr>
        <p:spPr>
          <a:xfrm>
            <a:off x="4421856" y="1894424"/>
            <a:ext cx="5396605" cy="4366260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 </a:t>
            </a:r>
            <a:r>
              <a:rPr lang="en-US" sz="3200"/>
              <a:t>1.入院完善相关检查，急诊行手术治疗</a:t>
            </a:r>
            <a:r>
              <a:rPr lang="zh-CN" sz="3200"/>
              <a:t>。</a:t>
            </a:r>
            <a:endParaRPr lang="en-US" sz="2800"/>
          </a:p>
          <a:p>
            <a:endParaRPr lang="en-US" sz="2800"/>
          </a:p>
          <a:p>
            <a:r>
              <a:rPr lang="en-US" altLang="zh-CN" sz="3200"/>
              <a:t> </a:t>
            </a:r>
            <a:r>
              <a:rPr lang="en-US" sz="3200"/>
              <a:t>2.术后予以预防感染、消肿、止痛等对症支持治疗</a:t>
            </a:r>
            <a:r>
              <a:rPr lang="zh-CN" sz="3200"/>
              <a:t>。</a:t>
            </a:r>
            <a:endParaRPr lang="en-US" sz="2800"/>
          </a:p>
          <a:p>
            <a:endParaRPr lang="en-US" sz="2800"/>
          </a:p>
          <a:p>
            <a:r>
              <a:rPr lang="en-US" sz="3200"/>
              <a:t> 3.术后观察病情变化及伤口情况</a:t>
            </a:r>
            <a:r>
              <a:rPr lang="zh-CN" sz="3200"/>
              <a:t>。</a:t>
            </a:r>
            <a:endParaRPr lang="en-US" sz="2800"/>
          </a:p>
          <a:p>
            <a:endParaRPr lang="en-US" sz="2800">
              <a:solidFill>
                <a:srgbClr val="000000"/>
              </a:solidFill>
            </a:endParaRPr>
          </a:p>
        </p:txBody>
      </p:sp>
      <p:pic>
        <p:nvPicPr>
          <p:cNvPr id="2097165" name="图片 2097164"/>
          <p:cNvPicPr/>
          <p:nvPr/>
        </p:nvPicPr>
        <p:blipFill>
          <a:blip r:embed="rId3"/>
          <a:stretch>
            <a:fillRect/>
          </a:stretch>
        </p:blipFill>
        <p:spPr>
          <a:xfrm>
            <a:off x="344559" y="1681486"/>
            <a:ext cx="4077297" cy="45791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54" name=""/>
        <p:cNvGrpSpPr/>
        <p:nvPr/>
      </p:nvGrpSpPr>
      <p:grpSpPr>
        <a:xfrm>
          <a:off x="0" y="0"/>
          <a:ext cx="0" cy="0"/>
        </a:xfrm>
      </p:grpSpPr>
      <p:sp>
        <p:nvSpPr>
          <p:cNvPr id="1048634" name="标题 1048633"/>
          <p:cNvSpPr>
            <a:spLocks noGrp="1"/>
          </p:cNvSpPr>
          <p:nvPr>
            <p:ph type="ctrTitle"/>
          </p:nvPr>
        </p:nvSpPr>
        <p:spPr>
          <a:xfrm>
            <a:off x="764701" y="0"/>
            <a:ext cx="3727744" cy="1556346"/>
          </a:xfrm>
        </p:spPr>
        <p:txBody>
          <a:bodyPr/>
          <a:lstStyle/>
          <a:p>
            <a:r>
              <a:rPr lang="zh-CN" sz="5400" b="1"/>
              <a:t>手术记录</a:t>
            </a:r>
            <a:endParaRPr lang="en-US" b="1"/>
          </a:p>
        </p:txBody>
      </p:sp>
      <p:sp>
        <p:nvSpPr>
          <p:cNvPr id="1048635" name="文本框 1048634"/>
          <p:cNvSpPr txBox="1"/>
          <p:nvPr/>
        </p:nvSpPr>
        <p:spPr>
          <a:xfrm>
            <a:off x="4074285" y="1556345"/>
            <a:ext cx="7678860" cy="5120641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200"/>
              <a:t>患者于</a:t>
            </a:r>
            <a:r>
              <a:rPr lang="en-US" altLang="zh-CN" sz="3200"/>
              <a:t>2023-4-15-16</a:t>
            </a:r>
            <a:r>
              <a:rPr lang="zh-CN" altLang="zh-CN" sz="3200"/>
              <a:t>：</a:t>
            </a:r>
            <a:r>
              <a:rPr lang="en-US" altLang="zh-CN" sz="3200"/>
              <a:t>31</a:t>
            </a:r>
            <a:r>
              <a:rPr lang="zh-CN" altLang="zh-CN" sz="3200"/>
              <a:t>入手术室在局部麻醉下行右手中、环指开放性伤口清创缝合+指骨骨折切开复位内固定+神经、肌腱、血管探查吻合+石膏外固定。于</a:t>
            </a:r>
            <a:r>
              <a:rPr lang="en-US" altLang="zh-CN" sz="3200"/>
              <a:t>20</a:t>
            </a:r>
            <a:r>
              <a:rPr lang="zh-CN" altLang="zh-CN" sz="3200"/>
              <a:t>：</a:t>
            </a:r>
            <a:r>
              <a:rPr lang="en-US" altLang="zh-CN" sz="3200"/>
              <a:t>34</a:t>
            </a:r>
            <a:r>
              <a:rPr lang="zh-CN" altLang="zh-CN" sz="3200"/>
              <a:t>术毕返回病房。右手指切口敷料有少量渗血，予以抬高患肢，持续烤灯照射，指端血运好、皮温、色泽正常，已行术后相关知识指导，患者及家属表示理解。遵医嘱按急诊科常规、二级护理、禁食，给予七叶皂苷钠、氟比洛芬酯等药物治疗。</a:t>
            </a:r>
            <a:endParaRPr lang="en-US" sz="2800">
              <a:solidFill>
                <a:srgbClr val="000000"/>
              </a:solidFill>
            </a:endParaRPr>
          </a:p>
        </p:txBody>
      </p:sp>
      <p:pic>
        <p:nvPicPr>
          <p:cNvPr id="2097166" name="图片 2097165"/>
          <p:cNvPicPr/>
          <p:nvPr/>
        </p:nvPicPr>
        <p:blipFill>
          <a:blip r:embed="rId3"/>
          <a:stretch>
            <a:fillRect/>
          </a:stretch>
        </p:blipFill>
        <p:spPr>
          <a:xfrm>
            <a:off x="-3012" y="1827065"/>
            <a:ext cx="4077297" cy="45791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https://d.book118.com/155123001301011122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Calibri Light</vt:lpstr>
      <vt:lpstr>宋体</vt:lpstr>
      <vt:lpstr>Office Theme</vt:lpstr>
      <vt:lpstr>开放性指骨骨折</vt:lpstr>
      <vt:lpstr>            目录</vt:lpstr>
      <vt:lpstr>一、疾病相关知识</vt:lpstr>
      <vt:lpstr>PowerPoint Presentation</vt:lpstr>
      <vt:lpstr>PowerPoint Presentation</vt:lpstr>
      <vt:lpstr>二、病例介绍</vt:lpstr>
      <vt:lpstr>病历介绍</vt:lpstr>
      <vt:lpstr>入院体格检查</vt:lpstr>
      <vt:lpstr>辅助检查</vt:lpstr>
      <vt:lpstr>PowerPoint Presentation</vt:lpstr>
      <vt:lpstr>诊疗计划</vt:lpstr>
      <vt:lpstr>手术记录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2024-09-26T08:14:29.505</cp:lastPrinted>
  <dcterms:created xsi:type="dcterms:W3CDTF">2024-09-26T00:14:29Z</dcterms:created>
  <dcterms:modified xsi:type="dcterms:W3CDTF">2024-09-26T00:14:31Z</dcterms:modified>
</cp:coreProperties>
</file>