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06B984-5530-4235-85B6-164C011E27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0BF4F8-A997-42E0-8E50-B63E54DC2F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2A4BB9-D2EC-42AE-907D-F0F4D87485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52C37E-9FEB-434A-B667-97D9FA7694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AB7FCB9-7E2E-4C85-87F9-9AC327B82A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0A6A0DE-C62D-4444-A360-C2674D9C37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1700C1-3012-45C2-A07D-DDC4C73DEC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40C6DE-0E5D-4E23-A93F-DC4B57977B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DBC23E-25CE-4259-88DA-EF52B3083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8D7325-4561-462F-A19C-695A73CB79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75BB661-2E4B-49B5-A58B-748D7E7179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131000312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1004" y="845344"/>
            <a:ext cx="11029991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护理病历书写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81004" y="4871256"/>
            <a:ext cx="3607967" cy="4000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64000"/>
              </a:lnSpc>
              <a:spcBef>
                <a:spcPts val="450"/>
              </a:spcBef>
            </a:pPr>
            <a:endParaRPr lang="en-US" sz="2025">
              <a:solidFill>
                <a:srgbClr val="000000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护理病历书写的基本要求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护理病历的种类与格式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护理病历的书写技巧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护理病历的审核与存档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护理病历书写的常见问题与改进建议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护理病历书写的培训与实践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护理病历书写的基本要求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护理病历书写应使用规范汉字，字迹清晰，书写整洁，不得涂改。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书写格式应符合规定，包括患者基本情况、护理记录、医嘱执行等内容。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书写过程中应遵循医学术语规范，避免使用非专业术语或俗语。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书写规范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重点记录患者的生命体征、症状、实验室检查结果及异常情况的处理措施。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及时记录护理过程中的观察结果、沟通内容及护理措施调整等内容。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4522" r="4522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4522" r="452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护理病历应全面记录患者的病情、护理措施和效果，以及医嘱执行情况。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内容完整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护理病历的描述应客观、准确，避免主观臆断和猜测。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使用医学术语时应注意准确性和规范性，避免歧义和误解。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738" b="12738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467" b="10467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对于患者的表述和家属的意见，应准确记录并注明来源，避免误导后续护理措施。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语言准确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护理病历的种类与格式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6222" y="4004786"/>
            <a:ext cx="1975009" cy="1972913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4">
                <a:alpha val="100000"/>
              </a:schemeClr>
            </a:solidFill>
            <a:prstDash val="solid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首次护理病历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653186" y="3037951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1406232" y="3836623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1736178" y="4137422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28" name="Connector 28"/>
          <p:cNvCxnSpPr/>
          <p:nvPr/>
        </p:nvCxnSpPr>
        <p:spPr>
          <a:xfrm>
            <a:off x="1765528" y="3629025"/>
            <a:ext cx="8375194" cy="0"/>
          </a:xfrm>
          <a:prstGeom prst="line">
            <a:avLst/>
          </a:prstGeom>
          <a:ln w="63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29" name="AutoShape 29"/>
          <p:cNvSpPr/>
          <p:nvPr/>
        </p:nvSpPr>
        <p:spPr>
          <a:xfrm>
            <a:off x="2339362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2976490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3613712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250839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888062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525189" y="3540109"/>
            <a:ext cx="175736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434666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8071793" y="3540109"/>
            <a:ext cx="177832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162412" y="3540109"/>
            <a:ext cx="175736" cy="177832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799634" y="3540109"/>
            <a:ext cx="175736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709016" y="3540109"/>
            <a:ext cx="177832" cy="177832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346238" y="3540109"/>
            <a:ext cx="177832" cy="177832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144125" y="3028426"/>
            <a:ext cx="1104138" cy="11037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897172" y="3827098"/>
            <a:ext cx="348996" cy="347472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11227117" y="4127897"/>
            <a:ext cx="158686" cy="158877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4" name="Group 44"/>
          <p:cNvGrpSpPr/>
          <p:nvPr/>
        </p:nvGrpSpPr>
        <p:grpSpPr>
          <a:xfrm>
            <a:off x="3510796" y="1383030"/>
            <a:ext cx="5170408" cy="1981390"/>
            <a:chOff x="3510796" y="1383030"/>
            <a:chExt cx="5170408" cy="1981390"/>
          </a:xfrm>
        </p:grpSpPr>
        <p:sp>
          <p:nvSpPr>
            <p:cNvPr id="45" name="AutoShape 45"/>
            <p:cNvSpPr/>
            <p:nvPr/>
          </p:nvSpPr>
          <p:spPr>
            <a:xfrm>
              <a:off x="6706195" y="1383030"/>
              <a:ext cx="1975009" cy="1975009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2">
                  <a:alpha val="100000"/>
                </a:schemeClr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3510796" y="1391507"/>
              <a:ext cx="1972913" cy="1972913"/>
            </a:xfrm>
            <a:prstGeom prst="ellipse">
              <a:avLst/>
            </a:prstGeom>
            <a:solidFill>
              <a:srgbClr val="FFFEFE">
                <a:alpha val="0"/>
              </a:srgbClr>
            </a:solidFill>
            <a:ln w="21431">
              <a:solidFill>
                <a:schemeClr val="accent1"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7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3620861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主诉</a:t>
              </a:r>
            </a:p>
          </p:txBody>
        </p:sp>
        <p:sp>
          <p:nvSpPr>
            <p:cNvPr id="48" name="TextBox 48"/>
            <p:cNvSpPr txBox="1"/>
            <p:nvPr/>
          </p:nvSpPr>
          <p:spPr>
            <a:xfrm>
              <a:off x="6762276" y="1720882"/>
              <a:ext cx="1862848" cy="466725"/>
            </a:xfrm>
            <a:prstGeom prst="rect">
              <a:avLst/>
            </a:prstGeom>
          </p:spPr>
          <p:txBody>
            <a:bodyPr vert="horz" wrap="square" lIns="95250" tIns="95250" rIns="47625" bIns="95250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  <a:spcBef>
                  <a:spcPts val="375"/>
                </a:spcBef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既往史</a:t>
              </a:r>
            </a:p>
          </p:txBody>
        </p:sp>
        <p:sp>
          <p:nvSpPr>
            <p:cNvPr id="49" name="TextBox 49"/>
            <p:cNvSpPr txBox="1"/>
            <p:nvPr/>
          </p:nvSpPr>
          <p:spPr>
            <a:xfrm>
              <a:off x="3755288" y="2044732"/>
              <a:ext cx="1483930" cy="1058052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患者就诊的主要原因和症状描述。</a:t>
              </a:r>
            </a:p>
          </p:txBody>
        </p:sp>
        <p:sp>
          <p:nvSpPr>
            <p:cNvPr id="50" name="TextBox 50"/>
            <p:cNvSpPr txBox="1"/>
            <p:nvPr/>
          </p:nvSpPr>
          <p:spPr>
            <a:xfrm>
              <a:off x="6951735" y="2122338"/>
              <a:ext cx="1483930" cy="902839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50000"/>
                </a:lnSpc>
                <a:spcBef>
                  <a:spcPct val="0"/>
                </a:spcBef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患者过去的疾病史、用药史、过敏史等。</a:t>
              </a:r>
            </a:p>
          </p:txBody>
        </p:sp>
        <p:sp>
          <p:nvSpPr>
            <p:cNvPr id="51" name="Freeform 51"/>
            <p:cNvSpPr/>
            <p:nvPr/>
          </p:nvSpPr>
          <p:spPr>
            <a:xfrm>
              <a:off x="4303236" y="1457395"/>
              <a:ext cx="388033" cy="388033"/>
            </a:xfrm>
            <a:custGeom>
              <a:rect l="l" t="t" r="r" b="b"/>
              <a:pathLst>
                <a:path w="304800" h="304800">
                  <a:moveTo>
                    <a:pt x="304800" y="180975"/>
                  </a:moveTo>
                  <a:lnTo>
                    <a:pt x="247650" y="123825"/>
                  </a:lnTo>
                  <a:lnTo>
                    <a:pt x="247650" y="38100"/>
                  </a:lnTo>
                  <a:lnTo>
                    <a:pt x="209550" y="38100"/>
                  </a:lnTo>
                  <a:lnTo>
                    <a:pt x="209550" y="85725"/>
                  </a:lnTo>
                  <a:lnTo>
                    <a:pt x="152400" y="28575"/>
                  </a:lnTo>
                  <a:lnTo>
                    <a:pt x="0" y="180975"/>
                  </a:lnTo>
                  <a:lnTo>
                    <a:pt x="0" y="190500"/>
                  </a:lnTo>
                  <a:lnTo>
                    <a:pt x="38100" y="190500"/>
                  </a:lnTo>
                  <a:lnTo>
                    <a:pt x="38100" y="285750"/>
                  </a:lnTo>
                  <a:lnTo>
                    <a:pt x="133350" y="285750"/>
                  </a:lnTo>
                  <a:lnTo>
                    <a:pt x="133350" y="228600"/>
                  </a:lnTo>
                  <a:lnTo>
                    <a:pt x="171450" y="228600"/>
                  </a:lnTo>
                  <a:lnTo>
                    <a:pt x="171450" y="285750"/>
                  </a:lnTo>
                  <a:lnTo>
                    <a:pt x="266700" y="285750"/>
                  </a:lnTo>
                  <a:lnTo>
                    <a:pt x="266700" y="190500"/>
                  </a:lnTo>
                  <a:lnTo>
                    <a:pt x="304800" y="19050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7482437" y="1457395"/>
              <a:ext cx="422525" cy="422525"/>
            </a:xfrm>
            <a:custGeom>
              <a:rect l="l" t="t" r="r" b="b"/>
              <a:pathLst>
                <a:path w="323850" h="304800">
                  <a:moveTo>
                    <a:pt x="265490" y="266700"/>
                  </a:moveTo>
                  <a:cubicBezTo>
                    <a:pt x="265490" y="266700"/>
                    <a:pt x="318068" y="266757"/>
                    <a:pt x="325450" y="215313"/>
                  </a:cubicBezTo>
                  <a:cubicBezTo>
                    <a:pt x="328965" y="159058"/>
                    <a:pt x="274625" y="147971"/>
                    <a:pt x="274625" y="147971"/>
                  </a:cubicBezTo>
                  <a:cubicBezTo>
                    <a:pt x="274625" y="147971"/>
                    <a:pt x="280807" y="64694"/>
                    <a:pt x="204511" y="55197"/>
                  </a:cubicBezTo>
                  <a:cubicBezTo>
                    <a:pt x="139122" y="48520"/>
                    <a:pt x="119224" y="109290"/>
                    <a:pt x="119224" y="109290"/>
                  </a:cubicBezTo>
                  <a:cubicBezTo>
                    <a:pt x="119224" y="109290"/>
                    <a:pt x="99527" y="90354"/>
                    <a:pt x="72809" y="105823"/>
                  </a:cubicBezTo>
                  <a:cubicBezTo>
                    <a:pt x="48892" y="120587"/>
                    <a:pt x="53121" y="147618"/>
                    <a:pt x="53121" y="147618"/>
                  </a:cubicBezTo>
                  <a:cubicBezTo>
                    <a:pt x="53121" y="147618"/>
                    <a:pt x="0" y="157944"/>
                    <a:pt x="0" y="212084"/>
                  </a:cubicBezTo>
                  <a:cubicBezTo>
                    <a:pt x="1191" y="266157"/>
                    <a:pt x="57693" y="266700"/>
                    <a:pt x="57693" y="26670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3" name="AutoShape 53"/>
          <p:cNvSpPr/>
          <p:nvPr/>
        </p:nvSpPr>
        <p:spPr>
          <a:xfrm>
            <a:off x="5116990" y="4002691"/>
            <a:ext cx="1975009" cy="1975009"/>
          </a:xfrm>
          <a:prstGeom prst="ellipse">
            <a:avLst/>
          </a:prstGeom>
          <a:solidFill>
            <a:srgbClr val="FFFEFE">
              <a:alpha val="0"/>
            </a:srgbClr>
          </a:solidFill>
          <a:ln w="21431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4" name="AutoShape 54"/>
          <p:cNvSpPr/>
          <p:nvPr/>
        </p:nvSpPr>
        <p:spPr>
          <a:xfrm>
            <a:off x="8300769" y="4023836"/>
            <a:ext cx="1975009" cy="1972913"/>
          </a:xfrm>
          <a:prstGeom prst="ellipse">
            <a:avLst/>
          </a:prstGeom>
          <a:solidFill>
            <a:srgbClr val="FFFFFF">
              <a:alpha val="0"/>
            </a:srgbClr>
          </a:solidFill>
          <a:ln w="19050">
            <a:solidFill>
              <a:schemeClr val="accent6">
                <a:alpha val="100000"/>
              </a:schemeClr>
            </a:solidFill>
            <a:prstDash val="solid"/>
          </a:ln>
        </p:spPr>
        <p:style>
          <a:lnRef idx="0">
            <a:schemeClr val="accent6"/>
          </a:lnRef>
          <a:fillRef idx="1">
            <a:schemeClr val="accent6"/>
          </a:fillRef>
          <a:effectRef idx="0">
            <a:schemeClr val="accent6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7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5" name="TextBox 55"/>
          <p:cNvSpPr txBox="1"/>
          <p:nvPr/>
        </p:nvSpPr>
        <p:spPr>
          <a:xfrm>
            <a:off x="2060171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患者基本信息</a:t>
            </a:r>
          </a:p>
        </p:txBody>
      </p:sp>
      <p:sp>
        <p:nvSpPr>
          <p:cNvPr id="56" name="TextBox 56"/>
          <p:cNvSpPr txBox="1"/>
          <p:nvPr/>
        </p:nvSpPr>
        <p:spPr>
          <a:xfrm>
            <a:off x="5200576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现病史</a:t>
            </a:r>
          </a:p>
        </p:txBody>
      </p:sp>
      <p:sp>
        <p:nvSpPr>
          <p:cNvPr id="57" name="TextBox 57"/>
          <p:cNvSpPr txBox="1"/>
          <p:nvPr/>
        </p:nvSpPr>
        <p:spPr>
          <a:xfrm>
            <a:off x="8356850" y="4450985"/>
            <a:ext cx="1862848" cy="466725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家族史</a:t>
            </a:r>
          </a:p>
        </p:txBody>
      </p:sp>
      <p:sp>
        <p:nvSpPr>
          <p:cNvPr id="58" name="AutoShape 58"/>
          <p:cNvSpPr/>
          <p:nvPr/>
        </p:nvSpPr>
        <p:spPr>
          <a:xfrm>
            <a:off x="8615094" y="4850347"/>
            <a:ext cx="1346359" cy="708660"/>
          </a:xfrm>
          <a:prstGeom prst="rect">
            <a:avLst/>
          </a:prstGeom>
          <a:solidFill>
            <a:srgbClr val="FFFFFF">
              <a:alpha val="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TextBox 59"/>
          <p:cNvSpPr txBox="1"/>
          <p:nvPr/>
        </p:nvSpPr>
        <p:spPr>
          <a:xfrm>
            <a:off x="2202233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姓名、性别、年龄、籍贯、职业等。</a:t>
            </a:r>
          </a:p>
        </p:txBody>
      </p:sp>
      <p:sp>
        <p:nvSpPr>
          <p:cNvPr id="60" name="TextBox 60"/>
          <p:cNvSpPr txBox="1"/>
          <p:nvPr/>
        </p:nvSpPr>
        <p:spPr>
          <a:xfrm>
            <a:off x="5362530" y="4850347"/>
            <a:ext cx="1483930" cy="929437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患者患病后的病情发展、治疗经过及效果。</a:t>
            </a:r>
          </a:p>
        </p:txBody>
      </p:sp>
      <p:sp>
        <p:nvSpPr>
          <p:cNvPr id="61" name="TextBox 61"/>
          <p:cNvSpPr txBox="1"/>
          <p:nvPr/>
        </p:nvSpPr>
        <p:spPr>
          <a:xfrm>
            <a:off x="8546309" y="4850347"/>
            <a:ext cx="1483930" cy="946140"/>
          </a:xfrm>
          <a:prstGeom prst="rect">
            <a:avLst/>
          </a:prstGeom>
        </p:spPr>
        <p:txBody>
          <a:bodyPr vert="horz" wrap="square" lIns="95250" tIns="95250" rIns="47625" bIns="9525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家族成员的健康状况和遗传疾病史。</a:t>
            </a:r>
          </a:p>
        </p:txBody>
      </p:sp>
      <p:sp>
        <p:nvSpPr>
          <p:cNvPr id="62" name="Freeform 62"/>
          <p:cNvSpPr/>
          <p:nvPr/>
        </p:nvSpPr>
        <p:spPr>
          <a:xfrm>
            <a:off x="2710345" y="4111847"/>
            <a:ext cx="386763" cy="386763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3" name="Freeform 63"/>
          <p:cNvSpPr/>
          <p:nvPr/>
        </p:nvSpPr>
        <p:spPr>
          <a:xfrm>
            <a:off x="5932036" y="4134410"/>
            <a:ext cx="344918" cy="344918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4" name="Freeform 64"/>
          <p:cNvSpPr/>
          <p:nvPr/>
        </p:nvSpPr>
        <p:spPr>
          <a:xfrm>
            <a:off x="9085634" y="4181761"/>
            <a:ext cx="405279" cy="405279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病程护理病历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对患者病情状况、认知情况、心理状态等方面的评估。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根据评估结果，制定护理计划，包括护理目标、护理措施和预期效果。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记录护理措施的具体执行情况，如病情观察、给药记录、生活护理等。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对护理效果进行评价，记录患者的病情变化和康复情况。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护理评估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护理计划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护理实施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护理效果评价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出院评估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随访安排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出院记录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出院护理病历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对患者出院时的病情状况、自理能力、家庭护理条件等进行评估。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根据评估结果，给予患者及其家属相应的出院指导，包括用药指导、生活护理指导等。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制定随访计划，告知患者及家属随访的时间、地点和注意事项。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详细记录患者出院时的病情状况、出院带药情况等信息。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针对特殊病情或特殊需求的患者，如危重病人、新生儿等，需要书写特殊的护理病历。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特殊护理病历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会诊护理病历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转科护理病历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涉及多学科会诊时，需要书写会诊护理病历，记录会诊过程和结论。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患者转科时，需要书写转科护理病历，记录转科原因、转科过程和注意事项等信息。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其他护理病历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70446" y="1714805"/>
            <a:ext cx="8551930" cy="14093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9225" b="1">
                <a:solidFill>
                  <a:schemeClr val="accent3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cxnSp>
        <p:nvCxnSpPr>
          <p:cNvPr id="3" name="Connector 3"/>
          <p:cNvCxnSpPr/>
          <p:nvPr/>
        </p:nvCxnSpPr>
        <p:spPr>
          <a:xfrm>
            <a:off x="2473714" y="3043743"/>
            <a:ext cx="7337793" cy="0"/>
          </a:xfrm>
          <a:prstGeom prst="line">
            <a:avLst/>
          </a:prstGeom>
          <a:ln w="19050">
            <a:solidFill>
              <a:schemeClr val="accent3">
                <a:lumMod val="60000"/>
                <a:lumOff val="4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2216099" y="3124200"/>
            <a:ext cx="7860623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5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护理病历的书写技巧</a:t>
            </a:r>
          </a:p>
        </p:txBody>
      </p:sp>
      <p:sp>
        <p:nvSpPr>
          <p:cNvPr id="5" name="Freeform 5"/>
          <p:cNvSpPr/>
          <p:nvPr/>
        </p:nvSpPr>
        <p:spPr>
          <a:xfrm>
            <a:off x="8967143" y="2331720"/>
            <a:ext cx="514088" cy="514088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1190625" y="714375"/>
                </a:lnTo>
                <a:lnTo>
                  <a:pt x="1905000" y="952500"/>
                </a:lnTo>
                <a:lnTo>
                  <a:pt x="1190625" y="1190625"/>
                </a:lnTo>
                <a:lnTo>
                  <a:pt x="952500" y="1905000"/>
                </a:lnTo>
                <a:lnTo>
                  <a:pt x="714375" y="1190625"/>
                </a:lnTo>
                <a:lnTo>
                  <a:pt x="0" y="952500"/>
                </a:lnTo>
                <a:lnTo>
                  <a:pt x="714375" y="714375"/>
                </a:lnTo>
                <a:close/>
              </a:path>
            </a:pathLst>
          </a:cu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https://d.book118.com/155131000312011044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2024-09-07T09:35:48.792</cp:lastPrinted>
  <dcterms:created xsi:type="dcterms:W3CDTF">2024-09-07T01:35:48Z</dcterms:created>
  <dcterms:modified xsi:type="dcterms:W3CDTF">2024-09-07T01:35:50Z</dcterms:modified>
</cp:coreProperties>
</file>