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5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3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706DF-9FEF-453C-8F8C-DEA7EF07F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014F4-E785-4240-974C-24378DC6C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0D6C7-ED19-4648-8615-664940EC5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FB81B-730E-458D-B1D1-2E1D26839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975EC-996B-4795-91E9-812E18EFB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AB2EDA-4235-4D7F-B5CD-A0A434D6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EC987-18C8-46FD-8A17-31C11B190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5D76A-FE29-478B-8570-6D8B075C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BB44E-A6AD-4B7C-9753-9B2829818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165CA-8FBB-42CA-A0B2-FE2604EB6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54AF7-1B51-4A76-9871-AD9B6C7E9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586" r:id="rId2"/>
    <p:sldLayoutId id="2147505587" r:id="rId3"/>
    <p:sldLayoutId id="2147505588" r:id="rId4"/>
    <p:sldLayoutId id="2147505589" r:id="rId5"/>
    <p:sldLayoutId id="2147505590" r:id="rId6"/>
    <p:sldLayoutId id="2147505591" r:id="rId7"/>
    <p:sldLayoutId id="2147505592" r:id="rId8"/>
    <p:sldLayoutId id="2147505593" r:id="rId9"/>
    <p:sldLayoutId id="2147505594" r:id="rId10"/>
    <p:sldLayoutId id="21475055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9.xml" /><Relationship Id="rId11" Type="http://schemas.openxmlformats.org/officeDocument/2006/relationships/tags" Target="../tags/tag770.xml" /><Relationship Id="rId12" Type="http://schemas.openxmlformats.org/officeDocument/2006/relationships/tags" Target="../tags/tag771.xml" /><Relationship Id="rId13" Type="http://schemas.openxmlformats.org/officeDocument/2006/relationships/tags" Target="../tags/tag772.xml" /><Relationship Id="rId14" Type="http://schemas.openxmlformats.org/officeDocument/2006/relationships/tags" Target="../tags/tag773.xml" /><Relationship Id="rId15" Type="http://schemas.openxmlformats.org/officeDocument/2006/relationships/tags" Target="../tags/tag774.xml" /><Relationship Id="rId16" Type="http://schemas.openxmlformats.org/officeDocument/2006/relationships/tags" Target="../tags/tag775.xml" /><Relationship Id="rId17" Type="http://schemas.openxmlformats.org/officeDocument/2006/relationships/tags" Target="../tags/tag776.xml" /><Relationship Id="rId18" Type="http://schemas.openxmlformats.org/officeDocument/2006/relationships/tags" Target="../tags/tag777.xml" /><Relationship Id="rId19" Type="http://schemas.openxmlformats.org/officeDocument/2006/relationships/tags" Target="../tags/tag778.xml" /><Relationship Id="rId2" Type="http://schemas.openxmlformats.org/officeDocument/2006/relationships/tags" Target="../tags/tag761.xml" /><Relationship Id="rId20" Type="http://schemas.openxmlformats.org/officeDocument/2006/relationships/tags" Target="../tags/tag779.xml" /><Relationship Id="rId21" Type="http://schemas.openxmlformats.org/officeDocument/2006/relationships/tags" Target="../tags/tag780.xml" /><Relationship Id="rId22" Type="http://schemas.openxmlformats.org/officeDocument/2006/relationships/tags" Target="../tags/tag781.xml" /><Relationship Id="rId23" Type="http://schemas.openxmlformats.org/officeDocument/2006/relationships/tags" Target="../tags/tag782.xml" /><Relationship Id="rId24" Type="http://schemas.openxmlformats.org/officeDocument/2006/relationships/tags" Target="../tags/tag783.xml" /><Relationship Id="rId25" Type="http://schemas.openxmlformats.org/officeDocument/2006/relationships/tags" Target="../tags/tag784.xml" /><Relationship Id="rId26" Type="http://schemas.openxmlformats.org/officeDocument/2006/relationships/tags" Target="../tags/tag785.xml" /><Relationship Id="rId27" Type="http://schemas.openxmlformats.org/officeDocument/2006/relationships/tags" Target="../tags/tag786.xml" /><Relationship Id="rId28" Type="http://schemas.openxmlformats.org/officeDocument/2006/relationships/tags" Target="../tags/tag787.xml" /><Relationship Id="rId29" Type="http://schemas.openxmlformats.org/officeDocument/2006/relationships/tags" Target="../tags/tag788.xml" /><Relationship Id="rId3" Type="http://schemas.openxmlformats.org/officeDocument/2006/relationships/tags" Target="../tags/tag762.xml" /><Relationship Id="rId30" Type="http://schemas.openxmlformats.org/officeDocument/2006/relationships/tags" Target="../tags/tag789.xml" /><Relationship Id="rId4" Type="http://schemas.openxmlformats.org/officeDocument/2006/relationships/tags" Target="../tags/tag763.xml" /><Relationship Id="rId5" Type="http://schemas.openxmlformats.org/officeDocument/2006/relationships/tags" Target="../tags/tag764.xml" /><Relationship Id="rId6" Type="http://schemas.openxmlformats.org/officeDocument/2006/relationships/tags" Target="../tags/tag765.xml" /><Relationship Id="rId7" Type="http://schemas.openxmlformats.org/officeDocument/2006/relationships/tags" Target="../tags/tag766.xml" /><Relationship Id="rId8" Type="http://schemas.openxmlformats.org/officeDocument/2006/relationships/tags" Target="../tags/tag767.xml" /><Relationship Id="rId9" Type="http://schemas.openxmlformats.org/officeDocument/2006/relationships/tags" Target="../tags/tag7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14" Type="http://schemas.openxmlformats.org/officeDocument/2006/relationships/tags" Target="../tags/tag802.xml" /><Relationship Id="rId15" Type="http://schemas.openxmlformats.org/officeDocument/2006/relationships/tags" Target="../tags/tag803.xml" /><Relationship Id="rId16" Type="http://schemas.openxmlformats.org/officeDocument/2006/relationships/tags" Target="../tags/tag804.xml" /><Relationship Id="rId17" Type="http://schemas.openxmlformats.org/officeDocument/2006/relationships/tags" Target="../tags/tag805.xml" /><Relationship Id="rId18" Type="http://schemas.openxmlformats.org/officeDocument/2006/relationships/tags" Target="../tags/tag806.xml" /><Relationship Id="rId19" Type="http://schemas.openxmlformats.org/officeDocument/2006/relationships/tags" Target="../tags/tag807.xml" /><Relationship Id="rId2" Type="http://schemas.openxmlformats.org/officeDocument/2006/relationships/tags" Target="../tags/tag790.xml" /><Relationship Id="rId20" Type="http://schemas.openxmlformats.org/officeDocument/2006/relationships/tags" Target="../tags/tag808.xml" /><Relationship Id="rId21" Type="http://schemas.openxmlformats.org/officeDocument/2006/relationships/tags" Target="../tags/tag809.xml" /><Relationship Id="rId22" Type="http://schemas.openxmlformats.org/officeDocument/2006/relationships/tags" Target="../tags/tag810.xml" /><Relationship Id="rId23" Type="http://schemas.openxmlformats.org/officeDocument/2006/relationships/tags" Target="../tags/tag811.xml" /><Relationship Id="rId24" Type="http://schemas.openxmlformats.org/officeDocument/2006/relationships/tags" Target="../tags/tag812.xml" /><Relationship Id="rId25" Type="http://schemas.openxmlformats.org/officeDocument/2006/relationships/tags" Target="../tags/tag813.xml" /><Relationship Id="rId26" Type="http://schemas.openxmlformats.org/officeDocument/2006/relationships/tags" Target="../tags/tag814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14" Type="http://schemas.openxmlformats.org/officeDocument/2006/relationships/tags" Target="../tags/tag827.xml" /><Relationship Id="rId15" Type="http://schemas.openxmlformats.org/officeDocument/2006/relationships/tags" Target="../tags/tag828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9.xml" /><Relationship Id="rId3" Type="http://schemas.openxmlformats.org/officeDocument/2006/relationships/tags" Target="../tags/tag830.xml" /><Relationship Id="rId4" Type="http://schemas.openxmlformats.org/officeDocument/2006/relationships/tags" Target="../tags/tag8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44022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企业管理的服务质量和服务质量管理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服务质量的重要性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服务质量管理的方法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服务质量的监控和改进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服务质量的培训和教育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服务质量的持续改进和创新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服务质量的重要性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服务质量对企业的影响</a:t>
            </a:r>
            <a:endParaRPr lang="zh-CN" altLang="en-US"/>
          </a:p>
        </p:txBody>
      </p:sp>
      <p:sp>
        <p:nvSpPr>
          <p:cNvPr id="105175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提高客户满意度：优质的服务能够让客户满意，增加客户忠诚度，从而带来更多的业务机会。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提升企业形象：良好的服务质量能够提升企业的形象和声誉，使企业在市场上获得更好的认可和信任。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促进业务增长：通过提供优质的服务，企业能够吸引更多的客户，增加业务量，促进企业的增长和发展。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增强企业竞争力：在竞争激烈的市场中，优质的服务能够使企业脱颖而出，提高企业的竞争力。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提高服务质量的意义</a:t>
            </a:r>
            <a:endParaRPr lang="zh-CN" altLang="en-US"/>
          </a:p>
        </p:txBody>
      </p:sp>
      <p:sp>
        <p:nvSpPr>
          <p:cNvPr id="10520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提升企业形象：良好的服务质量能够提升企业的形象和声誉，增强企业的品牌影响力和市场竞争力。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提高客户满意度：优质的服务能够让客户感到满意，从而增加客户忠诚度和回头率。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促进业务增长：通过提供优质的服务，企业能够吸引更多的客户，增加业务量，从而实现业务增长。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提高员工素质：优质的服务需要员工具备较高的服务意识和专业素养，因此能够促进员工素质的提高。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服务质量对客户满意度的影响</a:t>
            </a:r>
            <a:endParaRPr lang="zh-CN" altLang="en-US"/>
          </a:p>
        </p:txBody>
      </p:sp>
      <p:sp>
        <p:nvSpPr>
          <p:cNvPr id="105236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服务质量直接影响客户对企业的整体印象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6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高质量的服务能够提高客户满意度和忠诚度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6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客户满意度是衡量企业成功与否的重要指标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通过提高服务质量，企业可以获得更多的市场份额和竞争优势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5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服务质量管理的方法</a:t>
            </a:r>
            <a:endParaRPr lang="zh-CN" altLang="en-US"/>
          </a:p>
        </p:txBody>
      </p:sp>
      <p:sp>
        <p:nvSpPr>
          <p:cNvPr id="105265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制定服务标准和质量管理体系</a:t>
            </a:r>
            <a:endParaRPr lang="zh-CN" altLang="en-US"/>
          </a:p>
        </p:txBody>
      </p:sp>
      <p:sp>
        <p:nvSpPr>
          <p:cNvPr id="10533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服务标准的制定：明确服务范围、内容、流程和要求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培训和意识提升：加强员工培训，提高服务质量意识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持续改进：收集客户反馈，不断优化服务标准和质量管理体系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质量管理体系的建立：制定质量管理计划、实施质量检查、处理质量问题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建立有效的服务流程和规范</a:t>
            </a:r>
            <a:endParaRPr lang="zh-CN" altLang="en-US"/>
          </a:p>
        </p:txBody>
      </p:sp>
      <p:sp>
        <p:nvSpPr>
          <p:cNvPr id="105372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2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4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明确服务流程：清晰定义服务流程，包括服务提供、服务接收、服务反馈等环节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3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2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4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培训员工：确保员工了解并掌握服务流程和规范，提高服务质量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4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2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监督执行：建立有效的监督机制，确保服务流程和规范的严格执行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5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2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4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制定规范：针对服务流程中的各个环节，制定相应的操作规范和标准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6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2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4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持续改进：根据客户反馈和市场需求，不断优化服务流程和规范，提高客户满意度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定期对服务质量进行评估和改进</a:t>
            </a:r>
            <a:endParaRPr lang="zh-CN" altLang="en-US"/>
          </a:p>
        </p:txBody>
      </p:sp>
      <p:sp>
        <p:nvSpPr>
          <p:cNvPr id="1054064" name="Freeform 20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621292"/>
            <a:ext cx="2149867" cy="1629255"/>
          </a:xfrm>
          <a:custGeom>
            <a:gdLst>
              <a:gd name="T0" fmla="*/ 0 w 5260"/>
              <a:gd name="T1" fmla="*/ 3424 h 3425"/>
              <a:gd name="T2" fmla="*/ 5259 w 5260"/>
              <a:gd name="T3" fmla="*/ 1352 h 3425"/>
              <a:gd name="T4" fmla="*/ 5259 w 5260"/>
              <a:gd name="T5" fmla="*/ 0 h 3425"/>
              <a:gd name="T6" fmla="*/ 0 w 5260"/>
              <a:gd name="T7" fmla="*/ 2074 h 3425"/>
              <a:gd name="T8" fmla="*/ 0 w 5260"/>
              <a:gd name="T9" fmla="*/ 3424 h 3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4"/>
                </a:moveTo>
                <a:lnTo>
                  <a:pt x="5259" y="1352"/>
                </a:lnTo>
                <a:lnTo>
                  <a:pt x="5259" y="0"/>
                </a:lnTo>
                <a:lnTo>
                  <a:pt x="0" y="2074"/>
                </a:lnTo>
                <a:lnTo>
                  <a:pt x="0" y="3424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54066" name="Freeform 2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594822"/>
            <a:ext cx="2149867" cy="1629255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54068" name="Freeform 2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3563271"/>
            <a:ext cx="2149867" cy="1633449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54070" name="Freeform 25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2590376"/>
            <a:ext cx="2149867" cy="660511"/>
          </a:xfrm>
          <a:custGeom>
            <a:gdLst>
              <a:gd name="T0" fmla="*/ 5259 w 5260"/>
              <a:gd name="T1" fmla="*/ 1351 h 1352"/>
              <a:gd name="T2" fmla="*/ 0 w 5260"/>
              <a:gd name="T3" fmla="*/ 1351 h 1352"/>
              <a:gd name="T4" fmla="*/ 0 w 5260"/>
              <a:gd name="T5" fmla="*/ 0 h 1352"/>
              <a:gd name="T6" fmla="*/ 5259 w 5260"/>
              <a:gd name="T7" fmla="*/ 0 h 1352"/>
              <a:gd name="T8" fmla="*/ 5259 w 5260"/>
              <a:gd name="T9" fmla="*/ 1351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2">
                <a:moveTo>
                  <a:pt x="5259" y="1351"/>
                </a:moveTo>
                <a:lnTo>
                  <a:pt x="0" y="1351"/>
                </a:lnTo>
                <a:lnTo>
                  <a:pt x="0" y="0"/>
                </a:lnTo>
                <a:lnTo>
                  <a:pt x="5259" y="0"/>
                </a:lnTo>
                <a:lnTo>
                  <a:pt x="5259" y="1351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072" name="Freeform 26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3565176"/>
            <a:ext cx="2149867" cy="65836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074" name="Freeform 22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536166"/>
            <a:ext cx="2149867" cy="1633449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54076" name="Freeform 27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08400" y="5509061"/>
            <a:ext cx="2149867" cy="660511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078" name="Freeform 2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08400" y="4538071"/>
            <a:ext cx="2149867" cy="65836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080" name="正文"/>
          <p:cNvSpPr txBox="1"/>
          <p:nvPr>
            <p:custDataLst>
              <p:tags r:id="rId10"/>
            </p:custDataLst>
          </p:nvPr>
        </p:nvSpPr>
        <p:spPr>
          <a:xfrm>
            <a:off x="2836787" y="1536195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定期收集客户反馈：通过调查问卷、电话访问等方式，定期收集客户对服务质量的评价和建议。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082" name="正文"/>
          <p:cNvSpPr txBox="1"/>
          <p:nvPr>
            <p:custDataLst>
              <p:tags r:id="rId11"/>
            </p:custDataLst>
          </p:nvPr>
        </p:nvSpPr>
        <p:spPr>
          <a:xfrm>
            <a:off x="2836787" y="2516076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分析服务质量问题：对收集到的客户反馈进行整理和分析，找出服务中存在的问题和不足。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084" name="正文"/>
          <p:cNvSpPr txBox="1"/>
          <p:nvPr>
            <p:custDataLst>
              <p:tags r:id="rId12"/>
            </p:custDataLst>
          </p:nvPr>
        </p:nvSpPr>
        <p:spPr>
          <a:xfrm>
            <a:off x="2836787" y="3495956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制定改进措施：针对分析出的问题，制定相应的改进措施，包括培训员工、优化流程、提升设备等方面。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086" name="正文"/>
          <p:cNvSpPr txBox="1"/>
          <p:nvPr>
            <p:custDataLst>
              <p:tags r:id="rId13"/>
            </p:custDataLst>
          </p:nvPr>
        </p:nvSpPr>
        <p:spPr>
          <a:xfrm>
            <a:off x="2836787" y="4475837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实施改进措施：将改进措施落实到具体的工作中，并对实施效果进行跟踪和评估。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088" name="正文"/>
          <p:cNvSpPr txBox="1"/>
          <p:nvPr>
            <p:custDataLst>
              <p:tags r:id="rId14"/>
            </p:custDataLst>
          </p:nvPr>
        </p:nvSpPr>
        <p:spPr>
          <a:xfrm>
            <a:off x="2836787" y="5455717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定期评估服务质量：在实施改进措施后，定期对服务质量进行评估，检查改进措施是否有效，并根据评估结果进行调整和优化。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4090" name="Freeform 23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08400" y="1614306"/>
            <a:ext cx="2149867" cy="660511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7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服务质量的监控和改进</a:t>
            </a:r>
            <a:endParaRPr lang="zh-CN" altLang="en-US"/>
          </a:p>
        </p:txBody>
      </p:sp>
      <p:sp>
        <p:nvSpPr>
          <p:cNvPr id="105437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https://d.book118.com/155144022334011034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2_1"/>
  <p:tag name="KSO_WM_UNIT_INDEX" val="1_2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3_1"/>
  <p:tag name="KSO_WM_UNIT_INDEX" val="1_3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4_1"/>
  <p:tag name="KSO_WM_UNIT_INDEX" val="1_4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5_1"/>
  <p:tag name="KSO_WM_UNIT_INDEX" val="1_5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PRESET_TEXT_INDEX" val="0"/>
  <p:tag name="KSO_WM_UNIT_PRESET_TEXT_LEN" val="0"/>
  <p:tag name="KSO_WM_UNIT_TEXT_FILL_FORE_SCHEMECOLOR_INDEX" val="1"/>
  <p:tag name="KSO_WM_UNIT_TEXT_FILL_TYPE" val="1"/>
  <p:tag name="KSO_WM_UNIT_TYPE" val="l_h_a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8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3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企业管理的服务质量和服务质量管理</vt:lpstr>
      <vt:lpstr>目录</vt:lpstr>
      <vt:lpstr>单击添加章节标题</vt:lpstr>
      <vt:lpstr>服务质量的重要性</vt:lpstr>
      <vt:lpstr>服务质量对企业的影响</vt:lpstr>
      <vt:lpstr>提高服务质量的意义</vt:lpstr>
      <vt:lpstr>服务质量对客户满意度的影响</vt:lpstr>
      <vt:lpstr>服务质量管理的方法</vt:lpstr>
      <vt:lpstr>制定服务标准和质量管理体系</vt:lpstr>
      <vt:lpstr>建立有效的服务流程和规范</vt:lpstr>
      <vt:lpstr>定期对服务质量进行评估和改进</vt:lpstr>
      <vt:lpstr>服务质量的监控和改进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2024-08-30T17:39:54.855</cp:lastPrinted>
  <dcterms:created xsi:type="dcterms:W3CDTF">2024-08-30T09:39:54Z</dcterms:created>
  <dcterms:modified xsi:type="dcterms:W3CDTF">2024-08-30T09:39:57Z</dcterms:modified>
</cp:coreProperties>
</file>