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56567D-0856-418F-92D8-BD312290A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86A6A5-4B06-4DA6-82DB-54C99AA70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1E0421-CB03-43C7-B145-F27068621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B07CBF-7ACF-456D-8A9C-1B04112E1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250221-6387-4EE9-8057-47A75046E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5557B4-54ED-477A-81C4-C8DB6C7C5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920CE5-17A4-4242-95E4-97F076F33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E8E26E-5A38-4612-894B-B727C09F4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0D943C-98F3-4811-8F25-52808AC79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D018A3-CF64-4ACF-AA49-4736B4F2D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171566-B4CC-4F37-A57F-F48320535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1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523201120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940928" y="1892487"/>
            <a:ext cx="5671184" cy="15513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106"/>
              </a:lnSpc>
            </a:pPr>
            <a:endParaRPr lang="Arial" altLang="Arial" sz="100"/>
          </a:p>
          <a:p>
            <a:pPr marL="34702" algn="l" rtl="0" eaLnBrk="0">
              <a:lnSpc>
                <a:spcPct val="84000"/>
              </a:lnSpc>
            </a:pPr>
            <a:r>
              <a:rPr sz="4900" spc="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眼部抗衰专业知识</a:t>
            </a:r>
            <a:r>
              <a:rPr sz="4900" spc="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</a:t>
            </a:r>
            <a:endParaRPr lang="Microsoft YaHei" altLang="Microsoft YaHei" sz="4900"/>
          </a:p>
          <a:p>
            <a:pPr marL="12700" algn="l" rtl="0" eaLnBrk="0">
              <a:lnSpc>
                <a:spcPts val="7088"/>
              </a:lnSpc>
            </a:pPr>
            <a:r>
              <a:rPr sz="4900" spc="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训课</a:t>
            </a:r>
            <a:r>
              <a:rPr sz="4900" spc="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件</a:t>
            </a:r>
            <a:endParaRPr lang="Microsoft YaHei" altLang="Microsoft YaHei" sz="4900"/>
          </a:p>
        </p:txBody>
      </p:sp>
      <p:sp>
        <p:nvSpPr>
          <p:cNvPr id="3" name="textbox 3"/>
          <p:cNvSpPr/>
          <p:nvPr/>
        </p:nvSpPr>
        <p:spPr>
          <a:xfrm>
            <a:off x="1454384" y="362771"/>
            <a:ext cx="10330180" cy="4521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12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5000" spc="10" baseline="-62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  <a:r>
              <a:rPr sz="3200" spc="1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</a:t>
            </a:r>
            <a:r>
              <a:rPr sz="3200" spc="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</a:t>
            </a:r>
            <a:r>
              <a:rPr sz="1800" spc="0" baseline="63663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Microsoft YaHei" altLang="Microsoft YaHei" sz="1169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5"/>
          <p:cNvSpPr/>
          <p:nvPr/>
        </p:nvSpPr>
        <p:spPr>
          <a:xfrm>
            <a:off x="4611849" y="1388277"/>
            <a:ext cx="3565525" cy="29184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229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1315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部衰老现象及原因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409"/>
              </a:spcBef>
            </a:pPr>
            <a:r>
              <a:rPr sz="2400" spc="-10">
                <a:solidFill>
                  <a:srgbClr val="1315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部抗衰原则与方法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419"/>
              </a:spcBef>
            </a:pPr>
            <a:r>
              <a:rPr sz="2400" spc="-10">
                <a:solidFill>
                  <a:srgbClr val="1315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部抗衰专业知识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402"/>
              </a:spcBef>
            </a:pPr>
            <a:r>
              <a:rPr sz="2400" spc="-10">
                <a:solidFill>
                  <a:srgbClr val="1315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部抗衰实用技术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411"/>
              </a:spcBef>
            </a:pPr>
            <a:r>
              <a:rPr sz="2400" spc="-10">
                <a:solidFill>
                  <a:srgbClr val="1315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部抗衰产品选择与应用</a:t>
            </a:r>
            <a:endParaRPr lang="Microsoft YaHei" altLang="Microsoft YaHei" sz="2400"/>
          </a:p>
          <a:p>
            <a:pPr algn="l" rtl="0" eaLnBrk="0">
              <a:lnSpc>
                <a:spcPct val="107000"/>
              </a:lnSpc>
            </a:pPr>
            <a:endParaRPr lang="Arial" altLang="Arial" sz="1100"/>
          </a:p>
          <a:p>
            <a:pPr marL="12700" algn="l" rtl="0" eaLnBrk="0">
              <a:lnSpc>
                <a:spcPct val="91000"/>
              </a:lnSpc>
              <a:spcBef>
                <a:spcPts val="2"/>
              </a:spcBef>
            </a:pPr>
            <a:r>
              <a:rPr sz="2400" spc="-10">
                <a:solidFill>
                  <a:srgbClr val="1315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部抗衰案例分析与讨论</a:t>
            </a:r>
            <a:endParaRPr lang="Microsoft YaHei" altLang="Microsoft YaHei" sz="2400"/>
          </a:p>
        </p:txBody>
      </p:sp>
      <p:sp>
        <p:nvSpPr>
          <p:cNvPr id="6" name="textbox 6"/>
          <p:cNvSpPr/>
          <p:nvPr/>
        </p:nvSpPr>
        <p:spPr>
          <a:xfrm>
            <a:off x="1443399" y="2308794"/>
            <a:ext cx="1605914" cy="11836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085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5700" spc="-19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5700" spc="-19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700" spc="-18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57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300"/>
          </a:p>
          <a:p>
            <a:pPr marL="351832" algn="l" rtl="0" eaLnBrk="0">
              <a:lnSpc>
                <a:spcPct val="88000"/>
              </a:lnSpc>
              <a:spcBef>
                <a:spcPts val="1"/>
              </a:spcBef>
            </a:pPr>
            <a:r>
              <a:rPr sz="13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</a:t>
            </a:r>
            <a:r>
              <a:rPr sz="13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 lang="Microsoft YaHei" altLang="Microsoft YaHei" sz="1300"/>
          </a:p>
        </p:txBody>
      </p:sp>
      <p:sp>
        <p:nvSpPr>
          <p:cNvPr id="7" name="textbox 7"/>
          <p:cNvSpPr/>
          <p:nvPr/>
        </p:nvSpPr>
        <p:spPr>
          <a:xfrm>
            <a:off x="1454384" y="362771"/>
            <a:ext cx="1036319" cy="4533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383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3300" spc="6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</a:t>
            </a:r>
            <a:r>
              <a:rPr sz="33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33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9"/>
          <p:cNvSpPr/>
          <p:nvPr/>
        </p:nvSpPr>
        <p:spPr>
          <a:xfrm>
            <a:off x="946758" y="1648277"/>
            <a:ext cx="5154929" cy="15595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5383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33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  <a:r>
              <a:rPr sz="3300" spc="1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3300" spc="10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300" spc="9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33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100"/>
          </a:p>
          <a:p>
            <a:pPr marL="30067" algn="l" rtl="0" eaLnBrk="0">
              <a:lnSpc>
                <a:spcPct val="91000"/>
              </a:lnSpc>
              <a:spcBef>
                <a:spcPts val="2"/>
              </a:spcBef>
            </a:pPr>
            <a:r>
              <a:rPr sz="4500" spc="-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眼部衰老现象及</a:t>
            </a:r>
            <a:r>
              <a:rPr sz="4500" spc="-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</a:t>
            </a:r>
            <a:r>
              <a:rPr sz="45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</a:t>
            </a:r>
            <a:endParaRPr lang="Microsoft YaHei" altLang="Microsoft YaHei" sz="4500"/>
          </a:p>
        </p:txBody>
      </p:sp>
      <p:sp>
        <p:nvSpPr>
          <p:cNvPr id="10" name="textbox 10"/>
          <p:cNvSpPr/>
          <p:nvPr/>
        </p:nvSpPr>
        <p:spPr>
          <a:xfrm>
            <a:off x="1454384" y="362771"/>
            <a:ext cx="10330180" cy="4521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12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5000" spc="10" baseline="-62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  <a:r>
              <a:rPr sz="3200" spc="1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</a:t>
            </a:r>
            <a:r>
              <a:rPr sz="3200" spc="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</a:t>
            </a:r>
            <a:r>
              <a:rPr sz="1800" spc="0" baseline="63663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Microsoft YaHei" altLang="Microsoft YaHei" sz="1169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5450" y="1879600"/>
            <a:ext cx="10845800" cy="4430183"/>
          </a:xfrm>
          <a:prstGeom prst="rect">
            <a:avLst/>
          </a:prstGeom>
        </p:spPr>
      </p:pic>
      <p:sp>
        <p:nvSpPr>
          <p:cNvPr id="13" name="textbox 13"/>
          <p:cNvSpPr/>
          <p:nvPr/>
        </p:nvSpPr>
        <p:spPr>
          <a:xfrm>
            <a:off x="3652684" y="4657914"/>
            <a:ext cx="2081529" cy="12604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522"/>
              </a:lnSpc>
            </a:pPr>
            <a:endParaRPr lang="Arial" altLang="Arial" sz="100"/>
          </a:p>
          <a:p>
            <a:pPr marL="124904" algn="l" rtl="0" eaLnBrk="0">
              <a:lnSpc>
                <a:spcPct val="91000"/>
              </a:lnSpc>
            </a:pPr>
            <a:r>
              <a:rPr sz="1500" spc="-2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由于眼部皮肤和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肌肉的</a:t>
            </a:r>
            <a:endParaRPr lang="Microsoft YaHei" altLang="Microsoft YaHei" sz="1500"/>
          </a:p>
          <a:p>
            <a:pPr marL="12700" algn="l" rtl="0" eaLnBrk="0">
              <a:lnSpc>
                <a:spcPct val="90000"/>
              </a:lnSpc>
              <a:spcBef>
                <a:spcPts val="1080"/>
              </a:spcBef>
            </a:pPr>
            <a:r>
              <a:rPr sz="1500" spc="-9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松弛，以及脂肪的堆积</a:t>
            </a:r>
            <a:r>
              <a:rPr sz="1500" spc="-7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1500"/>
          </a:p>
          <a:p>
            <a:pPr marL="108711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导致下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眼睑出现明显的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584580" algn="l" rtl="0" eaLnBrk="0">
              <a:lnSpc>
                <a:spcPct val="97000"/>
              </a:lnSpc>
              <a:spcBef>
                <a:spcPts val="4"/>
              </a:spcBef>
            </a:pPr>
            <a:r>
              <a:rPr sz="1400" spc="-7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袋状突起。</a:t>
            </a:r>
            <a:endParaRPr lang="Microsoft YaHei" altLang="Microsoft YaHei" sz="1400"/>
          </a:p>
        </p:txBody>
      </p:sp>
      <p:sp>
        <p:nvSpPr>
          <p:cNvPr id="14" name="textbox 14"/>
          <p:cNvSpPr/>
          <p:nvPr/>
        </p:nvSpPr>
        <p:spPr>
          <a:xfrm>
            <a:off x="1326427" y="3707619"/>
            <a:ext cx="9342755" cy="3079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162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眼皮松弛</a:t>
            </a:r>
            <a:r>
              <a:rPr sz="20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</a:t>
            </a: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眼袋</a:t>
            </a:r>
            <a:r>
              <a:rPr sz="20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</a:t>
            </a:r>
            <a:r>
              <a:rPr sz="20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黑眼圈</a:t>
            </a:r>
            <a:r>
              <a:rPr sz="20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皱纹</a:t>
            </a:r>
            <a:endParaRPr lang="Microsoft YaHei" altLang="Microsoft YaHei" sz="2000"/>
          </a:p>
        </p:txBody>
      </p:sp>
      <p:sp>
        <p:nvSpPr>
          <p:cNvPr id="15" name="textbox 15"/>
          <p:cNvSpPr/>
          <p:nvPr/>
        </p:nvSpPr>
        <p:spPr>
          <a:xfrm>
            <a:off x="9436786" y="4656009"/>
            <a:ext cx="1929764" cy="12623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022"/>
              </a:lnSpc>
            </a:pPr>
            <a:endParaRPr lang="Arial" altLang="Arial" sz="100"/>
          </a:p>
          <a:p>
            <a:pPr marL="14223" algn="l" rtl="0" eaLnBrk="0">
              <a:lnSpc>
                <a:spcPct val="92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水分流失、胶原蛋</a:t>
            </a:r>
            <a:endParaRPr lang="Microsoft YaHei" altLang="Microsoft YaHei" sz="1500"/>
          </a:p>
          <a:p>
            <a:pPr marL="30606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2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白减少以及肌肉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活动的</a:t>
            </a:r>
            <a:endParaRPr lang="Microsoft YaHei" altLang="Microsoft YaHei" sz="1500"/>
          </a:p>
          <a:p>
            <a:pPr marL="12700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繁，都可能导致眼部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505332" algn="l" rtl="0" eaLnBrk="0">
              <a:lnSpc>
                <a:spcPct val="97000"/>
              </a:lnSpc>
              <a:spcBef>
                <a:spcPts val="5"/>
              </a:spcBef>
            </a:pPr>
            <a:r>
              <a:rPr sz="1400" spc="-9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出现皱纹</a:t>
            </a:r>
            <a:r>
              <a:rPr sz="1400" spc="-8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6" name="textbox 16"/>
          <p:cNvSpPr/>
          <p:nvPr/>
        </p:nvSpPr>
        <p:spPr>
          <a:xfrm>
            <a:off x="6586921" y="4657152"/>
            <a:ext cx="1927860" cy="12611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522"/>
              </a:lnSpc>
            </a:pPr>
            <a:endParaRPr lang="Arial" altLang="Arial" sz="100"/>
          </a:p>
          <a:p>
            <a:pPr marL="28892" algn="l" rtl="0" eaLnBrk="0">
              <a:lnSpc>
                <a:spcPct val="91000"/>
              </a:lnSpc>
            </a:pPr>
            <a:r>
              <a:rPr sz="1500" spc="-2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由于皮肤色素沉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着、血</a:t>
            </a:r>
            <a:endParaRPr lang="Microsoft YaHei" altLang="Microsoft YaHei" sz="1500"/>
          </a:p>
          <a:p>
            <a:pPr marL="12890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管破裂或遗传因素等</a:t>
            </a:r>
            <a:r>
              <a:rPr sz="1500" spc="-7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1500"/>
          </a:p>
          <a:p>
            <a:pPr marL="12700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使得眼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周出现暗沉、发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800"/>
          </a:p>
          <a:p>
            <a:pPr marL="490093" algn="l" rtl="0" eaLnBrk="0">
              <a:lnSpc>
                <a:spcPct val="96000"/>
              </a:lnSpc>
              <a:spcBef>
                <a:spcPts val="2"/>
              </a:spcBef>
            </a:pPr>
            <a:r>
              <a:rPr sz="1400" spc="-8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黑的现象</a:t>
            </a:r>
            <a:r>
              <a:rPr sz="1400" spc="-4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7" name="textbox 17"/>
          <p:cNvSpPr/>
          <p:nvPr/>
        </p:nvSpPr>
        <p:spPr>
          <a:xfrm>
            <a:off x="885346" y="4657533"/>
            <a:ext cx="1918970" cy="12611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02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随着年龄的增长，皮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肤</a:t>
            </a:r>
            <a:endParaRPr lang="Microsoft YaHei" altLang="Microsoft YaHei" sz="1500"/>
          </a:p>
          <a:p>
            <a:pPr marL="16700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2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中的胶原蛋白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和弹力蛋</a:t>
            </a:r>
            <a:endParaRPr lang="Microsoft YaHei" altLang="Microsoft YaHei" sz="1500"/>
          </a:p>
          <a:p>
            <a:pPr marL="20129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2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白逐渐减少，使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得眼皮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480567" algn="l" rtl="0" eaLnBrk="0">
              <a:lnSpc>
                <a:spcPct val="97000"/>
              </a:lnSpc>
              <a:spcBef>
                <a:spcPts val="4"/>
              </a:spcBef>
            </a:pPr>
            <a:r>
              <a:rPr sz="1400" spc="-7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变得松弛。</a:t>
            </a:r>
            <a:endParaRPr lang="Microsoft YaHei" altLang="Microsoft YaHei" sz="1400"/>
          </a:p>
        </p:txBody>
      </p:sp>
      <p:sp>
        <p:nvSpPr>
          <p:cNvPr id="18" name="textbox 18"/>
          <p:cNvSpPr/>
          <p:nvPr/>
        </p:nvSpPr>
        <p:spPr>
          <a:xfrm>
            <a:off x="442263" y="318468"/>
            <a:ext cx="3837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91844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常见眼部衰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现象</a:t>
            </a:r>
            <a:endParaRPr lang="Microsoft YaHei" altLang="Microsoft YaHei" sz="30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85412" y="1513148"/>
            <a:ext cx="3524853" cy="3532307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60671" y="3426078"/>
            <a:ext cx="2699189" cy="2719784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7404641" y="1532663"/>
            <a:ext cx="2880995" cy="15932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019"/>
              </a:lnSpc>
            </a:pPr>
            <a:endParaRPr lang="Arial" altLang="Arial" sz="100"/>
          </a:p>
          <a:p>
            <a:pPr marL="14547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激素水平下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</a:t>
            </a:r>
            <a:endParaRPr lang="Microsoft YaHei" altLang="Microsoft YaHei" sz="2300"/>
          </a:p>
          <a:p>
            <a:pPr algn="l" rtl="0" eaLnBrk="0">
              <a:lnSpc>
                <a:spcPct val="102000"/>
              </a:lnSpc>
            </a:pPr>
            <a:endParaRPr lang="Arial" altLang="Arial" sz="900"/>
          </a:p>
          <a:p>
            <a:pPr marL="12700" indent="9334" algn="l" rtl="0" eaLnBrk="0">
              <a:lnSpc>
                <a:spcPct val="121000"/>
              </a:lnSpc>
              <a:spcBef>
                <a:spcPts val="6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随着年龄的增长，人体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内的激素水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平逐渐下降，如雌激素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睾酮等，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激素对皮肤和肌肉的弹性和紧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致度有重要影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3" name="textbox 43"/>
          <p:cNvSpPr/>
          <p:nvPr/>
        </p:nvSpPr>
        <p:spPr>
          <a:xfrm>
            <a:off x="475295" y="2246685"/>
            <a:ext cx="2898139" cy="13449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950"/>
              </a:lnSpc>
            </a:pPr>
            <a:endParaRPr lang="Arial" altLang="Arial" sz="100"/>
          </a:p>
          <a:p>
            <a:pPr marL="1282044" algn="l" rtl="0" eaLnBrk="0">
              <a:lnSpc>
                <a:spcPct val="91000"/>
              </a:lnSpc>
            </a:pPr>
            <a:r>
              <a:rPr sz="23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自由基损伤</a:t>
            </a:r>
            <a:endParaRPr lang="Microsoft YaHei" altLang="Microsoft YaHei" sz="23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marL="86865" algn="l" rtl="0" eaLnBrk="0">
              <a:lnSpc>
                <a:spcPct val="91000"/>
              </a:lnSpc>
              <a:spcBef>
                <a:spcPts val="454"/>
              </a:spcBef>
            </a:pP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自由基是细胞代谢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程中产生的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400"/>
          </a:p>
          <a:p>
            <a:pPr marL="1209100" indent="-1196400" algn="l" rtl="0" eaLnBrk="0">
              <a:lnSpc>
                <a:spcPct val="105000"/>
              </a:lnSpc>
              <a:spcBef>
                <a:spcPts val="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有害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物质，会攻击细胞膜和DNA   </a:t>
            </a:r>
            <a:r>
              <a:rPr sz="1500" spc="-1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等，加速细胞老化</a:t>
            </a:r>
            <a:r>
              <a:rPr sz="15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44" name="textbox 44"/>
          <p:cNvSpPr/>
          <p:nvPr/>
        </p:nvSpPr>
        <p:spPr>
          <a:xfrm>
            <a:off x="8725396" y="4337814"/>
            <a:ext cx="2880995" cy="1319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06"/>
              </a:lnSpc>
            </a:pPr>
            <a:endParaRPr lang="Arial" altLang="Arial" sz="100"/>
          </a:p>
          <a:p>
            <a:pPr marL="13957" algn="l" rtl="0" eaLnBrk="0">
              <a:lnSpc>
                <a:spcPct val="92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细胞代谢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减缓</a:t>
            </a:r>
            <a:endParaRPr lang="Microsoft YaHei" altLang="Microsoft YaHei" sz="23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algn="l" rtl="0" eaLnBrk="0">
              <a:lnSpc>
                <a:spcPct val="7104"/>
              </a:lnSpc>
            </a:pPr>
            <a:endParaRPr lang="Arial" altLang="Arial" sz="100"/>
          </a:p>
          <a:p>
            <a:pPr marL="12700" indent="9334" algn="l" rtl="0" eaLnBrk="0">
              <a:lnSpc>
                <a:spcPct val="122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随着年龄的增长，细胞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代谢速度逐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渐减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缓，使得皮肤细胞的更新速度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减慢，皮肤变得粗糙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暗沉。</a:t>
            </a:r>
            <a:endParaRPr lang="Microsoft YaHei" altLang="Microsoft YaHei" sz="1500"/>
          </a:p>
        </p:txBody>
      </p:sp>
      <p:sp>
        <p:nvSpPr>
          <p:cNvPr id="45" name="textbox 45"/>
          <p:cNvSpPr/>
          <p:nvPr/>
        </p:nvSpPr>
        <p:spPr>
          <a:xfrm>
            <a:off x="442263" y="318468"/>
            <a:ext cx="4218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96925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眼部衰老的生理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</a:t>
            </a:r>
            <a:endParaRPr lang="Microsoft YaHei" altLang="Microsoft YaHei" sz="30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4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7" name="picture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38597" y="2055083"/>
            <a:ext cx="2490786" cy="2803293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74796" y="2055083"/>
            <a:ext cx="2479806" cy="2803293"/>
          </a:xfrm>
          <a:prstGeom prst="rect">
            <a:avLst/>
          </a:prstGeom>
        </p:spPr>
      </p:pic>
      <p:sp>
        <p:nvSpPr>
          <p:cNvPr id="69" name="textbox 69"/>
          <p:cNvSpPr/>
          <p:nvPr/>
        </p:nvSpPr>
        <p:spPr>
          <a:xfrm>
            <a:off x="856318" y="2093114"/>
            <a:ext cx="2390775" cy="15722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040"/>
              </a:lnSpc>
            </a:pPr>
            <a:endParaRPr lang="Arial" altLang="Arial" sz="100"/>
          </a:p>
          <a:p>
            <a:pPr marL="1242223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紫外线辐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射</a:t>
            </a:r>
            <a:endParaRPr lang="Microsoft YaHei" altLang="Microsoft YaHei" sz="1500"/>
          </a:p>
          <a:p>
            <a:pPr marL="12700" indent="2057" algn="l" rtl="0" eaLnBrk="0">
              <a:lnSpc>
                <a:spcPct val="156000"/>
              </a:lnSpc>
              <a:spcBef>
                <a:spcPts val="733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长期暴露在紫外线下，会加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速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皮肤老化，破坏皮肤中的胶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蛋白和弹力蛋白，导致皮肤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松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algn="r" rtl="0" eaLnBrk="0">
              <a:lnSpc>
                <a:spcPct val="94000"/>
              </a:lnSpc>
              <a:spcBef>
                <a:spcPts val="4"/>
              </a:spcBef>
            </a:pPr>
            <a:r>
              <a:rPr sz="1300" spc="-1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弛和皱纹</a:t>
            </a:r>
            <a:r>
              <a:rPr sz="1300" spc="-1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70" name="textbox 70"/>
          <p:cNvSpPr/>
          <p:nvPr/>
        </p:nvSpPr>
        <p:spPr>
          <a:xfrm>
            <a:off x="9095047" y="2127490"/>
            <a:ext cx="2563495" cy="12293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686"/>
              </a:lnSpc>
            </a:pPr>
            <a:endParaRPr lang="Arial" altLang="Arial" sz="100"/>
          </a:p>
          <a:p>
            <a:pPr marL="14301" algn="l" rtl="0" eaLnBrk="0">
              <a:lnSpc>
                <a:spcPct val="94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不良生活习</a:t>
            </a:r>
            <a:r>
              <a:rPr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惯</a:t>
            </a:r>
            <a:endParaRPr lang="Microsoft YaHei" altLang="Microsoft YaHei" sz="1500"/>
          </a:p>
          <a:p>
            <a:pPr algn="l" rtl="0" eaLnBrk="0">
              <a:lnSpc>
                <a:spcPct val="132000"/>
              </a:lnSpc>
            </a:pPr>
            <a:endParaRPr lang="Arial" altLang="Arial" sz="300"/>
          </a:p>
          <a:p>
            <a:pPr marL="12700" indent="1028" algn="l" rtl="0" eaLnBrk="0">
              <a:lnSpc>
                <a:spcPct val="156000"/>
              </a:lnSpc>
              <a:spcBef>
                <a:spcPts val="1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如熬夜、吸烟、饮酒等不良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活习惯，都会对皮肤和身体</a:t>
            </a:r>
            <a:r>
              <a:rPr sz="13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康造成负面影响，加速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眼部衰老。</a:t>
            </a:r>
            <a:endParaRPr lang="Microsoft YaHei" altLang="Microsoft YaHei" sz="1300"/>
          </a:p>
        </p:txBody>
      </p:sp>
      <p:sp>
        <p:nvSpPr>
          <p:cNvPr id="71" name="textbox 71"/>
          <p:cNvSpPr/>
          <p:nvPr/>
        </p:nvSpPr>
        <p:spPr>
          <a:xfrm>
            <a:off x="2020296" y="5238148"/>
            <a:ext cx="2390775" cy="11360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68"/>
              </a:lnSpc>
            </a:pPr>
            <a:endParaRPr lang="Arial" altLang="Arial" sz="100"/>
          </a:p>
          <a:p>
            <a:pPr marL="14243" algn="l" rtl="0" eaLnBrk="0">
              <a:lnSpc>
                <a:spcPct val="94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空气中的污染物如颗粒物、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lang="Microsoft YaHei" altLang="Microsoft YaHei" sz="1300"/>
          </a:p>
          <a:p>
            <a:pPr marL="15443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学物质等，会附着在皮肤表面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1300"/>
          </a:p>
          <a:p>
            <a:pPr marL="139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堵塞毛孔，影响皮肤的呼吸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2700" algn="l" rtl="0" eaLnBrk="0">
              <a:lnSpc>
                <a:spcPts val="1453"/>
              </a:lnSpc>
              <a:spcBef>
                <a:spcPts val="5"/>
              </a:spcBef>
            </a:pPr>
            <a:r>
              <a:rPr sz="12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</a:t>
            </a:r>
            <a:r>
              <a:rPr sz="12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72" name="textbox 72"/>
          <p:cNvSpPr/>
          <p:nvPr/>
        </p:nvSpPr>
        <p:spPr>
          <a:xfrm>
            <a:off x="8067396" y="5190990"/>
            <a:ext cx="2392045" cy="8286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175"/>
              </a:lnSpc>
            </a:pPr>
            <a:endParaRPr lang="Arial" altLang="Arial" sz="100"/>
          </a:p>
          <a:p>
            <a:pPr marL="14072" algn="l" rtl="0" eaLnBrk="0">
              <a:lnSpc>
                <a:spcPct val="94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缺乏维生素、矿物质和抗氧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lang="Microsoft YaHei" altLang="Microsoft YaHei" sz="1300"/>
          </a:p>
          <a:p>
            <a:pPr marL="12700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剂等营养成分的摄入，会影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algn="r" rtl="0" eaLnBrk="0">
              <a:lnSpc>
                <a:spcPct val="94000"/>
              </a:lnSpc>
              <a:spcBef>
                <a:spcPts val="4"/>
              </a:spcBef>
            </a:pPr>
            <a:r>
              <a:rPr sz="13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皮肤的健康和弹性。</a:t>
            </a:r>
            <a:endParaRPr lang="Microsoft YaHei" altLang="Microsoft YaHei" sz="1300"/>
          </a:p>
        </p:txBody>
      </p:sp>
      <p:sp>
        <p:nvSpPr>
          <p:cNvPr id="73" name="textbox 73"/>
          <p:cNvSpPr/>
          <p:nvPr/>
        </p:nvSpPr>
        <p:spPr>
          <a:xfrm>
            <a:off x="442263" y="318468"/>
            <a:ext cx="4218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96925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眼部衰老的环境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</a:t>
            </a:r>
            <a:endParaRPr lang="Microsoft YaHei" altLang="Microsoft YaHei" sz="300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7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4" name="textbox 94"/>
          <p:cNvSpPr/>
          <p:nvPr/>
        </p:nvSpPr>
        <p:spPr>
          <a:xfrm>
            <a:off x="9496773" y="4751757"/>
            <a:ext cx="823594" cy="243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718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饮食不</a:t>
            </a: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</a:t>
            </a:r>
            <a:endParaRPr lang="Microsoft YaHei" altLang="Microsoft YaHei" sz="1500"/>
          </a:p>
        </p:txBody>
      </p:sp>
      <p:sp>
        <p:nvSpPr>
          <p:cNvPr id="95" name="textbox 95"/>
          <p:cNvSpPr/>
          <p:nvPr/>
        </p:nvSpPr>
        <p:spPr>
          <a:xfrm>
            <a:off x="2022268" y="4750957"/>
            <a:ext cx="822960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02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空气污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7" name="textbox 97"/>
          <p:cNvSpPr/>
          <p:nvPr/>
        </p:nvSpPr>
        <p:spPr>
          <a:xfrm>
            <a:off x="946758" y="1649953"/>
            <a:ext cx="5154929" cy="15576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383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33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  <a:r>
              <a:rPr sz="3300" spc="1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3300" spc="10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300" spc="9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33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100"/>
          </a:p>
          <a:p>
            <a:pPr algn="l" rtl="0" eaLnBrk="0">
              <a:lnSpc>
                <a:spcPct val="8506"/>
              </a:lnSpc>
            </a:pPr>
            <a:endParaRPr lang="Arial" altLang="Arial" sz="100"/>
          </a:p>
          <a:p>
            <a:pPr marL="30067" algn="l" rtl="0" eaLnBrk="0">
              <a:lnSpc>
                <a:spcPct val="91000"/>
              </a:lnSpc>
            </a:pPr>
            <a:r>
              <a:rPr sz="4500" spc="-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眼部抗衰原则与</a:t>
            </a:r>
            <a:r>
              <a:rPr sz="4500" spc="-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</a:t>
            </a:r>
            <a:r>
              <a:rPr sz="45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</a:t>
            </a:r>
            <a:endParaRPr lang="Microsoft YaHei" altLang="Microsoft YaHei" sz="4500"/>
          </a:p>
        </p:txBody>
      </p:sp>
      <p:sp>
        <p:nvSpPr>
          <p:cNvPr id="98" name="textbox 98"/>
          <p:cNvSpPr/>
          <p:nvPr/>
        </p:nvSpPr>
        <p:spPr>
          <a:xfrm>
            <a:off x="1454384" y="362771"/>
            <a:ext cx="10330180" cy="4521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12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5000" spc="10" baseline="-62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  <a:r>
              <a:rPr sz="3200" spc="1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</a:t>
            </a:r>
            <a:r>
              <a:rPr sz="3200" spc="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</a:t>
            </a:r>
            <a:r>
              <a:rPr sz="1800" spc="0" baseline="63663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Microsoft YaHei" altLang="Microsoft YaHei" sz="1169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9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4671294" y="1393185"/>
            <a:ext cx="2600148" cy="2231507"/>
            <a:chExt cx="2600148" cy="2231507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600148" cy="2231507"/>
            </a:xfrm>
            <a:prstGeom prst="rect">
              <a:avLst/>
            </a:prstGeom>
          </p:spPr>
        </p:pic>
        <p:sp>
          <p:nvSpPr>
            <p:cNvPr id="101" name="textbox 101"/>
            <p:cNvSpPr/>
            <p:nvPr/>
          </p:nvSpPr>
          <p:spPr>
            <a:xfrm>
              <a:off x="-12700" y="-12700"/>
              <a:ext cx="2625725" cy="23152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6617"/>
                </a:lnSpc>
              </a:pPr>
              <a:endParaRPr lang="Arial" altLang="Arial" sz="100"/>
            </a:p>
            <a:p>
              <a:pPr marL="172074" algn="l" rtl="0" eaLnBrk="0">
                <a:lnSpc>
                  <a:spcPct val="86000"/>
                </a:lnSpc>
              </a:pPr>
              <a:r>
                <a:rPr sz="20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000"/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8373011" y="1393185"/>
            <a:ext cx="2600148" cy="2231507"/>
            <a:chExt cx="2600148" cy="2231507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00148" cy="2231507"/>
            </a:xfrm>
            <a:prstGeom prst="rect">
              <a:avLst/>
            </a:prstGeom>
          </p:spPr>
        </p:pic>
        <p:sp>
          <p:nvSpPr>
            <p:cNvPr id="103" name="textbox 103"/>
            <p:cNvSpPr/>
            <p:nvPr/>
          </p:nvSpPr>
          <p:spPr>
            <a:xfrm>
              <a:off x="-12700" y="-12700"/>
              <a:ext cx="2625725" cy="23152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3000"/>
                </a:lnSpc>
              </a:pPr>
              <a:endParaRPr lang="Arial" altLang="Arial" sz="1000"/>
            </a:p>
            <a:p>
              <a:pPr algn="l" rtl="0" eaLnBrk="0">
                <a:lnSpc>
                  <a:spcPct val="113000"/>
                </a:lnSpc>
              </a:pPr>
              <a:endParaRPr lang="Arial" altLang="Arial" sz="1000"/>
            </a:p>
            <a:p>
              <a:pPr marL="173439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0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000"/>
            </a:p>
          </p:txBody>
        </p:sp>
      </p:grpSp>
      <p:sp>
        <p:nvSpPr>
          <p:cNvPr id="104" name="path"/>
          <p:cNvSpPr/>
          <p:nvPr/>
        </p:nvSpPr>
        <p:spPr>
          <a:xfrm>
            <a:off x="990088" y="1514980"/>
            <a:ext cx="932010" cy="932011"/>
          </a:xfrm>
          <a:custGeom>
            <a:rect l="0" t="0" r="0" b="0"/>
            <a:pathLst>
              <a:path w="1467" h="1467">
                <a:moveTo>
                  <a:pt x="0" y="733"/>
                </a:moveTo>
                <a:cubicBezTo>
                  <a:pt x="0" y="328"/>
                  <a:pt x="328" y="0"/>
                  <a:pt x="733" y="0"/>
                </a:cubicBezTo>
                <a:lnTo>
                  <a:pt x="733" y="0"/>
                </a:lnTo>
                <a:lnTo>
                  <a:pt x="733" y="0"/>
                </a:lnTo>
                <a:lnTo>
                  <a:pt x="733" y="0"/>
                </a:lnTo>
                <a:cubicBezTo>
                  <a:pt x="1139" y="0"/>
                  <a:pt x="1467" y="328"/>
                  <a:pt x="1467" y="733"/>
                </a:cubicBezTo>
                <a:lnTo>
                  <a:pt x="1467" y="733"/>
                </a:lnTo>
                <a:cubicBezTo>
                  <a:pt x="1467" y="733"/>
                  <a:pt x="1467" y="733"/>
                  <a:pt x="1467" y="733"/>
                </a:cubicBezTo>
                <a:lnTo>
                  <a:pt x="1467" y="733"/>
                </a:lnTo>
                <a:lnTo>
                  <a:pt x="1467" y="733"/>
                </a:lnTo>
                <a:lnTo>
                  <a:pt x="1467" y="733"/>
                </a:lnTo>
                <a:cubicBezTo>
                  <a:pt x="1467" y="1139"/>
                  <a:pt x="1139" y="1467"/>
                  <a:pt x="733" y="1467"/>
                </a:cubicBezTo>
                <a:lnTo>
                  <a:pt x="733" y="1467"/>
                </a:lnTo>
                <a:lnTo>
                  <a:pt x="733" y="1467"/>
                </a:lnTo>
                <a:lnTo>
                  <a:pt x="733" y="1467"/>
                </a:lnTo>
                <a:cubicBezTo>
                  <a:pt x="328" y="1467"/>
                  <a:pt x="0" y="1139"/>
                  <a:pt x="0" y="733"/>
                </a:cubicBezTo>
                <a:lnTo>
                  <a:pt x="0" y="733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05" name="picture 1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58556" y="1454146"/>
            <a:ext cx="2231507" cy="2231507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4775182" y="4736443"/>
            <a:ext cx="2271395" cy="8915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49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针对眼部衰老的早期迹象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如细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纹、干燥等，及时进 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行干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预和治疗，防止病情   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进一步恶化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07" name="textbox 107"/>
          <p:cNvSpPr/>
          <p:nvPr/>
        </p:nvSpPr>
        <p:spPr>
          <a:xfrm>
            <a:off x="442263" y="318468"/>
            <a:ext cx="4218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tabLst>
                <a:tab pos="780415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主，治疗为辅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0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8" name="textbox 128"/>
          <p:cNvSpPr/>
          <p:nvPr/>
        </p:nvSpPr>
        <p:spPr>
          <a:xfrm>
            <a:off x="1093975" y="4736062"/>
            <a:ext cx="2118995" cy="8921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430"/>
              </a:lnSpc>
            </a:pPr>
            <a:endParaRPr lang="Arial" altLang="Arial" sz="100"/>
          </a:p>
          <a:p>
            <a:pPr marL="13080" indent="-380" algn="l" rtl="0" eaLnBrk="0">
              <a:lnSpc>
                <a:spcPct val="95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科普教育、生活方式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调整等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手段，提高大众对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眼部衰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老的认识，积极采 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取预防措施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29" name="textbox 129"/>
          <p:cNvSpPr/>
          <p:nvPr/>
        </p:nvSpPr>
        <p:spPr>
          <a:xfrm>
            <a:off x="8476901" y="4736634"/>
            <a:ext cx="2272029" cy="6718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485"/>
              </a:lnSpc>
            </a:pPr>
            <a:endParaRPr lang="Arial" altLang="Arial" sz="100"/>
          </a:p>
          <a:p>
            <a:pPr marL="14223" indent="-1523" algn="l" rtl="0" eaLnBrk="0">
              <a:lnSpc>
                <a:spcPct val="94000"/>
              </a:lnSpc>
            </a:pPr>
            <a:r>
              <a:rPr sz="15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通过科学合理的治疗手段</a:t>
            </a:r>
            <a:r>
              <a:rPr sz="15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延缓眼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部衰老的进程，提  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高患者生活质量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30" name="rect"/>
          <p:cNvSpPr/>
          <p:nvPr/>
        </p:nvSpPr>
        <p:spPr>
          <a:xfrm>
            <a:off x="3569917" y="4022473"/>
            <a:ext cx="207264" cy="38100"/>
          </a:xfrm>
          <a:prstGeom prst="rect">
            <a:avLst/>
          </a:pr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1" name="textbox 131"/>
          <p:cNvSpPr/>
          <p:nvPr/>
        </p:nvSpPr>
        <p:spPr>
          <a:xfrm>
            <a:off x="1098118" y="3893715"/>
            <a:ext cx="2754629" cy="3060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916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强调预防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措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</a:t>
            </a:r>
            <a:r>
              <a:rPr sz="2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</a:t>
            </a:r>
            <a:endParaRPr lang="Microsoft YaHei" altLang="Microsoft YaHei" sz="2000"/>
          </a:p>
        </p:txBody>
      </p:sp>
      <p:sp>
        <p:nvSpPr>
          <p:cNvPr id="132" name="path"/>
          <p:cNvSpPr/>
          <p:nvPr/>
        </p:nvSpPr>
        <p:spPr>
          <a:xfrm>
            <a:off x="3687772" y="3947811"/>
            <a:ext cx="151722" cy="187422"/>
          </a:xfrm>
          <a:custGeom>
            <a:rect l="0" t="0" r="0" b="0"/>
            <a:pathLst>
              <a:path w="238" h="295">
                <a:moveTo>
                  <a:pt x="0" y="0"/>
                </a:moveTo>
                <a:lnTo>
                  <a:pt x="95" y="0"/>
                </a:lnTo>
                <a:lnTo>
                  <a:pt x="238" y="147"/>
                </a:lnTo>
                <a:lnTo>
                  <a:pt x="95" y="295"/>
                </a:lnTo>
                <a:lnTo>
                  <a:pt x="0" y="295"/>
                </a:lnTo>
                <a:lnTo>
                  <a:pt x="143" y="147"/>
                </a:lnTo>
                <a:lnTo>
                  <a:pt x="0" y="0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3" name="textbox 133"/>
          <p:cNvSpPr/>
          <p:nvPr/>
        </p:nvSpPr>
        <p:spPr>
          <a:xfrm>
            <a:off x="8477959" y="3894744"/>
            <a:ext cx="2757170" cy="304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727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延缓衰老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进程</a:t>
            </a:r>
            <a:r>
              <a:rPr sz="2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</a:t>
            </a:r>
            <a:endParaRPr lang="Microsoft YaHei" altLang="Microsoft YaHei" sz="200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10952843" y="3947811"/>
            <a:ext cx="269578" cy="187422"/>
            <a:chExt cx="269578" cy="187422"/>
          </a:xfrm>
        </p:grpSpPr>
        <p:sp>
          <p:nvSpPr>
            <p:cNvPr id="134" name="path"/>
            <p:cNvSpPr/>
            <p:nvPr/>
          </p:nvSpPr>
          <p:spPr>
            <a:xfrm>
              <a:off x="0" y="74661"/>
              <a:ext cx="207263" cy="38100"/>
            </a:xfrm>
            <a:custGeom>
              <a:rect l="0" t="0" r="0" b="0"/>
              <a:pathLst>
                <a:path w="326" h="60">
                  <a:moveTo>
                    <a:pt x="0" y="30"/>
                  </a:moveTo>
                  <a:lnTo>
                    <a:pt x="326" y="30"/>
                  </a:lnTo>
                </a:path>
              </a:pathLst>
            </a:custGeom>
            <a:noFill/>
            <a:ln w="38100" cap="flat">
              <a:solidFill>
                <a:srgbClr val="4283F2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117855" y="0"/>
              <a:ext cx="151722" cy="187422"/>
            </a:xfrm>
            <a:custGeom>
              <a:rect l="0" t="0" r="0" b="0"/>
              <a:pathLst>
                <a:path w="238" h="295">
                  <a:moveTo>
                    <a:pt x="0" y="0"/>
                  </a:moveTo>
                  <a:lnTo>
                    <a:pt x="95" y="0"/>
                  </a:lnTo>
                  <a:lnTo>
                    <a:pt x="238" y="147"/>
                  </a:lnTo>
                  <a:lnTo>
                    <a:pt x="95" y="295"/>
                  </a:lnTo>
                  <a:lnTo>
                    <a:pt x="0" y="295"/>
                  </a:lnTo>
                  <a:lnTo>
                    <a:pt x="143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36" name="textbox 136"/>
          <p:cNvSpPr/>
          <p:nvPr/>
        </p:nvSpPr>
        <p:spPr>
          <a:xfrm>
            <a:off x="4779840" y="3898344"/>
            <a:ext cx="1047750" cy="3016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912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干预</a:t>
            </a:r>
            <a:endParaRPr lang="Microsoft YaHei" altLang="Microsoft YaHei" sz="2000"/>
          </a:p>
        </p:txBody>
      </p:sp>
      <p:sp>
        <p:nvSpPr>
          <p:cNvPr id="137" name="textbox 137"/>
          <p:cNvSpPr/>
          <p:nvPr/>
        </p:nvSpPr>
        <p:spPr>
          <a:xfrm>
            <a:off x="1109549" y="1712020"/>
            <a:ext cx="332740" cy="2882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246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2000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7251124" y="3947811"/>
            <a:ext cx="269578" cy="187422"/>
            <a:chExt cx="269578" cy="187422"/>
          </a:xfrm>
        </p:grpSpPr>
        <p:sp>
          <p:nvSpPr>
            <p:cNvPr id="138" name="path"/>
            <p:cNvSpPr/>
            <p:nvPr/>
          </p:nvSpPr>
          <p:spPr>
            <a:xfrm>
              <a:off x="0" y="74661"/>
              <a:ext cx="207264" cy="38100"/>
            </a:xfrm>
            <a:custGeom>
              <a:rect l="0" t="0" r="0" b="0"/>
              <a:pathLst>
                <a:path w="326" h="60">
                  <a:moveTo>
                    <a:pt x="0" y="30"/>
                  </a:moveTo>
                  <a:lnTo>
                    <a:pt x="326" y="30"/>
                  </a:lnTo>
                </a:path>
              </a:pathLst>
            </a:custGeom>
            <a:noFill/>
            <a:ln w="38100" cap="flat">
              <a:solidFill>
                <a:srgbClr val="34C15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117857" y="0"/>
              <a:ext cx="151720" cy="187422"/>
            </a:xfrm>
            <a:custGeom>
              <a:rect l="0" t="0" r="0" b="0"/>
              <a:pathLst>
                <a:path w="238" h="295">
                  <a:moveTo>
                    <a:pt x="0" y="0"/>
                  </a:moveTo>
                  <a:lnTo>
                    <a:pt x="95" y="0"/>
                  </a:lnTo>
                  <a:lnTo>
                    <a:pt x="238" y="147"/>
                  </a:lnTo>
                  <a:lnTo>
                    <a:pt x="95" y="295"/>
                  </a:lnTo>
                  <a:lnTo>
                    <a:pt x="0" y="295"/>
                  </a:lnTo>
                  <a:lnTo>
                    <a:pt x="143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C15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1095002" y="4502406"/>
            <a:ext cx="2676820" cy="9525"/>
            <a:chExt cx="2676820" cy="9525"/>
          </a:xfrm>
        </p:grpSpPr>
        <p:sp>
          <p:nvSpPr>
            <p:cNvPr id="140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0F59D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4776211" y="4441572"/>
            <a:ext cx="2676820" cy="9525"/>
            <a:chExt cx="2676820" cy="9525"/>
          </a:xfrm>
        </p:grpSpPr>
        <p:sp>
          <p:nvSpPr>
            <p:cNvPr id="142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34C15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279142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8477928" y="4441572"/>
            <a:ext cx="2676820" cy="9525"/>
            <a:chExt cx="2676820" cy="9525"/>
          </a:xfrm>
        </p:grpSpPr>
        <p:sp>
          <p:nvSpPr>
            <p:cNvPr id="144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0F59D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6" name="rect"/>
          <p:cNvSpPr/>
          <p:nvPr/>
        </p:nvSpPr>
        <p:spPr>
          <a:xfrm>
            <a:off x="7251124" y="4041523"/>
            <a:ext cx="207264" cy="0"/>
          </a:xfrm>
          <a:prstGeom prst="rect">
            <a:avLst/>
          </a:prstGeom>
          <a:solidFill>
            <a:srgbClr val="34C15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7" name="picture 1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7900" y="1574799"/>
            <a:ext cx="10189442" cy="4290164"/>
          </a:xfrm>
          <a:prstGeom prst="rect">
            <a:avLst/>
          </a:prstGeom>
        </p:spPr>
      </p:pic>
      <p:graphicFrame>
        <p:nvGraphicFramePr>
          <p:cNvPr id="149" name="table 149"/>
          <p:cNvGraphicFramePr>
            <a:graphicFrameLocks noGrp="1"/>
          </p:cNvGraphicFramePr>
          <p:nvPr/>
        </p:nvGraphicFramePr>
        <p:xfrm>
          <a:off x="977900" y="1574799"/>
          <a:ext cx="10189209" cy="4290060"/>
        </p:xfrm>
        <a:graphic>
          <a:graphicData uri="http://schemas.openxmlformats.org/drawingml/2006/table">
            <a:tbl>
              <a:tblPr/>
              <a:tblGrid>
                <a:gridCol w="3387725"/>
                <a:gridCol w="3387725"/>
                <a:gridCol w="3413759"/>
              </a:tblGrid>
              <a:tr h="6159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8552"/>
                        </a:lnSpc>
                      </a:pPr>
                      <a:endParaRPr lang="Arial" altLang="Arial" sz="100"/>
                    </a:p>
                    <a:p>
                      <a:pPr marL="1204315" algn="l" rtl="0" eaLnBrk="0">
                        <a:lnSpc>
                          <a:spcPct val="91000"/>
                        </a:lnSpc>
                      </a:pPr>
                      <a:r>
                        <a:rPr sz="2000" spc="-1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因人而</a:t>
                      </a:r>
                      <a:r>
                        <a:rPr sz="2000" spc="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异</a:t>
                      </a:r>
                      <a:endParaRPr lang="Microsoft YaHei" altLang="Microsoft YaHei" sz="2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3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800"/>
                    </a:p>
                    <a:p>
                      <a:pPr marL="120564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</a:pPr>
                      <a:r>
                        <a:rPr sz="2000" spc="2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灵活调</a:t>
                      </a:r>
                      <a:r>
                        <a:rPr sz="2000" spc="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</a:t>
                      </a:r>
                      <a:endParaRPr lang="Microsoft YaHei" altLang="Microsoft YaHei" sz="2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98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839"/>
                        </a:lnSpc>
                      </a:pPr>
                      <a:endParaRPr lang="Arial" altLang="Arial" sz="100"/>
                    </a:p>
                    <a:p>
                      <a:pPr marL="242537" indent="-8073" algn="l" rtl="0" eaLnBrk="0">
                        <a:lnSpc>
                          <a:spcPct val="161000"/>
                        </a:lnSpc>
                      </a:pPr>
                      <a:r>
                        <a:rPr sz="1400" spc="8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根据患者的年龄、性别、肤质、生</a:t>
                      </a:r>
                      <a:r>
                        <a:rPr sz="1400" spc="3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</a:t>
                      </a:r>
                      <a:r>
                        <a:rPr sz="1400" spc="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1400" spc="2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习惯等因素，制定个性化</a:t>
                      </a:r>
                      <a:r>
                        <a:rPr sz="1400" spc="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的治疗方案。</a:t>
                      </a:r>
                      <a:endParaRPr lang="Microsoft YaHei" altLang="Microsoft YaHei" sz="14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3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800"/>
                    </a:p>
                    <a:p>
                      <a:pPr marL="248530" indent="9334" algn="l" rtl="0" eaLnBrk="0">
                        <a:lnSpc>
                          <a:spcPct val="151000"/>
                        </a:lnSpc>
                        <a:spcBef>
                          <a:spcPts val="4"/>
                        </a:spcBef>
                      </a:pPr>
                      <a:r>
                        <a:rPr sz="1500" spc="-1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随着治疗过程的进行，</a:t>
                      </a:r>
                      <a:r>
                        <a:rPr sz="1500" spc="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根据患者的反  </a:t>
                      </a:r>
                      <a:r>
                        <a:rPr sz="1500" spc="-2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馈和效果评估，灵活调整治疗方案，</a:t>
                      </a:r>
                      <a:r>
                        <a:rPr sz="1500" spc="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1500" spc="-3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以达到最佳治疗效果</a:t>
                      </a:r>
                      <a:r>
                        <a:rPr sz="1500" spc="-1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。</a:t>
                      </a:r>
                      <a:endParaRPr lang="Microsoft YaHei" altLang="Microsoft YaHei" sz="15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59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800"/>
                    </a:p>
                    <a:p>
                      <a:pPr algn="l" rtl="0" eaLnBrk="0">
                        <a:lnSpc>
                          <a:spcPct val="6935"/>
                        </a:lnSpc>
                      </a:pPr>
                      <a:endParaRPr lang="Arial" altLang="Arial" sz="100"/>
                    </a:p>
                    <a:p>
                      <a:pPr marL="1197184" algn="l" rtl="0" eaLnBrk="0">
                        <a:lnSpc>
                          <a:spcPct val="92000"/>
                        </a:lnSpc>
                      </a:pPr>
                      <a:r>
                        <a:rPr sz="2000" spc="2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综合评</a:t>
                      </a:r>
                      <a:r>
                        <a:rPr sz="2000" spc="1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miter lim="0"/>
                          </a:ln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估</a:t>
                      </a:r>
                      <a:endParaRPr lang="Microsoft YaHei" altLang="Microsoft YaHei" sz="2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308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5000"/>
                        </a:lnSpc>
                      </a:pPr>
                      <a:endParaRPr lang="Arial" altLang="Arial" sz="1000"/>
                    </a:p>
                    <a:p>
                      <a:pPr marL="241544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500" spc="-1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对患</a:t>
                      </a:r>
                      <a:r>
                        <a:rPr sz="1500" spc="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者的眼部状况进行全面评估，包</a:t>
                      </a:r>
                      <a:endParaRPr lang="Microsoft YaHei" altLang="Microsoft YaHei" sz="15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9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500"/>
                    </a:p>
                    <a:p>
                      <a:pPr marL="241925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</a:pPr>
                      <a:r>
                        <a:rPr sz="1500" spc="-1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括皱纹</a:t>
                      </a:r>
                      <a:r>
                        <a:rPr sz="1500" spc="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、黑眼圈、眼袋等问题，确保</a:t>
                      </a:r>
                      <a:endParaRPr lang="Microsoft YaHei" altLang="Microsoft YaHei" sz="15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7229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700"/>
                    </a:p>
                    <a:p>
                      <a:pPr marL="242116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500" spc="-8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治疗方案的针对性和有效性</a:t>
                      </a:r>
                      <a:r>
                        <a:rPr sz="1500" spc="-20">
                          <a:solidFill>
                            <a:srgbClr val="FFFDFD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。</a:t>
                      </a:r>
                      <a:endParaRPr lang="Microsoft YaHei" altLang="Microsoft YaHei" sz="15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0" name="textbox 150"/>
          <p:cNvSpPr/>
          <p:nvPr/>
        </p:nvSpPr>
        <p:spPr>
          <a:xfrm>
            <a:off x="442263" y="318468"/>
            <a:ext cx="4218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1684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个性化治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疗方案设计</a:t>
            </a:r>
            <a:endParaRPr lang="Microsoft YaHei" altLang="Microsoft YaHei" sz="3000"/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1" name="picture 1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1784330"/>
            <a:ext cx="3497684" cy="3774098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3853565" y="1300997"/>
            <a:ext cx="3657601" cy="2370382"/>
            <a:chExt cx="3657601" cy="2370382"/>
          </a:xfrm>
        </p:grpSpPr>
        <p:grpSp>
          <p:nvGrpSpPr>
            <p:cNvPr id="28" name="group 28"/>
            <p:cNvGrpSpPr/>
            <p:nvPr/>
          </p:nvGrpSpPr>
          <p:grpSpPr>
            <a:xfrm rot="21600000">
              <a:off x="0" y="0"/>
              <a:ext cx="3657601" cy="2370382"/>
              <a:chExt cx="3657601" cy="2370382"/>
            </a:xfrm>
          </p:grpSpPr>
          <p:sp>
            <p:nvSpPr>
              <p:cNvPr id="173" name="path"/>
              <p:cNvSpPr/>
              <p:nvPr/>
            </p:nvSpPr>
            <p:spPr>
              <a:xfrm>
                <a:off x="0" y="380687"/>
                <a:ext cx="3657601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C158">
                  <a:alpha val="78823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4" name="path"/>
              <p:cNvSpPr/>
              <p:nvPr/>
            </p:nvSpPr>
            <p:spPr>
              <a:xfrm>
                <a:off x="0" y="0"/>
                <a:ext cx="3657601" cy="719328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59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34C15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75" name="textbox 175"/>
            <p:cNvSpPr/>
            <p:nvPr/>
          </p:nvSpPr>
          <p:spPr>
            <a:xfrm>
              <a:off x="313301" y="217594"/>
              <a:ext cx="3072764" cy="151003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233"/>
                </a:lnSpc>
              </a:pPr>
              <a:endParaRPr lang="Arial" altLang="Arial" sz="100"/>
            </a:p>
            <a:p>
              <a:pPr marL="25236" algn="l" rtl="0" eaLnBrk="0">
                <a:lnSpc>
                  <a:spcPct val="91000"/>
                </a:lnSpc>
              </a:pPr>
              <a:r>
                <a:rPr sz="16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外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用药物</a:t>
              </a:r>
              <a:endParaRPr lang="Microsoft YaHei" altLang="Microsoft YaHei" sz="1600"/>
            </a:p>
            <a:p>
              <a:pPr algn="l" rtl="0" eaLnBrk="0">
                <a:lnSpc>
                  <a:spcPct val="121000"/>
                </a:lnSpc>
              </a:pPr>
              <a:endParaRPr lang="Arial" altLang="Arial" sz="1000"/>
            </a:p>
            <a:p>
              <a:pPr algn="l" rtl="0" eaLnBrk="0">
                <a:lnSpc>
                  <a:spcPct val="121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indent="1333" algn="l" rtl="0" eaLnBrk="0">
                <a:lnSpc>
                  <a:spcPct val="122000"/>
                </a:lnSpc>
                <a:spcBef>
                  <a:spcPts val="1"/>
                </a:spcBef>
              </a:pP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选用针对眼部衰老问题的外用药物，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抗氧化剂、保湿剂等，改善眼部肌 </a:t>
              </a:r>
              <a:r>
                <a:rPr sz="1500" spc="-6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肤状况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7873179" y="1300997"/>
            <a:ext cx="3657600" cy="2370382"/>
            <a:chExt cx="3657600" cy="2370382"/>
          </a:xfrm>
        </p:grpSpPr>
        <p:grpSp>
          <p:nvGrpSpPr>
            <p:cNvPr id="32" name="group 32"/>
            <p:cNvGrpSpPr/>
            <p:nvPr/>
          </p:nvGrpSpPr>
          <p:grpSpPr>
            <a:xfrm rot="21600000">
              <a:off x="0" y="0"/>
              <a:ext cx="3657600" cy="2370382"/>
              <a:chExt cx="3657600" cy="2370382"/>
            </a:xfrm>
          </p:grpSpPr>
          <p:sp>
            <p:nvSpPr>
              <p:cNvPr id="176" name="path"/>
              <p:cNvSpPr/>
              <p:nvPr/>
            </p:nvSpPr>
            <p:spPr>
              <a:xfrm>
                <a:off x="0" y="380687"/>
                <a:ext cx="3657600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C158">
                  <a:alpha val="78823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7" name="path"/>
              <p:cNvSpPr/>
              <p:nvPr/>
            </p:nvSpPr>
            <p:spPr>
              <a:xfrm>
                <a:off x="0" y="0"/>
                <a:ext cx="3657600" cy="719328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60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34C15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78" name="textbox 178"/>
            <p:cNvSpPr/>
            <p:nvPr/>
          </p:nvSpPr>
          <p:spPr>
            <a:xfrm>
              <a:off x="313491" y="217186"/>
              <a:ext cx="3072764" cy="151003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4175"/>
                </a:lnSpc>
              </a:pPr>
              <a:endParaRPr lang="Arial" altLang="Arial" sz="100"/>
            </a:p>
            <a:p>
              <a:pPr marL="26271" algn="l" rtl="0" eaLnBrk="0">
                <a:lnSpc>
                  <a:spcPct val="91000"/>
                </a:lnSpc>
              </a:pP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光电治疗</a:t>
              </a:r>
              <a:endParaRPr lang="Microsoft YaHei" altLang="Microsoft YaHei" sz="1600"/>
            </a:p>
            <a:p>
              <a:pPr algn="l" rtl="0" eaLnBrk="0">
                <a:lnSpc>
                  <a:spcPct val="123000"/>
                </a:lnSpc>
              </a:pPr>
              <a:endParaRPr lang="Arial" altLang="Arial" sz="1000"/>
            </a:p>
            <a:p>
              <a:pPr algn="l" rtl="0" eaLnBrk="0">
                <a:lnSpc>
                  <a:spcPct val="123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1142" algn="l" rtl="0" eaLnBrk="0">
                <a:lnSpc>
                  <a:spcPct val="121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光电技术，如激光、射频等，刺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眼部胶原蛋白再生，提升眼部肌肤 </a:t>
              </a:r>
              <a:r>
                <a:rPr sz="1500" spc="-6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紧致度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3853565" y="3895299"/>
            <a:ext cx="3657601" cy="2307632"/>
            <a:chExt cx="3657601" cy="2307632"/>
          </a:xfrm>
        </p:grpSpPr>
        <p:grpSp>
          <p:nvGrpSpPr>
            <p:cNvPr id="36" name="group 36"/>
            <p:cNvGrpSpPr/>
            <p:nvPr/>
          </p:nvGrpSpPr>
          <p:grpSpPr>
            <a:xfrm rot="21600000">
              <a:off x="0" y="0"/>
              <a:ext cx="3657601" cy="2307632"/>
              <a:chExt cx="3657601" cy="2307632"/>
            </a:xfrm>
          </p:grpSpPr>
          <p:sp>
            <p:nvSpPr>
              <p:cNvPr id="179" name="path"/>
              <p:cNvSpPr/>
              <p:nvPr/>
            </p:nvSpPr>
            <p:spPr>
              <a:xfrm>
                <a:off x="0" y="317936"/>
                <a:ext cx="3657601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C158">
                  <a:alpha val="8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0" name="path"/>
              <p:cNvSpPr/>
              <p:nvPr/>
            </p:nvSpPr>
            <p:spPr>
              <a:xfrm>
                <a:off x="0" y="0"/>
                <a:ext cx="3657601" cy="719327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59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34C15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1" name="textbox 181"/>
            <p:cNvSpPr/>
            <p:nvPr/>
          </p:nvSpPr>
          <p:spPr>
            <a:xfrm>
              <a:off x="314635" y="217185"/>
              <a:ext cx="3034029" cy="12357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4175"/>
                </a:lnSpc>
              </a:pPr>
              <a:endParaRPr lang="Arial" altLang="Arial" sz="100"/>
            </a:p>
            <a:p>
              <a:pPr marL="25331" algn="l" rtl="0" eaLnBrk="0">
                <a:lnSpc>
                  <a:spcPct val="91000"/>
                </a:lnSpc>
              </a:pP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注射治疗</a:t>
              </a:r>
              <a:endParaRPr lang="Microsoft YaHei" altLang="Microsoft YaHei" sz="1600"/>
            </a:p>
            <a:p>
              <a:pPr algn="l" rtl="0" eaLnBrk="0">
                <a:lnSpc>
                  <a:spcPct val="120000"/>
                </a:lnSpc>
              </a:pPr>
              <a:endParaRPr lang="Arial" altLang="Arial" sz="1000"/>
            </a:p>
            <a:p>
              <a:pPr algn="l" rtl="0" eaLnBrk="0">
                <a:lnSpc>
                  <a:spcPct val="121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17272" indent="-4572" algn="l" rtl="0" eaLnBrk="0">
                <a:lnSpc>
                  <a:spcPct val="123000"/>
                </a:lnSpc>
                <a:spcBef>
                  <a:spcPts val="2"/>
                </a:spcBef>
              </a:pPr>
              <a:r>
                <a:rPr sz="1500" spc="-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通过注射肉毒毒素、填充剂等药物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改善眼部皱纹、凹陷等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问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题。</a:t>
              </a:r>
              <a:endParaRPr lang="Microsoft YaHei" altLang="Microsoft YaHei" sz="1500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7873179" y="3895299"/>
            <a:ext cx="3657600" cy="2307632"/>
            <a:chExt cx="3657600" cy="2307632"/>
          </a:xfrm>
        </p:grpSpPr>
        <p:grpSp>
          <p:nvGrpSpPr>
            <p:cNvPr id="40" name="group 40"/>
            <p:cNvGrpSpPr/>
            <p:nvPr/>
          </p:nvGrpSpPr>
          <p:grpSpPr>
            <a:xfrm rot="21600000">
              <a:off x="0" y="0"/>
              <a:ext cx="3657600" cy="2307632"/>
              <a:chExt cx="3657600" cy="2307632"/>
            </a:xfrm>
          </p:grpSpPr>
          <p:sp>
            <p:nvSpPr>
              <p:cNvPr id="182" name="path"/>
              <p:cNvSpPr/>
              <p:nvPr/>
            </p:nvSpPr>
            <p:spPr>
              <a:xfrm>
                <a:off x="0" y="317936"/>
                <a:ext cx="3657600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C158">
                  <a:alpha val="78823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3" name="path"/>
              <p:cNvSpPr/>
              <p:nvPr/>
            </p:nvSpPr>
            <p:spPr>
              <a:xfrm>
                <a:off x="0" y="0"/>
                <a:ext cx="3657600" cy="719327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60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34C15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4" name="textbox 184"/>
            <p:cNvSpPr/>
            <p:nvPr/>
          </p:nvSpPr>
          <p:spPr>
            <a:xfrm>
              <a:off x="314443" y="217185"/>
              <a:ext cx="3071495" cy="151320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4175"/>
                </a:lnSpc>
              </a:pPr>
              <a:endParaRPr lang="Arial" altLang="Arial" sz="100"/>
            </a:p>
            <a:p>
              <a:pPr marL="26134" algn="l" rtl="0" eaLnBrk="0">
                <a:lnSpc>
                  <a:spcPct val="91000"/>
                </a:lnSpc>
              </a:pPr>
              <a:r>
                <a:rPr sz="1600" spc="-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术治疗</a:t>
              </a:r>
              <a:endParaRPr lang="Microsoft YaHei" altLang="Microsoft YaHei" sz="1600"/>
            </a:p>
            <a:p>
              <a:pPr algn="l" rtl="0" eaLnBrk="0">
                <a:lnSpc>
                  <a:spcPct val="122000"/>
                </a:lnSpc>
              </a:pPr>
              <a:endParaRPr lang="Arial" altLang="Arial" sz="1000"/>
            </a:p>
            <a:p>
              <a:pPr algn="l" rtl="0" eaLnBrk="0">
                <a:lnSpc>
                  <a:spcPct val="122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indent="190" algn="l" rtl="0" eaLnBrk="0">
                <a:lnSpc>
                  <a:spcPct val="122000"/>
                </a:lnSpc>
                <a:spcBef>
                  <a:spcPts val="1"/>
                </a:spcBef>
              </a:pP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针对严重的眼部衰老问题，如眼袋、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松弛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等，可考虑手术治疗，如眼袋切 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除术、提眉术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等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sp>
        <p:nvSpPr>
          <p:cNvPr id="185" name="textbox 185"/>
          <p:cNvSpPr/>
          <p:nvPr/>
        </p:nvSpPr>
        <p:spPr>
          <a:xfrm>
            <a:off x="442263" y="318468"/>
            <a:ext cx="4599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0415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综合运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用多种治疗手段</a:t>
            </a:r>
            <a:endParaRPr lang="Microsoft YaHei" altLang="Microsoft YaHei" sz="3000"/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6" name="picture 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07" name="textbox 207"/>
          <p:cNvSpPr/>
          <p:nvPr/>
        </p:nvSpPr>
        <p:spPr>
          <a:xfrm>
            <a:off x="946758" y="1649953"/>
            <a:ext cx="4583429" cy="15589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383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</a:pPr>
            <a:r>
              <a:rPr sz="33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  <a:r>
              <a:rPr sz="3300" spc="1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3300" spc="10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3300" spc="9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33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100"/>
          </a:p>
          <a:p>
            <a:pPr algn="l" rtl="0" eaLnBrk="0">
              <a:lnSpc>
                <a:spcPct val="9756"/>
              </a:lnSpc>
            </a:pPr>
            <a:endParaRPr lang="Arial" altLang="Arial" sz="100"/>
          </a:p>
          <a:p>
            <a:pPr marL="30067" algn="l" rtl="0" eaLnBrk="0">
              <a:lnSpc>
                <a:spcPct val="91000"/>
              </a:lnSpc>
            </a:pPr>
            <a:r>
              <a:rPr sz="4500" spc="-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眼部抗衰专业知</a:t>
            </a:r>
            <a:r>
              <a:rPr sz="4500" spc="-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</a:t>
            </a:r>
            <a:endParaRPr lang="Microsoft YaHei" altLang="Microsoft YaHei" sz="4500"/>
          </a:p>
        </p:txBody>
      </p:sp>
      <p:sp>
        <p:nvSpPr>
          <p:cNvPr id="208" name="textbox 208"/>
          <p:cNvSpPr/>
          <p:nvPr/>
        </p:nvSpPr>
        <p:spPr>
          <a:xfrm>
            <a:off x="1454384" y="362771"/>
            <a:ext cx="10330180" cy="4521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12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5000" spc="10" baseline="-62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  <a:r>
              <a:rPr sz="3200" spc="1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</a:t>
            </a:r>
            <a:r>
              <a:rPr sz="3200" spc="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</a:t>
            </a:r>
            <a:r>
              <a:rPr sz="1800" spc="0" baseline="63663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Microsoft YaHei" altLang="Microsoft YaHei" sz="1169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" name="picture 2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6085576" y="1488268"/>
            <a:ext cx="5549265" cy="407098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016"/>
              </a:lnSpc>
            </a:pPr>
            <a:endParaRPr lang="Arial" altLang="Arial" sz="100"/>
          </a:p>
          <a:p>
            <a:pPr marL="15062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薄且敏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</a:t>
            </a:r>
            <a:endParaRPr lang="Microsoft YaHei" altLang="Microsoft YaHei" sz="2300"/>
          </a:p>
          <a:p>
            <a:pPr marL="14757" indent="11810" algn="l" rtl="0" eaLnBrk="0">
              <a:lnSpc>
                <a:spcPct val="122000"/>
              </a:lnSpc>
              <a:spcBef>
                <a:spcPts val="110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眼部皮肤是全身最薄的部位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之一，缺乏足够的脂肪层保护，容易  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受到外界刺激和损伤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algn="l" rtl="0" eaLnBrk="0">
              <a:lnSpc>
                <a:spcPct val="118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701"/>
              </a:spcBef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微循环</a:t>
            </a: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富</a:t>
            </a:r>
            <a:endParaRPr lang="Microsoft YaHei" altLang="Microsoft YaHei" sz="2300"/>
          </a:p>
          <a:p>
            <a:pPr marL="13804" indent="12763" algn="l" rtl="0" eaLnBrk="0">
              <a:lnSpc>
                <a:spcPct val="122000"/>
              </a:lnSpc>
              <a:spcBef>
                <a:spcPts val="110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眼部皮肤毛细血管和淋巴管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丰富，微循环旺盛，但也容易导致水肿 </a:t>
            </a:r>
            <a:r>
              <a:rPr sz="15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和黑眼圈等问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15652" algn="l" rtl="0" eaLnBrk="0">
              <a:lnSpc>
                <a:spcPct val="92000"/>
              </a:lnSpc>
              <a:spcBef>
                <a:spcPts val="694"/>
              </a:spcBef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皮脂腺和汗腺分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布较少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26568" algn="l" rtl="0" eaLnBrk="0">
              <a:lnSpc>
                <a:spcPct val="91000"/>
              </a:lnSpc>
              <a:spcBef>
                <a:spcPts val="1"/>
              </a:spcBef>
            </a:pP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眼部皮肤缺乏皮脂腺和汗腺，容易干燥和出现细纹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pic>
        <p:nvPicPr>
          <p:cNvPr id="211" name="picture 2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69006" y="1293634"/>
            <a:ext cx="4563025" cy="4563024"/>
          </a:xfrm>
          <a:prstGeom prst="rect">
            <a:avLst/>
          </a:prstGeom>
        </p:spPr>
      </p:pic>
      <p:sp>
        <p:nvSpPr>
          <p:cNvPr id="212" name="textbox 212"/>
          <p:cNvSpPr/>
          <p:nvPr/>
        </p:nvSpPr>
        <p:spPr>
          <a:xfrm>
            <a:off x="442263" y="318468"/>
            <a:ext cx="3837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96925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眼部皮肤结构特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lang="Microsoft YaHei" altLang="Microsoft YaHei" sz="3000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1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3" name="picture 2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6" name="group 46"/>
          <p:cNvGrpSpPr/>
          <p:nvPr/>
        </p:nvGrpSpPr>
        <p:grpSpPr>
          <a:xfrm rot="21600000">
            <a:off x="8309742" y="1097033"/>
            <a:ext cx="2912678" cy="3022227"/>
            <a:chExt cx="2912678" cy="3022227"/>
          </a:xfrm>
        </p:grpSpPr>
        <p:pic>
          <p:nvPicPr>
            <p:cNvPr id="234" name="picture 2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912678" cy="2862086"/>
            </a:xfrm>
            <a:prstGeom prst="rect">
              <a:avLst/>
            </a:prstGeom>
          </p:spPr>
        </p:pic>
        <p:sp>
          <p:nvSpPr>
            <p:cNvPr id="235" name="textbox 235"/>
            <p:cNvSpPr/>
            <p:nvPr/>
          </p:nvSpPr>
          <p:spPr>
            <a:xfrm>
              <a:off x="1072105" y="2716615"/>
              <a:ext cx="895350" cy="34797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2774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92000"/>
                </a:lnSpc>
              </a:pPr>
              <a:r>
                <a:rPr sz="2300" spc="-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眼外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肌</a:t>
              </a:r>
              <a:endParaRPr lang="Microsoft YaHei" altLang="Microsoft YaHei" sz="2300"/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1125500" y="1147154"/>
            <a:ext cx="2912680" cy="2992256"/>
            <a:chExt cx="2912680" cy="2992256"/>
          </a:xfrm>
        </p:grpSpPr>
        <p:pic>
          <p:nvPicPr>
            <p:cNvPr id="236" name="picture 2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912680" cy="2862087"/>
            </a:xfrm>
            <a:prstGeom prst="rect">
              <a:avLst/>
            </a:prstGeom>
          </p:spPr>
        </p:pic>
        <p:sp>
          <p:nvSpPr>
            <p:cNvPr id="237" name="textbox 237"/>
            <p:cNvSpPr/>
            <p:nvPr/>
          </p:nvSpPr>
          <p:spPr>
            <a:xfrm>
              <a:off x="839770" y="2690481"/>
              <a:ext cx="1190625" cy="34417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584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91000"/>
                </a:lnSpc>
              </a:pPr>
              <a:r>
                <a:rPr sz="2300" spc="-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眼轮匝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肌</a:t>
              </a:r>
              <a:endParaRPr lang="Microsoft YaHei" altLang="Microsoft YaHei" sz="2300"/>
            </a:p>
          </p:txBody>
        </p:sp>
      </p:grpSp>
      <p:grpSp>
        <p:nvGrpSpPr>
          <p:cNvPr id="50" name="group 50"/>
          <p:cNvGrpSpPr/>
          <p:nvPr/>
        </p:nvGrpSpPr>
        <p:grpSpPr>
          <a:xfrm rot="21600000">
            <a:off x="4639659" y="1134964"/>
            <a:ext cx="2912679" cy="2983706"/>
            <a:chExt cx="2912679" cy="2983706"/>
          </a:xfrm>
        </p:grpSpPr>
        <p:pic>
          <p:nvPicPr>
            <p:cNvPr id="238" name="picture 2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912679" cy="2862086"/>
            </a:xfrm>
            <a:prstGeom prst="rect">
              <a:avLst/>
            </a:prstGeom>
          </p:spPr>
        </p:pic>
        <p:sp>
          <p:nvSpPr>
            <p:cNvPr id="239" name="textbox 239"/>
            <p:cNvSpPr/>
            <p:nvPr/>
          </p:nvSpPr>
          <p:spPr>
            <a:xfrm>
              <a:off x="889950" y="2677798"/>
              <a:ext cx="1191894" cy="34988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4072"/>
                </a:lnSpc>
              </a:pPr>
              <a:endParaRPr lang="Arial" altLang="Arial" sz="100"/>
            </a:p>
            <a:p>
              <a:pPr marL="12700" algn="l" rtl="0" eaLnBrk="0">
                <a:lnSpc>
                  <a:spcPct val="92000"/>
                </a:lnSpc>
              </a:pPr>
              <a:r>
                <a:rPr sz="2300" spc="-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眶隔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脂肪</a:t>
              </a:r>
              <a:endParaRPr lang="Microsoft YaHei" altLang="Microsoft YaHei" sz="2300"/>
            </a:p>
          </p:txBody>
        </p:sp>
      </p:grpSp>
      <p:sp>
        <p:nvSpPr>
          <p:cNvPr id="240" name="textbox 240"/>
          <p:cNvSpPr/>
          <p:nvPr/>
        </p:nvSpPr>
        <p:spPr>
          <a:xfrm>
            <a:off x="4996342" y="4688737"/>
            <a:ext cx="2118995" cy="10560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5003"/>
              </a:lnSpc>
            </a:pPr>
            <a:endParaRPr lang="Arial" altLang="Arial" sz="100"/>
          </a:p>
          <a:p>
            <a:pPr marL="12700" indent="190" algn="l" rtl="0" eaLnBrk="0">
              <a:lnSpc>
                <a:spcPct val="113000"/>
              </a:lnSpc>
            </a:pP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位于眼眶内的脂肪组织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起到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缓冲和保护眼球的作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用，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但随着年龄增长会逐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渐流失，导致眼窝凹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陷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41" name="textbox 241"/>
          <p:cNvSpPr/>
          <p:nvPr/>
        </p:nvSpPr>
        <p:spPr>
          <a:xfrm>
            <a:off x="1430059" y="4689499"/>
            <a:ext cx="2119629" cy="7810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891"/>
              </a:lnSpc>
            </a:pPr>
            <a:endParaRPr lang="Arial" altLang="Arial" sz="100"/>
          </a:p>
          <a:p>
            <a:pPr marL="12700" indent="12382" algn="l" rtl="0" eaLnBrk="0">
              <a:lnSpc>
                <a:spcPct val="110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围绕眼睛周围的肌肉，负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责闭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眼动作，其紧张程度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会影响眼袋的形成。</a:t>
            </a:r>
            <a:endParaRPr lang="Microsoft YaHei" altLang="Microsoft YaHei" sz="1500"/>
          </a:p>
        </p:txBody>
      </p:sp>
      <p:sp>
        <p:nvSpPr>
          <p:cNvPr id="242" name="textbox 242"/>
          <p:cNvSpPr/>
          <p:nvPr/>
        </p:nvSpPr>
        <p:spPr>
          <a:xfrm>
            <a:off x="1226922" y="376742"/>
            <a:ext cx="3433445" cy="4432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14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眼部肌肉与脂肪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布</a:t>
            </a:r>
            <a:endParaRPr lang="Microsoft YaHei" altLang="Microsoft YaHei" sz="3000"/>
          </a:p>
        </p:txBody>
      </p:sp>
      <p:sp>
        <p:nvSpPr>
          <p:cNvPr id="243" name="textbox 243"/>
          <p:cNvSpPr/>
          <p:nvPr/>
        </p:nvSpPr>
        <p:spPr>
          <a:xfrm>
            <a:off x="8700141" y="4688737"/>
            <a:ext cx="2272664" cy="5073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662"/>
              </a:lnSpc>
            </a:pPr>
            <a:endParaRPr lang="Arial" altLang="Arial" sz="100"/>
          </a:p>
          <a:p>
            <a:pPr marL="25082" indent="-12382" algn="l" rtl="0" eaLnBrk="0">
              <a:lnSpc>
                <a:spcPct val="105000"/>
              </a:lnSpc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控制眼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球运动的肌肉，与   </a:t>
            </a:r>
            <a:r>
              <a:rPr sz="15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眼部表情和神态密切相关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grpSp>
        <p:nvGrpSpPr>
          <p:cNvPr id="52" name="group 52"/>
          <p:cNvGrpSpPr/>
          <p:nvPr/>
        </p:nvGrpSpPr>
        <p:grpSpPr>
          <a:xfrm rot="21600000">
            <a:off x="8495674" y="4350851"/>
            <a:ext cx="2651085" cy="97536"/>
            <a:chExt cx="2651085" cy="97536"/>
          </a:xfrm>
        </p:grpSpPr>
        <p:sp>
          <p:nvSpPr>
            <p:cNvPr id="244" name="path"/>
            <p:cNvSpPr/>
            <p:nvPr/>
          </p:nvSpPr>
          <p:spPr>
            <a:xfrm>
              <a:off x="61191" y="48768"/>
              <a:ext cx="2492358" cy="4740"/>
            </a:xfrm>
            <a:custGeom>
              <a:rect l="0" t="0" r="0" b="0"/>
              <a:pathLst>
                <a:path w="3924" h="7">
                  <a:moveTo>
                    <a:pt x="0" y="7"/>
                  </a:moveTo>
                  <a:lnTo>
                    <a:pt x="3924" y="0"/>
                  </a:lnTo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61182" y="44006"/>
              <a:ext cx="2492377" cy="14265"/>
            </a:xfrm>
            <a:custGeom>
              <a:rect l="0" t="0" r="0" b="0"/>
              <a:pathLst>
                <a:path w="3925" h="22">
                  <a:moveTo>
                    <a:pt x="0" y="14"/>
                  </a:moveTo>
                  <a:lnTo>
                    <a:pt x="3924" y="7"/>
                  </a:lnTo>
                </a:path>
              </a:pathLst>
            </a:custGeom>
            <a:noFill/>
            <a:ln w="9525" cap="flat">
              <a:solidFill>
                <a:srgbClr val="4283F2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0" y="0"/>
              <a:ext cx="2651085" cy="97536"/>
            </a:xfrm>
            <a:custGeom>
              <a:rect l="0" t="0" r="0" b="0"/>
              <a:pathLst>
                <a:path w="4174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lnTo>
                    <a:pt x="76" y="153"/>
                  </a:ln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  <a:path w="4174" h="153">
                  <a:moveTo>
                    <a:pt x="4021" y="76"/>
                  </a:moveTo>
                  <a:cubicBezTo>
                    <a:pt x="4021" y="34"/>
                    <a:pt x="4055" y="0"/>
                    <a:pt x="4098" y="0"/>
                  </a:cubicBezTo>
                  <a:lnTo>
                    <a:pt x="4098" y="0"/>
                  </a:lnTo>
                  <a:lnTo>
                    <a:pt x="4098" y="0"/>
                  </a:lnTo>
                  <a:lnTo>
                    <a:pt x="4098" y="0"/>
                  </a:lnTo>
                  <a:cubicBezTo>
                    <a:pt x="4140" y="0"/>
                    <a:pt x="4174" y="34"/>
                    <a:pt x="4174" y="76"/>
                  </a:cubicBezTo>
                  <a:lnTo>
                    <a:pt x="4174" y="76"/>
                  </a:lnTo>
                  <a:cubicBezTo>
                    <a:pt x="4174" y="76"/>
                    <a:pt x="4174" y="76"/>
                    <a:pt x="4174" y="76"/>
                  </a:cubicBezTo>
                  <a:lnTo>
                    <a:pt x="4174" y="76"/>
                  </a:lnTo>
                  <a:lnTo>
                    <a:pt x="4174" y="76"/>
                  </a:lnTo>
                  <a:lnTo>
                    <a:pt x="4174" y="76"/>
                  </a:lnTo>
                  <a:cubicBezTo>
                    <a:pt x="4174" y="119"/>
                    <a:pt x="4140" y="153"/>
                    <a:pt x="4098" y="153"/>
                  </a:cubicBezTo>
                  <a:lnTo>
                    <a:pt x="4098" y="153"/>
                  </a:lnTo>
                  <a:lnTo>
                    <a:pt x="4098" y="153"/>
                  </a:lnTo>
                  <a:lnTo>
                    <a:pt x="4098" y="153"/>
                  </a:lnTo>
                  <a:cubicBezTo>
                    <a:pt x="4055" y="153"/>
                    <a:pt x="4021" y="119"/>
                    <a:pt x="4021" y="76"/>
                  </a:cubicBezTo>
                  <a:lnTo>
                    <a:pt x="4021" y="7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1226738" y="4350851"/>
            <a:ext cx="2651082" cy="97536"/>
            <a:chExt cx="2651082" cy="97536"/>
          </a:xfrm>
        </p:grpSpPr>
        <p:sp>
          <p:nvSpPr>
            <p:cNvPr id="247" name="path"/>
            <p:cNvSpPr/>
            <p:nvPr/>
          </p:nvSpPr>
          <p:spPr>
            <a:xfrm>
              <a:off x="61188" y="48768"/>
              <a:ext cx="2492359" cy="4740"/>
            </a:xfrm>
            <a:custGeom>
              <a:rect l="0" t="0" r="0" b="0"/>
              <a:pathLst>
                <a:path w="3924" h="7">
                  <a:moveTo>
                    <a:pt x="0" y="7"/>
                  </a:moveTo>
                  <a:lnTo>
                    <a:pt x="3924" y="0"/>
                  </a:lnTo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61179" y="44006"/>
              <a:ext cx="2492377" cy="14265"/>
            </a:xfrm>
            <a:custGeom>
              <a:rect l="0" t="0" r="0" b="0"/>
              <a:pathLst>
                <a:path w="3925" h="22">
                  <a:moveTo>
                    <a:pt x="0" y="14"/>
                  </a:moveTo>
                  <a:lnTo>
                    <a:pt x="3924" y="7"/>
                  </a:lnTo>
                </a:path>
              </a:pathLst>
            </a:custGeom>
            <a:noFill/>
            <a:ln w="9525" cap="flat">
              <a:solidFill>
                <a:srgbClr val="4283F2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0" y="0"/>
              <a:ext cx="2651082" cy="97536"/>
            </a:xfrm>
            <a:custGeom>
              <a:rect l="0" t="0" r="0" b="0"/>
              <a:pathLst>
                <a:path w="4174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  <a:path w="4174" h="153">
                  <a:moveTo>
                    <a:pt x="4021" y="76"/>
                  </a:moveTo>
                  <a:cubicBezTo>
                    <a:pt x="4021" y="34"/>
                    <a:pt x="4055" y="0"/>
                    <a:pt x="4098" y="0"/>
                  </a:cubicBezTo>
                  <a:lnTo>
                    <a:pt x="4098" y="0"/>
                  </a:lnTo>
                  <a:lnTo>
                    <a:pt x="4098" y="0"/>
                  </a:lnTo>
                  <a:lnTo>
                    <a:pt x="4098" y="0"/>
                  </a:lnTo>
                  <a:cubicBezTo>
                    <a:pt x="4140" y="0"/>
                    <a:pt x="4174" y="34"/>
                    <a:pt x="4174" y="76"/>
                  </a:cubicBezTo>
                  <a:lnTo>
                    <a:pt x="4174" y="76"/>
                  </a:lnTo>
                  <a:cubicBezTo>
                    <a:pt x="4174" y="76"/>
                    <a:pt x="4174" y="76"/>
                    <a:pt x="4174" y="76"/>
                  </a:cubicBezTo>
                  <a:lnTo>
                    <a:pt x="4174" y="76"/>
                  </a:lnTo>
                  <a:lnTo>
                    <a:pt x="4174" y="76"/>
                  </a:lnTo>
                  <a:lnTo>
                    <a:pt x="4174" y="76"/>
                  </a:lnTo>
                  <a:cubicBezTo>
                    <a:pt x="4174" y="119"/>
                    <a:pt x="4140" y="153"/>
                    <a:pt x="4098" y="153"/>
                  </a:cubicBezTo>
                  <a:lnTo>
                    <a:pt x="4098" y="153"/>
                  </a:lnTo>
                  <a:cubicBezTo>
                    <a:pt x="4055" y="153"/>
                    <a:pt x="4021" y="119"/>
                    <a:pt x="4021" y="76"/>
                  </a:cubicBezTo>
                  <a:lnTo>
                    <a:pt x="4021" y="7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4792259" y="4350851"/>
            <a:ext cx="2651080" cy="97536"/>
            <a:chExt cx="2651080" cy="97536"/>
          </a:xfrm>
        </p:grpSpPr>
        <p:sp>
          <p:nvSpPr>
            <p:cNvPr id="250" name="path"/>
            <p:cNvSpPr/>
            <p:nvPr/>
          </p:nvSpPr>
          <p:spPr>
            <a:xfrm>
              <a:off x="61188" y="48768"/>
              <a:ext cx="2492358" cy="4740"/>
            </a:xfrm>
            <a:custGeom>
              <a:rect l="0" t="0" r="0" b="0"/>
              <a:pathLst>
                <a:path w="3924" h="7">
                  <a:moveTo>
                    <a:pt x="0" y="7"/>
                  </a:moveTo>
                  <a:lnTo>
                    <a:pt x="3924" y="0"/>
                  </a:lnTo>
                </a:path>
              </a:pathLst>
            </a:custGeom>
            <a:solidFill>
              <a:srgbClr val="34C15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61179" y="44006"/>
              <a:ext cx="2492376" cy="14265"/>
            </a:xfrm>
            <a:custGeom>
              <a:rect l="0" t="0" r="0" b="0"/>
              <a:pathLst>
                <a:path w="3925" h="22">
                  <a:moveTo>
                    <a:pt x="0" y="14"/>
                  </a:moveTo>
                  <a:lnTo>
                    <a:pt x="3924" y="7"/>
                  </a:lnTo>
                </a:path>
              </a:pathLst>
            </a:custGeom>
            <a:noFill/>
            <a:ln w="9525" cap="flat">
              <a:solidFill>
                <a:srgbClr val="34C158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0" y="0"/>
              <a:ext cx="2651080" cy="97536"/>
            </a:xfrm>
            <a:custGeom>
              <a:rect l="0" t="0" r="0" b="0"/>
              <a:pathLst>
                <a:path w="4174" h="153">
                  <a:moveTo>
                    <a:pt x="0" y="76"/>
                  </a:moveTo>
                  <a:cubicBezTo>
                    <a:pt x="0" y="34"/>
                    <a:pt x="34" y="0"/>
                    <a:pt x="76" y="0"/>
                  </a:cubicBez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cubicBezTo>
                    <a:pt x="119" y="0"/>
                    <a:pt x="153" y="34"/>
                    <a:pt x="153" y="76"/>
                  </a:cubicBezTo>
                  <a:lnTo>
                    <a:pt x="153" y="76"/>
                  </a:lnTo>
                  <a:cubicBezTo>
                    <a:pt x="153" y="76"/>
                    <a:pt x="153" y="76"/>
                    <a:pt x="153" y="76"/>
                  </a:cubicBezTo>
                  <a:lnTo>
                    <a:pt x="153" y="76"/>
                  </a:lnTo>
                  <a:lnTo>
                    <a:pt x="153" y="76"/>
                  </a:lnTo>
                  <a:lnTo>
                    <a:pt x="153" y="76"/>
                  </a:lnTo>
                  <a:cubicBezTo>
                    <a:pt x="153" y="119"/>
                    <a:pt x="119" y="153"/>
                    <a:pt x="76" y="153"/>
                  </a:cubicBezTo>
                  <a:lnTo>
                    <a:pt x="76" y="153"/>
                  </a:lnTo>
                  <a:cubicBezTo>
                    <a:pt x="34" y="153"/>
                    <a:pt x="0" y="119"/>
                    <a:pt x="0" y="76"/>
                  </a:cubicBezTo>
                  <a:lnTo>
                    <a:pt x="0" y="76"/>
                  </a:lnTo>
                  <a:close/>
                </a:path>
                <a:path w="4174" h="153">
                  <a:moveTo>
                    <a:pt x="4021" y="76"/>
                  </a:moveTo>
                  <a:cubicBezTo>
                    <a:pt x="4021" y="34"/>
                    <a:pt x="4055" y="0"/>
                    <a:pt x="4098" y="0"/>
                  </a:cubicBezTo>
                  <a:lnTo>
                    <a:pt x="4098" y="0"/>
                  </a:lnTo>
                  <a:lnTo>
                    <a:pt x="4098" y="0"/>
                  </a:lnTo>
                  <a:lnTo>
                    <a:pt x="4098" y="0"/>
                  </a:lnTo>
                  <a:cubicBezTo>
                    <a:pt x="4140" y="0"/>
                    <a:pt x="4174" y="34"/>
                    <a:pt x="4174" y="76"/>
                  </a:cubicBezTo>
                  <a:lnTo>
                    <a:pt x="4174" y="76"/>
                  </a:lnTo>
                  <a:cubicBezTo>
                    <a:pt x="4174" y="76"/>
                    <a:pt x="4174" y="76"/>
                    <a:pt x="4174" y="76"/>
                  </a:cubicBezTo>
                  <a:lnTo>
                    <a:pt x="4174" y="76"/>
                  </a:lnTo>
                  <a:lnTo>
                    <a:pt x="4174" y="76"/>
                  </a:lnTo>
                  <a:lnTo>
                    <a:pt x="4174" y="76"/>
                  </a:lnTo>
                  <a:cubicBezTo>
                    <a:pt x="4174" y="119"/>
                    <a:pt x="4140" y="153"/>
                    <a:pt x="4098" y="153"/>
                  </a:cubicBezTo>
                  <a:lnTo>
                    <a:pt x="4098" y="153"/>
                  </a:lnTo>
                  <a:lnTo>
                    <a:pt x="4098" y="153"/>
                  </a:lnTo>
                  <a:lnTo>
                    <a:pt x="4098" y="153"/>
                  </a:lnTo>
                  <a:cubicBezTo>
                    <a:pt x="4055" y="153"/>
                    <a:pt x="4021" y="119"/>
                    <a:pt x="4021" y="76"/>
                  </a:cubicBezTo>
                  <a:lnTo>
                    <a:pt x="4021" y="76"/>
                  </a:lnTo>
                  <a:close/>
                </a:path>
              </a:pathLst>
            </a:custGeom>
            <a:solidFill>
              <a:srgbClr val="34C15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8" name="group 58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253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7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0" name="group 60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25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2" name="group 62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26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4" name="group 64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26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283F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3" name="picture 2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6" name="group 66"/>
          <p:cNvGrpSpPr/>
          <p:nvPr/>
        </p:nvGrpSpPr>
        <p:grpSpPr>
          <a:xfrm rot="21600000">
            <a:off x="8124170" y="2737289"/>
            <a:ext cx="3475166" cy="3074811"/>
            <a:chExt cx="3475166" cy="3074811"/>
          </a:xfrm>
        </p:grpSpPr>
        <p:grpSp>
          <p:nvGrpSpPr>
            <p:cNvPr id="68" name="group 68"/>
            <p:cNvGrpSpPr/>
            <p:nvPr/>
          </p:nvGrpSpPr>
          <p:grpSpPr>
            <a:xfrm rot="21600000">
              <a:off x="0" y="0"/>
              <a:ext cx="3475166" cy="3074811"/>
              <a:chExt cx="3475166" cy="3074811"/>
            </a:xfrm>
          </p:grpSpPr>
          <p:sp>
            <p:nvSpPr>
              <p:cNvPr id="274" name="path"/>
              <p:cNvSpPr/>
              <p:nvPr/>
            </p:nvSpPr>
            <p:spPr>
              <a:xfrm>
                <a:off x="9525" y="9525"/>
                <a:ext cx="3456116" cy="3055761"/>
              </a:xfrm>
              <a:custGeom>
                <a:rect l="0" t="0" r="0" b="0"/>
                <a:pathLst>
                  <a:path w="5442" h="4812">
                    <a:moveTo>
                      <a:pt x="0" y="601"/>
                    </a:moveTo>
                    <a:cubicBezTo>
                      <a:pt x="0" y="269"/>
                      <a:pt x="269" y="0"/>
                      <a:pt x="601" y="0"/>
                    </a:cubicBezTo>
                    <a:lnTo>
                      <a:pt x="601" y="0"/>
                    </a:lnTo>
                    <a:lnTo>
                      <a:pt x="4841" y="0"/>
                    </a:lnTo>
                    <a:lnTo>
                      <a:pt x="4841" y="0"/>
                    </a:lnTo>
                    <a:lnTo>
                      <a:pt x="4841" y="0"/>
                    </a:lnTo>
                    <a:cubicBezTo>
                      <a:pt x="5173" y="0"/>
                      <a:pt x="5442" y="269"/>
                      <a:pt x="5442" y="601"/>
                    </a:cubicBezTo>
                    <a:lnTo>
                      <a:pt x="5442" y="601"/>
                    </a:lnTo>
                    <a:cubicBezTo>
                      <a:pt x="5442" y="601"/>
                      <a:pt x="5442" y="601"/>
                      <a:pt x="5442" y="601"/>
                    </a:cubicBezTo>
                    <a:lnTo>
                      <a:pt x="5442" y="601"/>
                    </a:lnTo>
                    <a:lnTo>
                      <a:pt x="5442" y="4210"/>
                    </a:lnTo>
                    <a:lnTo>
                      <a:pt x="5442" y="4210"/>
                    </a:lnTo>
                    <a:lnTo>
                      <a:pt x="5442" y="4210"/>
                    </a:lnTo>
                    <a:cubicBezTo>
                      <a:pt x="5442" y="4542"/>
                      <a:pt x="5173" y="4812"/>
                      <a:pt x="4841" y="4812"/>
                    </a:cubicBezTo>
                    <a:lnTo>
                      <a:pt x="4841" y="4812"/>
                    </a:lnTo>
                    <a:lnTo>
                      <a:pt x="601" y="4812"/>
                    </a:lnTo>
                    <a:lnTo>
                      <a:pt x="601" y="4812"/>
                    </a:lnTo>
                    <a:lnTo>
                      <a:pt x="601" y="4812"/>
                    </a:lnTo>
                    <a:cubicBezTo>
                      <a:pt x="269" y="4812"/>
                      <a:pt x="0" y="4542"/>
                      <a:pt x="0" y="4210"/>
                    </a:cubicBezTo>
                    <a:lnTo>
                      <a:pt x="0" y="601"/>
                    </a:lnTo>
                    <a:close/>
                  </a:path>
                </a:pathLst>
              </a:custGeom>
              <a:solidFill>
                <a:srgbClr val="DDED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5" name="path"/>
              <p:cNvSpPr/>
              <p:nvPr/>
            </p:nvSpPr>
            <p:spPr>
              <a:xfrm>
                <a:off x="0" y="0"/>
                <a:ext cx="3475166" cy="3074811"/>
              </a:xfrm>
              <a:custGeom>
                <a:rect l="0" t="0" r="0" b="0"/>
                <a:pathLst>
                  <a:path w="5472" h="4842">
                    <a:moveTo>
                      <a:pt x="15" y="616"/>
                    </a:moveTo>
                    <a:cubicBezTo>
                      <a:pt x="15" y="284"/>
                      <a:pt x="284" y="15"/>
                      <a:pt x="616" y="15"/>
                    </a:cubicBezTo>
                    <a:lnTo>
                      <a:pt x="616" y="15"/>
                    </a:lnTo>
                    <a:lnTo>
                      <a:pt x="4856" y="15"/>
                    </a:lnTo>
                    <a:lnTo>
                      <a:pt x="4856" y="15"/>
                    </a:lnTo>
                    <a:lnTo>
                      <a:pt x="4856" y="15"/>
                    </a:lnTo>
                    <a:cubicBezTo>
                      <a:pt x="5188" y="15"/>
                      <a:pt x="5457" y="284"/>
                      <a:pt x="5457" y="616"/>
                    </a:cubicBezTo>
                    <a:lnTo>
                      <a:pt x="5457" y="616"/>
                    </a:lnTo>
                    <a:cubicBezTo>
                      <a:pt x="5457" y="616"/>
                      <a:pt x="5457" y="616"/>
                      <a:pt x="5457" y="616"/>
                    </a:cubicBezTo>
                    <a:lnTo>
                      <a:pt x="5457" y="616"/>
                    </a:lnTo>
                    <a:lnTo>
                      <a:pt x="5457" y="4225"/>
                    </a:lnTo>
                    <a:lnTo>
                      <a:pt x="5457" y="4225"/>
                    </a:lnTo>
                    <a:lnTo>
                      <a:pt x="5457" y="4225"/>
                    </a:lnTo>
                    <a:cubicBezTo>
                      <a:pt x="5457" y="4557"/>
                      <a:pt x="5188" y="4827"/>
                      <a:pt x="4856" y="4827"/>
                    </a:cubicBezTo>
                    <a:lnTo>
                      <a:pt x="4856" y="4827"/>
                    </a:lnTo>
                    <a:lnTo>
                      <a:pt x="616" y="4827"/>
                    </a:lnTo>
                    <a:lnTo>
                      <a:pt x="616" y="4827"/>
                    </a:lnTo>
                    <a:lnTo>
                      <a:pt x="616" y="4827"/>
                    </a:lnTo>
                    <a:cubicBezTo>
                      <a:pt x="284" y="4827"/>
                      <a:pt x="15" y="4557"/>
                      <a:pt x="15" y="4225"/>
                    </a:cubicBezTo>
                    <a:lnTo>
                      <a:pt x="15" y="616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4283F2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76" name="textbox 276"/>
            <p:cNvSpPr/>
            <p:nvPr/>
          </p:nvSpPr>
          <p:spPr>
            <a:xfrm>
              <a:off x="298802" y="661240"/>
              <a:ext cx="2844164" cy="113030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5304"/>
                </a:lnSpc>
              </a:pPr>
              <a:endParaRPr lang="Arial" altLang="Arial" sz="100"/>
            </a:p>
            <a:p>
              <a:pPr marL="929319" algn="l" rtl="0" eaLnBrk="0">
                <a:lnSpc>
                  <a:spcPct val="92000"/>
                </a:lnSpc>
              </a:pPr>
              <a:r>
                <a:rPr sz="2000" spc="2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静脉回</a:t>
              </a:r>
              <a:r>
                <a:rPr sz="20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</a:t>
              </a:r>
              <a:endParaRPr lang="Microsoft YaHei" altLang="Microsoft YaHei" sz="20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indent="107632" algn="l" rtl="0" eaLnBrk="0">
                <a:lnSpc>
                  <a:spcPct val="123000"/>
                </a:lnSpc>
                <a:spcBef>
                  <a:spcPts val="3"/>
                </a:spcBef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眼部静脉回流不畅容易导致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血液 </a:t>
              </a:r>
              <a:r>
                <a:rPr sz="1500" spc="-5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淤积，形成黑眼圈和眼袋等问题</a:t>
              </a:r>
              <a:r>
                <a:rPr sz="1500" spc="-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sp>
          <p:nvSpPr>
            <p:cNvPr id="277" name="rect"/>
            <p:cNvSpPr/>
            <p:nvPr/>
          </p:nvSpPr>
          <p:spPr>
            <a:xfrm>
              <a:off x="1459785" y="2787491"/>
              <a:ext cx="555593" cy="81705"/>
            </a:xfrm>
            <a:prstGeom prst="rect">
              <a:avLst/>
            </a:prstGeom>
            <a:solidFill>
              <a:srgbClr val="34C15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0" name="group 70"/>
          <p:cNvGrpSpPr/>
          <p:nvPr/>
        </p:nvGrpSpPr>
        <p:grpSpPr>
          <a:xfrm rot="21600000">
            <a:off x="4358416" y="2737289"/>
            <a:ext cx="3475166" cy="3074811"/>
            <a:chExt cx="3475166" cy="3074811"/>
          </a:xfrm>
        </p:grpSpPr>
        <p:grpSp>
          <p:nvGrpSpPr>
            <p:cNvPr id="72" name="group 72"/>
            <p:cNvGrpSpPr/>
            <p:nvPr/>
          </p:nvGrpSpPr>
          <p:grpSpPr>
            <a:xfrm rot="21600000">
              <a:off x="0" y="0"/>
              <a:ext cx="3475166" cy="3074811"/>
              <a:chExt cx="3475166" cy="3074811"/>
            </a:xfrm>
          </p:grpSpPr>
          <p:sp>
            <p:nvSpPr>
              <p:cNvPr id="278" name="path"/>
              <p:cNvSpPr/>
              <p:nvPr/>
            </p:nvSpPr>
            <p:spPr>
              <a:xfrm>
                <a:off x="9525" y="9525"/>
                <a:ext cx="3456116" cy="3055761"/>
              </a:xfrm>
              <a:custGeom>
                <a:rect l="0" t="0" r="0" b="0"/>
                <a:pathLst>
                  <a:path w="5442" h="4812">
                    <a:moveTo>
                      <a:pt x="0" y="601"/>
                    </a:moveTo>
                    <a:cubicBezTo>
                      <a:pt x="0" y="269"/>
                      <a:pt x="269" y="0"/>
                      <a:pt x="601" y="0"/>
                    </a:cubicBezTo>
                    <a:lnTo>
                      <a:pt x="601" y="0"/>
                    </a:lnTo>
                    <a:lnTo>
                      <a:pt x="4841" y="0"/>
                    </a:lnTo>
                    <a:lnTo>
                      <a:pt x="4841" y="0"/>
                    </a:lnTo>
                    <a:lnTo>
                      <a:pt x="4841" y="0"/>
                    </a:lnTo>
                    <a:cubicBezTo>
                      <a:pt x="5173" y="0"/>
                      <a:pt x="5442" y="269"/>
                      <a:pt x="5442" y="601"/>
                    </a:cubicBezTo>
                    <a:lnTo>
                      <a:pt x="5442" y="601"/>
                    </a:lnTo>
                    <a:cubicBezTo>
                      <a:pt x="5442" y="601"/>
                      <a:pt x="5442" y="601"/>
                      <a:pt x="5442" y="601"/>
                    </a:cubicBezTo>
                    <a:lnTo>
                      <a:pt x="5442" y="601"/>
                    </a:lnTo>
                    <a:lnTo>
                      <a:pt x="5442" y="4210"/>
                    </a:lnTo>
                    <a:lnTo>
                      <a:pt x="5442" y="4210"/>
                    </a:lnTo>
                    <a:lnTo>
                      <a:pt x="5442" y="4210"/>
                    </a:lnTo>
                    <a:cubicBezTo>
                      <a:pt x="5442" y="4542"/>
                      <a:pt x="5173" y="4812"/>
                      <a:pt x="4841" y="4812"/>
                    </a:cubicBezTo>
                    <a:lnTo>
                      <a:pt x="4841" y="4812"/>
                    </a:lnTo>
                    <a:lnTo>
                      <a:pt x="601" y="4812"/>
                    </a:lnTo>
                    <a:lnTo>
                      <a:pt x="601" y="4812"/>
                    </a:lnTo>
                    <a:cubicBezTo>
                      <a:pt x="269" y="4812"/>
                      <a:pt x="0" y="4542"/>
                      <a:pt x="0" y="4210"/>
                    </a:cubicBezTo>
                    <a:lnTo>
                      <a:pt x="0" y="601"/>
                    </a:lnTo>
                    <a:close/>
                  </a:path>
                </a:pathLst>
              </a:custGeom>
              <a:solidFill>
                <a:srgbClr val="DDED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9" name="path"/>
              <p:cNvSpPr/>
              <p:nvPr/>
            </p:nvSpPr>
            <p:spPr>
              <a:xfrm>
                <a:off x="0" y="0"/>
                <a:ext cx="3475166" cy="3074811"/>
              </a:xfrm>
              <a:custGeom>
                <a:rect l="0" t="0" r="0" b="0"/>
                <a:pathLst>
                  <a:path w="5472" h="4842">
                    <a:moveTo>
                      <a:pt x="15" y="616"/>
                    </a:moveTo>
                    <a:cubicBezTo>
                      <a:pt x="15" y="284"/>
                      <a:pt x="284" y="15"/>
                      <a:pt x="616" y="15"/>
                    </a:cubicBezTo>
                    <a:lnTo>
                      <a:pt x="616" y="15"/>
                    </a:lnTo>
                    <a:lnTo>
                      <a:pt x="4856" y="15"/>
                    </a:lnTo>
                    <a:lnTo>
                      <a:pt x="4856" y="15"/>
                    </a:lnTo>
                    <a:lnTo>
                      <a:pt x="4856" y="15"/>
                    </a:lnTo>
                    <a:cubicBezTo>
                      <a:pt x="5188" y="15"/>
                      <a:pt x="5457" y="284"/>
                      <a:pt x="5457" y="616"/>
                    </a:cubicBezTo>
                    <a:lnTo>
                      <a:pt x="5457" y="616"/>
                    </a:lnTo>
                    <a:cubicBezTo>
                      <a:pt x="5457" y="616"/>
                      <a:pt x="5457" y="616"/>
                      <a:pt x="5457" y="616"/>
                    </a:cubicBezTo>
                    <a:lnTo>
                      <a:pt x="5457" y="616"/>
                    </a:lnTo>
                    <a:lnTo>
                      <a:pt x="5457" y="4225"/>
                    </a:lnTo>
                    <a:lnTo>
                      <a:pt x="5457" y="4225"/>
                    </a:lnTo>
                    <a:lnTo>
                      <a:pt x="5457" y="4225"/>
                    </a:lnTo>
                    <a:cubicBezTo>
                      <a:pt x="5457" y="4557"/>
                      <a:pt x="5188" y="4827"/>
                      <a:pt x="4856" y="4827"/>
                    </a:cubicBezTo>
                    <a:lnTo>
                      <a:pt x="4856" y="4827"/>
                    </a:lnTo>
                    <a:lnTo>
                      <a:pt x="616" y="4827"/>
                    </a:lnTo>
                    <a:lnTo>
                      <a:pt x="616" y="4827"/>
                    </a:lnTo>
                    <a:cubicBezTo>
                      <a:pt x="284" y="4827"/>
                      <a:pt x="15" y="4557"/>
                      <a:pt x="15" y="4225"/>
                    </a:cubicBezTo>
                    <a:lnTo>
                      <a:pt x="15" y="616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4283F2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80" name="textbox 280"/>
            <p:cNvSpPr/>
            <p:nvPr/>
          </p:nvSpPr>
          <p:spPr>
            <a:xfrm>
              <a:off x="392145" y="661240"/>
              <a:ext cx="2691764" cy="140461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7232"/>
                </a:lnSpc>
              </a:pPr>
              <a:endParaRPr lang="Arial" altLang="Arial" sz="100"/>
            </a:p>
            <a:p>
              <a:pPr marL="973819" algn="l" rtl="0" eaLnBrk="0">
                <a:lnSpc>
                  <a:spcPct val="92000"/>
                </a:lnSpc>
              </a:pPr>
              <a:r>
                <a:rPr sz="2000" spc="-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眼动脉</a:t>
              </a:r>
              <a:endParaRPr lang="Microsoft YaHei" altLang="Microsoft YaHei" sz="2000"/>
            </a:p>
            <a:p>
              <a:pPr algn="l" rtl="0" eaLnBrk="0">
                <a:lnSpc>
                  <a:spcPct val="186000"/>
                </a:lnSpc>
              </a:pPr>
              <a:endParaRPr lang="Arial" altLang="Arial" sz="1000"/>
            </a:p>
            <a:p>
              <a:pPr marL="12700" algn="l" rtl="0" eaLnBrk="0">
                <a:lnSpc>
                  <a:spcPct val="91000"/>
                </a:lnSpc>
                <a:spcBef>
                  <a:spcPts val="456"/>
                </a:spcBef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应眼部血液的主要血管，其分</a:t>
              </a:r>
              <a:endParaRPr lang="Microsoft YaHei" altLang="Microsoft YaHei" sz="1500"/>
            </a:p>
            <a:p>
              <a:pPr algn="l" rtl="0" eaLnBrk="0">
                <a:lnSpc>
                  <a:spcPct val="112000"/>
                </a:lnSpc>
              </a:pPr>
              <a:endParaRPr lang="Arial" altLang="Arial" sz="400"/>
            </a:p>
            <a:p>
              <a:pPr marL="1157985" indent="-1141857" algn="l" rtl="0" eaLnBrk="0">
                <a:lnSpc>
                  <a:spcPct val="105000"/>
                </a:lnSpc>
                <a:spcBef>
                  <a:spcPts val="3"/>
                </a:spcBef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支遍布眼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球、眼睑和眼眶内各组 </a:t>
              </a:r>
              <a:r>
                <a:rPr sz="1500" spc="-8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织。</a:t>
              </a:r>
              <a:endParaRPr lang="Microsoft YaHei" altLang="Microsoft YaHei" sz="1500"/>
            </a:p>
          </p:txBody>
        </p:sp>
        <p:sp>
          <p:nvSpPr>
            <p:cNvPr id="281" name="rect"/>
            <p:cNvSpPr/>
            <p:nvPr/>
          </p:nvSpPr>
          <p:spPr>
            <a:xfrm>
              <a:off x="1459787" y="2787491"/>
              <a:ext cx="555592" cy="81705"/>
            </a:xfrm>
            <a:prstGeom prst="rect">
              <a:avLst/>
            </a:prstGeom>
            <a:solidFill>
              <a:srgbClr val="34C15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4" name="group 74"/>
          <p:cNvGrpSpPr/>
          <p:nvPr/>
        </p:nvGrpSpPr>
        <p:grpSpPr>
          <a:xfrm rot="21600000">
            <a:off x="583448" y="2737289"/>
            <a:ext cx="3475165" cy="3074811"/>
            <a:chExt cx="3475165" cy="3074811"/>
          </a:xfrm>
        </p:grpSpPr>
        <p:grpSp>
          <p:nvGrpSpPr>
            <p:cNvPr id="76" name="group 76"/>
            <p:cNvGrpSpPr/>
            <p:nvPr/>
          </p:nvGrpSpPr>
          <p:grpSpPr>
            <a:xfrm rot="21600000">
              <a:off x="0" y="0"/>
              <a:ext cx="3475165" cy="3074811"/>
              <a:chExt cx="3475165" cy="3074811"/>
            </a:xfrm>
          </p:grpSpPr>
          <p:sp>
            <p:nvSpPr>
              <p:cNvPr id="282" name="path"/>
              <p:cNvSpPr/>
              <p:nvPr/>
            </p:nvSpPr>
            <p:spPr>
              <a:xfrm>
                <a:off x="9524" y="9525"/>
                <a:ext cx="3456116" cy="3055761"/>
              </a:xfrm>
              <a:custGeom>
                <a:rect l="0" t="0" r="0" b="0"/>
                <a:pathLst>
                  <a:path w="5442" h="4812">
                    <a:moveTo>
                      <a:pt x="0" y="601"/>
                    </a:moveTo>
                    <a:cubicBezTo>
                      <a:pt x="0" y="269"/>
                      <a:pt x="269" y="0"/>
                      <a:pt x="601" y="0"/>
                    </a:cubicBezTo>
                    <a:lnTo>
                      <a:pt x="601" y="0"/>
                    </a:lnTo>
                    <a:lnTo>
                      <a:pt x="4841" y="0"/>
                    </a:lnTo>
                    <a:lnTo>
                      <a:pt x="4841" y="0"/>
                    </a:lnTo>
                    <a:lnTo>
                      <a:pt x="4841" y="0"/>
                    </a:lnTo>
                    <a:cubicBezTo>
                      <a:pt x="5173" y="0"/>
                      <a:pt x="5442" y="269"/>
                      <a:pt x="5442" y="601"/>
                    </a:cubicBezTo>
                    <a:lnTo>
                      <a:pt x="5442" y="601"/>
                    </a:lnTo>
                    <a:cubicBezTo>
                      <a:pt x="5442" y="601"/>
                      <a:pt x="5442" y="601"/>
                      <a:pt x="5442" y="601"/>
                    </a:cubicBezTo>
                    <a:lnTo>
                      <a:pt x="5442" y="601"/>
                    </a:lnTo>
                    <a:lnTo>
                      <a:pt x="5442" y="4210"/>
                    </a:lnTo>
                    <a:lnTo>
                      <a:pt x="5442" y="4210"/>
                    </a:lnTo>
                    <a:lnTo>
                      <a:pt x="5442" y="4210"/>
                    </a:lnTo>
                    <a:cubicBezTo>
                      <a:pt x="5442" y="4542"/>
                      <a:pt x="5173" y="4812"/>
                      <a:pt x="4841" y="4812"/>
                    </a:cubicBezTo>
                    <a:lnTo>
                      <a:pt x="4841" y="4812"/>
                    </a:lnTo>
                    <a:lnTo>
                      <a:pt x="601" y="4812"/>
                    </a:lnTo>
                    <a:lnTo>
                      <a:pt x="601" y="4812"/>
                    </a:lnTo>
                    <a:lnTo>
                      <a:pt x="601" y="4812"/>
                    </a:lnTo>
                    <a:cubicBezTo>
                      <a:pt x="269" y="4812"/>
                      <a:pt x="0" y="4542"/>
                      <a:pt x="0" y="4210"/>
                    </a:cubicBezTo>
                    <a:lnTo>
                      <a:pt x="0" y="601"/>
                    </a:lnTo>
                    <a:close/>
                  </a:path>
                </a:pathLst>
              </a:custGeom>
              <a:solidFill>
                <a:srgbClr val="DDED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83" name="path"/>
              <p:cNvSpPr/>
              <p:nvPr/>
            </p:nvSpPr>
            <p:spPr>
              <a:xfrm>
                <a:off x="0" y="0"/>
                <a:ext cx="3475165" cy="3074811"/>
              </a:xfrm>
              <a:custGeom>
                <a:rect l="0" t="0" r="0" b="0"/>
                <a:pathLst>
                  <a:path w="5472" h="4842">
                    <a:moveTo>
                      <a:pt x="15" y="616"/>
                    </a:moveTo>
                    <a:cubicBezTo>
                      <a:pt x="14" y="284"/>
                      <a:pt x="284" y="15"/>
                      <a:pt x="616" y="15"/>
                    </a:cubicBezTo>
                    <a:lnTo>
                      <a:pt x="616" y="15"/>
                    </a:lnTo>
                    <a:lnTo>
                      <a:pt x="4856" y="15"/>
                    </a:lnTo>
                    <a:lnTo>
                      <a:pt x="4856" y="15"/>
                    </a:lnTo>
                    <a:lnTo>
                      <a:pt x="4856" y="15"/>
                    </a:lnTo>
                    <a:cubicBezTo>
                      <a:pt x="5188" y="15"/>
                      <a:pt x="5457" y="284"/>
                      <a:pt x="5457" y="616"/>
                    </a:cubicBezTo>
                    <a:lnTo>
                      <a:pt x="5457" y="616"/>
                    </a:lnTo>
                    <a:cubicBezTo>
                      <a:pt x="5457" y="616"/>
                      <a:pt x="5457" y="616"/>
                      <a:pt x="5457" y="616"/>
                    </a:cubicBezTo>
                    <a:lnTo>
                      <a:pt x="5457" y="616"/>
                    </a:lnTo>
                    <a:lnTo>
                      <a:pt x="5457" y="4225"/>
                    </a:lnTo>
                    <a:lnTo>
                      <a:pt x="5457" y="4225"/>
                    </a:lnTo>
                    <a:lnTo>
                      <a:pt x="5457" y="4225"/>
                    </a:lnTo>
                    <a:cubicBezTo>
                      <a:pt x="5457" y="4557"/>
                      <a:pt x="5188" y="4827"/>
                      <a:pt x="4856" y="4827"/>
                    </a:cubicBezTo>
                    <a:lnTo>
                      <a:pt x="4856" y="4827"/>
                    </a:lnTo>
                    <a:lnTo>
                      <a:pt x="616" y="4827"/>
                    </a:lnTo>
                    <a:lnTo>
                      <a:pt x="616" y="4827"/>
                    </a:lnTo>
                    <a:lnTo>
                      <a:pt x="616" y="4827"/>
                    </a:lnTo>
                    <a:cubicBezTo>
                      <a:pt x="284" y="4827"/>
                      <a:pt x="15" y="4557"/>
                      <a:pt x="15" y="4225"/>
                    </a:cubicBezTo>
                    <a:lnTo>
                      <a:pt x="15" y="616"/>
                    </a:lnTo>
                    <a:close/>
                  </a:path>
                </a:pathLst>
              </a:custGeom>
              <a:noFill/>
              <a:ln w="19050" cap="flat">
                <a:solidFill>
                  <a:srgbClr val="4283F2">
                    <a:alpha val="100000"/>
                  </a:srgbClr>
                </a:solidFill>
                <a:prstDash val="solid"/>
                <a:round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84" name="textbox 284"/>
            <p:cNvSpPr/>
            <p:nvPr/>
          </p:nvSpPr>
          <p:spPr>
            <a:xfrm>
              <a:off x="394240" y="660212"/>
              <a:ext cx="2689860" cy="113156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3982"/>
                </a:lnSpc>
              </a:pPr>
              <a:endParaRPr lang="Arial" altLang="Arial" sz="100"/>
            </a:p>
            <a:p>
              <a:pPr marL="971725" algn="l" rtl="0" eaLnBrk="0">
                <a:lnSpc>
                  <a:spcPct val="93000"/>
                </a:lnSpc>
              </a:pPr>
              <a:r>
                <a:rPr sz="2000" spc="-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4283F2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眼神经</a:t>
              </a:r>
              <a:endParaRPr lang="Microsoft YaHei" altLang="Microsoft YaHei" sz="2000"/>
            </a:p>
            <a:p>
              <a:pPr algn="l" rtl="0" eaLnBrk="0">
                <a:lnSpc>
                  <a:spcPct val="137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298450" indent="-285750" algn="l" rtl="0" eaLnBrk="0">
                <a:lnSpc>
                  <a:spcPct val="122000"/>
                </a:lnSpc>
              </a:pPr>
              <a:r>
                <a:rPr sz="15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负责眼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部感觉和运动功能，包括 </a:t>
              </a:r>
              <a:r>
                <a:rPr sz="1500" spc="-3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角膜反射、眼睑闭合</a:t>
              </a:r>
              <a:r>
                <a:rPr sz="1500" spc="-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等</a:t>
              </a:r>
              <a:r>
                <a:rPr sz="15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sp>
          <p:nvSpPr>
            <p:cNvPr id="285" name="rect"/>
            <p:cNvSpPr/>
            <p:nvPr/>
          </p:nvSpPr>
          <p:spPr>
            <a:xfrm>
              <a:off x="1459786" y="2787491"/>
              <a:ext cx="555593" cy="81705"/>
            </a:xfrm>
            <a:prstGeom prst="rect">
              <a:avLst/>
            </a:prstGeom>
            <a:solidFill>
              <a:srgbClr val="34C15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86" name="path"/>
          <p:cNvSpPr/>
          <p:nvPr/>
        </p:nvSpPr>
        <p:spPr>
          <a:xfrm>
            <a:off x="8700496" y="993195"/>
            <a:ext cx="2322518" cy="2322518"/>
          </a:xfrm>
          <a:custGeom>
            <a:rect l="0" t="0" r="0" b="0"/>
            <a:pathLst>
              <a:path w="3657" h="3657">
                <a:moveTo>
                  <a:pt x="2743" y="914"/>
                </a:moveTo>
                <a:cubicBezTo>
                  <a:pt x="3248" y="1419"/>
                  <a:pt x="3248" y="2238"/>
                  <a:pt x="2743" y="2743"/>
                </a:cubicBezTo>
                <a:lnTo>
                  <a:pt x="2743" y="2743"/>
                </a:lnTo>
                <a:cubicBezTo>
                  <a:pt x="2438" y="3047"/>
                  <a:pt x="2133" y="3352"/>
                  <a:pt x="1828" y="3657"/>
                </a:cubicBezTo>
                <a:lnTo>
                  <a:pt x="1828" y="3657"/>
                </a:lnTo>
                <a:cubicBezTo>
                  <a:pt x="1523" y="3352"/>
                  <a:pt x="1219" y="3047"/>
                  <a:pt x="914" y="2743"/>
                </a:cubicBezTo>
                <a:lnTo>
                  <a:pt x="914" y="2743"/>
                </a:lnTo>
                <a:lnTo>
                  <a:pt x="914" y="2743"/>
                </a:lnTo>
                <a:lnTo>
                  <a:pt x="914" y="2743"/>
                </a:lnTo>
                <a:cubicBezTo>
                  <a:pt x="409" y="2238"/>
                  <a:pt x="409" y="1419"/>
                  <a:pt x="914" y="914"/>
                </a:cubicBezTo>
                <a:lnTo>
                  <a:pt x="914" y="914"/>
                </a:lnTo>
                <a:lnTo>
                  <a:pt x="914" y="914"/>
                </a:lnTo>
                <a:lnTo>
                  <a:pt x="914" y="914"/>
                </a:lnTo>
                <a:cubicBezTo>
                  <a:pt x="1419" y="409"/>
                  <a:pt x="2238" y="409"/>
                  <a:pt x="2743" y="914"/>
                </a:cubicBezTo>
                <a:lnTo>
                  <a:pt x="2743" y="914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7" name="path"/>
          <p:cNvSpPr/>
          <p:nvPr/>
        </p:nvSpPr>
        <p:spPr>
          <a:xfrm>
            <a:off x="1159773" y="993195"/>
            <a:ext cx="2322517" cy="2322517"/>
          </a:xfrm>
          <a:custGeom>
            <a:rect l="0" t="0" r="0" b="0"/>
            <a:pathLst>
              <a:path w="3657" h="3657">
                <a:moveTo>
                  <a:pt x="2743" y="914"/>
                </a:moveTo>
                <a:cubicBezTo>
                  <a:pt x="3248" y="1419"/>
                  <a:pt x="3248" y="2238"/>
                  <a:pt x="2743" y="2743"/>
                </a:cubicBezTo>
                <a:lnTo>
                  <a:pt x="2743" y="2743"/>
                </a:lnTo>
                <a:cubicBezTo>
                  <a:pt x="2438" y="3047"/>
                  <a:pt x="2133" y="3352"/>
                  <a:pt x="1828" y="3657"/>
                </a:cubicBezTo>
                <a:lnTo>
                  <a:pt x="1828" y="3657"/>
                </a:lnTo>
                <a:cubicBezTo>
                  <a:pt x="1523" y="3352"/>
                  <a:pt x="1219" y="3047"/>
                  <a:pt x="914" y="2743"/>
                </a:cubicBezTo>
                <a:lnTo>
                  <a:pt x="914" y="2743"/>
                </a:lnTo>
                <a:lnTo>
                  <a:pt x="914" y="2743"/>
                </a:lnTo>
                <a:lnTo>
                  <a:pt x="914" y="2743"/>
                </a:lnTo>
                <a:cubicBezTo>
                  <a:pt x="409" y="2238"/>
                  <a:pt x="409" y="1419"/>
                  <a:pt x="914" y="914"/>
                </a:cubicBezTo>
                <a:lnTo>
                  <a:pt x="914" y="914"/>
                </a:lnTo>
                <a:lnTo>
                  <a:pt x="914" y="914"/>
                </a:lnTo>
                <a:lnTo>
                  <a:pt x="914" y="914"/>
                </a:lnTo>
                <a:cubicBezTo>
                  <a:pt x="1419" y="409"/>
                  <a:pt x="2238" y="409"/>
                  <a:pt x="2743" y="914"/>
                </a:cubicBezTo>
                <a:lnTo>
                  <a:pt x="2743" y="914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8" name="path"/>
          <p:cNvSpPr/>
          <p:nvPr/>
        </p:nvSpPr>
        <p:spPr>
          <a:xfrm>
            <a:off x="4934740" y="993196"/>
            <a:ext cx="2322517" cy="2322517"/>
          </a:xfrm>
          <a:custGeom>
            <a:rect l="0" t="0" r="0" b="0"/>
            <a:pathLst>
              <a:path w="3657" h="3657">
                <a:moveTo>
                  <a:pt x="2743" y="914"/>
                </a:moveTo>
                <a:cubicBezTo>
                  <a:pt x="3248" y="1419"/>
                  <a:pt x="3248" y="2238"/>
                  <a:pt x="2743" y="2743"/>
                </a:cubicBezTo>
                <a:lnTo>
                  <a:pt x="2743" y="2743"/>
                </a:lnTo>
                <a:cubicBezTo>
                  <a:pt x="2438" y="3047"/>
                  <a:pt x="2133" y="3352"/>
                  <a:pt x="1828" y="3657"/>
                </a:cubicBezTo>
                <a:lnTo>
                  <a:pt x="1828" y="3657"/>
                </a:lnTo>
                <a:cubicBezTo>
                  <a:pt x="1523" y="3352"/>
                  <a:pt x="1219" y="3047"/>
                  <a:pt x="914" y="2743"/>
                </a:cubicBezTo>
                <a:lnTo>
                  <a:pt x="914" y="2743"/>
                </a:lnTo>
                <a:lnTo>
                  <a:pt x="914" y="2743"/>
                </a:lnTo>
                <a:lnTo>
                  <a:pt x="914" y="2743"/>
                </a:lnTo>
                <a:cubicBezTo>
                  <a:pt x="409" y="2238"/>
                  <a:pt x="409" y="1419"/>
                  <a:pt x="914" y="914"/>
                </a:cubicBezTo>
                <a:lnTo>
                  <a:pt x="914" y="914"/>
                </a:lnTo>
                <a:lnTo>
                  <a:pt x="914" y="914"/>
                </a:lnTo>
                <a:lnTo>
                  <a:pt x="914" y="914"/>
                </a:lnTo>
                <a:cubicBezTo>
                  <a:pt x="1419" y="409"/>
                  <a:pt x="2238" y="409"/>
                  <a:pt x="2743" y="914"/>
                </a:cubicBezTo>
                <a:lnTo>
                  <a:pt x="2743" y="914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89" name="picture 2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58284" y="1416741"/>
            <a:ext cx="1475426" cy="1475427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83317" y="1416741"/>
            <a:ext cx="1475426" cy="1475427"/>
          </a:xfrm>
          <a:prstGeom prst="rect">
            <a:avLst/>
          </a:prstGeom>
        </p:spPr>
      </p:pic>
      <p:pic>
        <p:nvPicPr>
          <p:cNvPr id="291" name="picture 2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121093" y="1416741"/>
            <a:ext cx="1475426" cy="1475427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562348" y="325042"/>
            <a:ext cx="4098290" cy="4972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8000"/>
              </a:lnSpc>
            </a:pPr>
            <a:endParaRPr lang="Arial" altLang="Arial" sz="400"/>
          </a:p>
          <a:p>
            <a:pPr marL="408189" algn="l" rtl="0" eaLnBrk="0">
              <a:lnSpc>
                <a:spcPct val="91000"/>
              </a:lnSpc>
              <a:tabLst>
                <a:tab pos="676909"/>
              </a:tabLst>
            </a:pPr>
            <a:r>
              <a:rPr sz="3000" spc="0"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眼部神经与血管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走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283F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</a:t>
            </a:r>
            <a:endParaRPr lang="Microsoft YaHei" altLang="Microsoft YaHei" sz="3000"/>
          </a:p>
        </p:txBody>
      </p:sp>
      <p:grpSp>
        <p:nvGrpSpPr>
          <p:cNvPr id="78" name="group 78"/>
          <p:cNvGrpSpPr/>
          <p:nvPr/>
        </p:nvGrpSpPr>
        <p:grpSpPr>
          <a:xfrm rot="21600000">
            <a:off x="575048" y="337742"/>
            <a:ext cx="395489" cy="433246"/>
            <a:chExt cx="395489" cy="433246"/>
          </a:xfrm>
        </p:grpSpPr>
        <p:sp>
          <p:nvSpPr>
            <p:cNvPr id="293" name="path"/>
            <p:cNvSpPr/>
            <p:nvPr/>
          </p:nvSpPr>
          <p:spPr>
            <a:xfrm>
              <a:off x="0" y="0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4" name="path"/>
            <p:cNvSpPr/>
            <p:nvPr/>
          </p:nvSpPr>
          <p:spPr>
            <a:xfrm>
              <a:off x="114076" y="1716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5" name="path"/>
            <p:cNvSpPr/>
            <p:nvPr/>
          </p:nvSpPr>
          <p:spPr>
            <a:xfrm>
              <a:off x="224718" y="10686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329895" y="6553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7" name="path"/>
            <p:cNvSpPr/>
            <p:nvPr/>
          </p:nvSpPr>
          <p:spPr>
            <a:xfrm>
              <a:off x="0" y="117773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114076" y="119489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224718" y="128459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329895" y="124326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path"/>
            <p:cNvSpPr/>
            <p:nvPr/>
          </p:nvSpPr>
          <p:spPr>
            <a:xfrm>
              <a:off x="0" y="2355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path"/>
            <p:cNvSpPr/>
            <p:nvPr/>
          </p:nvSpPr>
          <p:spPr>
            <a:xfrm>
              <a:off x="114076" y="237263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3" name="path"/>
            <p:cNvSpPr/>
            <p:nvPr/>
          </p:nvSpPr>
          <p:spPr>
            <a:xfrm>
              <a:off x="224718" y="246233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4" name="path"/>
            <p:cNvSpPr/>
            <p:nvPr/>
          </p:nvSpPr>
          <p:spPr>
            <a:xfrm>
              <a:off x="329895" y="242100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5" name="path"/>
            <p:cNvSpPr/>
            <p:nvPr/>
          </p:nvSpPr>
          <p:spPr>
            <a:xfrm>
              <a:off x="0" y="353321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283F2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6" name="path"/>
            <p:cNvSpPr/>
            <p:nvPr/>
          </p:nvSpPr>
          <p:spPr>
            <a:xfrm>
              <a:off x="114076" y="3550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283F2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7" name="path"/>
            <p:cNvSpPr/>
            <p:nvPr/>
          </p:nvSpPr>
          <p:spPr>
            <a:xfrm>
              <a:off x="224718" y="3640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283F2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8" name="path"/>
            <p:cNvSpPr/>
            <p:nvPr/>
          </p:nvSpPr>
          <p:spPr>
            <a:xfrm>
              <a:off x="329895" y="359874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283F2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9" name="path"/>
          <p:cNvSpPr/>
          <p:nvPr/>
        </p:nvSpPr>
        <p:spPr>
          <a:xfrm>
            <a:off x="454963" y="684488"/>
            <a:ext cx="84147" cy="84147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0" name="path"/>
          <p:cNvSpPr/>
          <p:nvPr/>
        </p:nvSpPr>
        <p:spPr>
          <a:xfrm>
            <a:off x="454963" y="566715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1" name="path"/>
          <p:cNvSpPr/>
          <p:nvPr/>
        </p:nvSpPr>
        <p:spPr>
          <a:xfrm>
            <a:off x="454963" y="331168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2" name="path"/>
          <p:cNvSpPr/>
          <p:nvPr/>
        </p:nvSpPr>
        <p:spPr>
          <a:xfrm>
            <a:off x="454963" y="448941"/>
            <a:ext cx="84147" cy="84146"/>
          </a:xfrm>
          <a:custGeom>
            <a:rect l="0" t="0" r="0" b="0"/>
            <a:pathLst>
              <a:path w="132" h="132">
                <a:moveTo>
                  <a:pt x="0" y="66"/>
                </a:moveTo>
                <a:cubicBezTo>
                  <a:pt x="0" y="29"/>
                  <a:pt x="29" y="0"/>
                  <a:pt x="66" y="0"/>
                </a:cubicBezTo>
                <a:lnTo>
                  <a:pt x="66" y="0"/>
                </a:lnTo>
                <a:lnTo>
                  <a:pt x="66" y="0"/>
                </a:lnTo>
                <a:lnTo>
                  <a:pt x="66" y="0"/>
                </a:lnTo>
                <a:cubicBezTo>
                  <a:pt x="102" y="0"/>
                  <a:pt x="132" y="29"/>
                  <a:pt x="132" y="66"/>
                </a:cubicBezTo>
                <a:lnTo>
                  <a:pt x="132" y="66"/>
                </a:lnTo>
                <a:cubicBezTo>
                  <a:pt x="132" y="66"/>
                  <a:pt x="132" y="66"/>
                  <a:pt x="132" y="66"/>
                </a:cubicBezTo>
                <a:lnTo>
                  <a:pt x="132" y="66"/>
                </a:lnTo>
                <a:lnTo>
                  <a:pt x="132" y="66"/>
                </a:lnTo>
                <a:lnTo>
                  <a:pt x="132" y="66"/>
                </a:lnTo>
                <a:cubicBezTo>
                  <a:pt x="132" y="102"/>
                  <a:pt x="102" y="132"/>
                  <a:pt x="66" y="132"/>
                </a:cubicBezTo>
                <a:lnTo>
                  <a:pt x="66" y="132"/>
                </a:lnTo>
                <a:cubicBezTo>
                  <a:pt x="29" y="132"/>
                  <a:pt x="0" y="102"/>
                  <a:pt x="0" y="66"/>
                </a:cubicBezTo>
                <a:lnTo>
                  <a:pt x="0" y="66"/>
                </a:lnTo>
                <a:close/>
              </a:path>
            </a:pathLst>
          </a:custGeom>
          <a:solidFill>
            <a:srgbClr val="4283F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https://d.book118.com/155232011202011121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2024-09-24T15:00:55.716</cp:lastPrinted>
  <dcterms:created xsi:type="dcterms:W3CDTF">2024-09-24T07:00:55Z</dcterms:created>
  <dcterms:modified xsi:type="dcterms:W3CDTF">2024-09-24T07:00:57Z</dcterms:modified>
</cp:coreProperties>
</file>