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39" r:id="rId30"/>
  </p:sldIdLst>
  <p:sldSz cx="12192000" cy="6877050"/>
  <p:notesSz cx="6858000" cy="9144000"/>
  <p:custDataLst>
    <p:tags r:id="rId3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2D5ABB26-0587-4C30-8999-92F81FD0307C}" styleName="No Style, No Grid">
    <a:wholeTbl>
      <a:tcTxStyle>
        <a:fontRef idx="minor"/>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tags" Target="tags/tag1.xml" /><Relationship Id="rId32" Type="http://schemas.openxmlformats.org/officeDocument/2006/relationships/presProps" Target="presProps.xml" /><Relationship Id="rId33" Type="http://schemas.openxmlformats.org/officeDocument/2006/relationships/viewProps" Target="viewProps.xml" /><Relationship Id="rId34" Type="http://schemas.openxmlformats.org/officeDocument/2006/relationships/theme" Target="theme/theme1.xml" /><Relationship Id="rId35"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2AC201D-75BC-48D2-8304-6A1F1C45DC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FDC320-C7C6-4EC5-B9BE-7CB7342A3E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2F38782-87AD-4802-AB07-E60EF211D8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833820C-7A5D-48B2-9CA2-1893518F63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F8C2486-8003-4207-8A8B-A0A1EF0B48D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5B697D7-F17C-4D49-BEFF-470BC56E51E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E328B98-93B6-45CB-81DD-2B3330FCF97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0B3257-9D79-40D4-BEAC-609BE88C0D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3B9ECC-105A-49B1-B63D-B903F0058C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B7C0D9-CEE7-4A9E-A441-0AB8A79810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73295E-B9CF-46F5-BCF2-2D3CE1801E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914400" y="2131885"/>
            <a:ext cx="10363200" cy="1444180"/>
          </a:xfrm>
          <a:prstGeom prst="rect">
            <a:avLst/>
          </a:prstGeom>
        </p:spPr>
        <p:txBody>
          <a:bodyPr wrap="square" lIns="0" tIns="0" rIns="0" bIns="0">
            <a:spAutoFit/>
          </a:bodyPr>
          <a:lstStyle>
            <a:lvl1pPr>
              <a:defRPr sz="3200" b="1" i="0" u="heavy">
                <a:solidFill>
                  <a:schemeClr val="tx1"/>
                </a:solidFill>
                <a:latin typeface="微软雅黑"/>
                <a:cs typeface="微软雅黑"/>
              </a:defRPr>
            </a:lvl1pPr>
          </a:lstStyle>
          <a:p/>
        </p:txBody>
      </p:sp>
      <p:sp>
        <p:nvSpPr>
          <p:cNvPr id="3" name="Holder 3"/>
          <p:cNvSpPr>
            <a:spLocks noGrp="1"/>
          </p:cNvSpPr>
          <p:nvPr>
            <p:ph type="subTitle" idx="4"/>
          </p:nvPr>
        </p:nvSpPr>
        <p:spPr>
          <a:xfrm>
            <a:off x="1828800" y="3851148"/>
            <a:ext cx="8534400" cy="1719262"/>
          </a:xfrm>
          <a:prstGeom prst="rect">
            <a:avLst/>
          </a:prstGeom>
        </p:spPr>
        <p:txBody>
          <a:bodyPr wrap="square" lIns="0" tIns="0" rIns="0" bIns="0">
            <a:spAutoFit/>
          </a:bodyPr>
          <a:lstStyle>
            <a:lvl1pPr>
              <a:defRPr b="0" i="0">
                <a:solidFill>
                  <a:schemeClr val="tx1"/>
                </a:solidFill>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1800" b="0" i="0">
                <a:solidFill>
                  <a:srgbClr val="808080"/>
                </a:solidFill>
                <a:latin typeface="微软雅黑"/>
                <a:cs typeface="微软雅黑"/>
              </a:defRPr>
            </a:lvl1pPr>
          </a:lstStyle>
          <a:p>
            <a:pPr marL="12700">
              <a:lnSpc>
                <a:spcPct val="100000"/>
              </a:lnSpc>
              <a:spcBef>
                <a:spcPts val="204"/>
              </a:spcBef>
            </a:pPr>
            <a:r>
              <a:rPr/>
              <a:t>-</a:t>
            </a:r>
            <a:fld id="{81D60167-4931-47E6-BA6A-407CBD079E47}" type="slidenum">
              <a:rPr spc="-10"/>
              <a:t>#</a:t>
            </a:fld>
            <a:r>
              <a:rPr spc="-10"/>
              <a:t>/51-</a:t>
            </a: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200" b="1" i="0" u="heavy">
                <a:solidFill>
                  <a:schemeClr val="tx1"/>
                </a:solidFill>
                <a:latin typeface="微软雅黑"/>
                <a:cs typeface="微软雅黑"/>
              </a:defRPr>
            </a:lvl1pPr>
          </a:lstStyle>
          <a:p/>
        </p:txBody>
      </p:sp>
      <p:sp>
        <p:nvSpPr>
          <p:cNvPr id="3" name="Holder 3"/>
          <p:cNvSpPr>
            <a:spLocks noGrp="1"/>
          </p:cNvSpPr>
          <p:nvPr>
            <p:ph type="body" idx="1"/>
          </p:nvPr>
        </p:nvSpPr>
        <p:spPr/>
        <p:txBody>
          <a:bodyPr lIns="0" tIns="0" rIns="0" bIns="0"/>
          <a:lstStyle>
            <a:lvl1pPr>
              <a:defRPr b="0" i="0">
                <a:solidFill>
                  <a:schemeClr val="tx1"/>
                </a:solidFill>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1800" b="0" i="0">
                <a:solidFill>
                  <a:srgbClr val="808080"/>
                </a:solidFill>
                <a:latin typeface="微软雅黑"/>
                <a:cs typeface="微软雅黑"/>
              </a:defRPr>
            </a:lvl1pPr>
          </a:lstStyle>
          <a:p>
            <a:pPr marL="12700">
              <a:lnSpc>
                <a:spcPct val="100000"/>
              </a:lnSpc>
              <a:spcBef>
                <a:spcPts val="204"/>
              </a:spcBef>
            </a:pPr>
            <a:r>
              <a:rPr/>
              <a:t>-</a:t>
            </a:r>
            <a:fld id="{81D60167-4931-47E6-BA6A-407CBD079E47}" type="slidenum">
              <a:rPr spc="-10"/>
              <a:t>#</a:t>
            </a:fld>
            <a:r>
              <a:rPr spc="-10"/>
              <a:t>/51-</a:t>
            </a: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200" b="1" i="0" u="heavy">
                <a:solidFill>
                  <a:schemeClr val="tx1"/>
                </a:solidFill>
                <a:latin typeface="微软雅黑"/>
                <a:cs typeface="微软雅黑"/>
              </a:defRPr>
            </a:lvl1pPr>
          </a:lstStyle>
          <a:p/>
        </p:txBody>
      </p:sp>
      <p:sp>
        <p:nvSpPr>
          <p:cNvPr id="3" name="Holder 3"/>
          <p:cNvSpPr>
            <a:spLocks noGrp="1"/>
          </p:cNvSpPr>
          <p:nvPr>
            <p:ph sz="half" idx="2"/>
          </p:nvPr>
        </p:nvSpPr>
        <p:spPr>
          <a:xfrm>
            <a:off x="609600" y="1581721"/>
            <a:ext cx="5303520" cy="4538853"/>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8118161" y="1811385"/>
            <a:ext cx="3657600" cy="3848100"/>
          </a:xfrm>
          <a:prstGeom prst="rect">
            <a:avLst/>
          </a:prstGeom>
        </p:spPr>
        <p:txBody>
          <a:bodyPr wrap="square" lIns="0" tIns="0" rIns="0" bIns="0">
            <a:spAutoFit/>
          </a:bodyPr>
          <a:lstStyle>
            <a:lvl1pPr>
              <a:defRPr sz="2200" b="0" i="0">
                <a:solidFill>
                  <a:schemeClr val="tx1"/>
                </a:solidFill>
                <a:latin typeface="宋体"/>
                <a:cs typeface="宋体"/>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defRPr sz="1800" b="0" i="0">
                <a:solidFill>
                  <a:srgbClr val="808080"/>
                </a:solidFill>
                <a:latin typeface="微软雅黑"/>
                <a:cs typeface="微软雅黑"/>
              </a:defRPr>
            </a:lvl1pPr>
          </a:lstStyle>
          <a:p>
            <a:pPr marL="12700">
              <a:lnSpc>
                <a:spcPct val="100000"/>
              </a:lnSpc>
              <a:spcBef>
                <a:spcPts val="204"/>
              </a:spcBef>
            </a:pPr>
            <a:r>
              <a:rPr/>
              <a:t>-</a:t>
            </a:r>
            <a:fld id="{81D60167-4931-47E6-BA6A-407CBD079E47}" type="slidenum">
              <a:rPr spc="-10"/>
              <a:t>#</a:t>
            </a:fld>
            <a:r>
              <a:rPr spc="-10"/>
              <a:t>/51-</a:t>
            </a: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xfrm>
      </p:grpSpPr>
      <p:sp>
        <p:nvSpPr>
          <p:cNvPr id="16" name="bg object 16"/>
          <p:cNvSpPr/>
          <p:nvPr/>
        </p:nvSpPr>
        <p:spPr>
          <a:xfrm>
            <a:off x="0" y="0"/>
            <a:ext cx="12192000" cy="4831715"/>
          </a:xfrm>
          <a:custGeom>
            <a:rect l="l" t="t" r="r" b="b"/>
            <a:pathLst>
              <a:path w="12192000" h="4831715">
                <a:moveTo>
                  <a:pt x="12192000" y="4831305"/>
                </a:moveTo>
                <a:lnTo>
                  <a:pt x="0" y="4831305"/>
                </a:lnTo>
                <a:lnTo>
                  <a:pt x="0" y="0"/>
                </a:lnTo>
                <a:lnTo>
                  <a:pt x="12192000" y="0"/>
                </a:lnTo>
                <a:lnTo>
                  <a:pt x="12192000" y="4831305"/>
                </a:lnTo>
                <a:close/>
              </a:path>
            </a:pathLst>
          </a:custGeom>
          <a:solidFill>
            <a:srgbClr val="0072C6"/>
          </a:solidFill>
        </p:spPr>
        <p:txBody>
          <a:bodyPr wrap="square" lIns="0" tIns="0" rIns="0" bIns="0" rtlCol="0"/>
          <a:lstStyle/>
          <a:p/>
        </p:txBody>
      </p:sp>
      <p:sp>
        <p:nvSpPr>
          <p:cNvPr id="2" name="Holder 2"/>
          <p:cNvSpPr>
            <a:spLocks noGrp="1"/>
          </p:cNvSpPr>
          <p:nvPr>
            <p:ph type="title"/>
          </p:nvPr>
        </p:nvSpPr>
        <p:spPr/>
        <p:txBody>
          <a:bodyPr lIns="0" tIns="0" rIns="0" bIns="0"/>
          <a:lstStyle>
            <a:lvl1pPr>
              <a:defRPr sz="3200" b="1" i="0" u="heavy">
                <a:solidFill>
                  <a:schemeClr val="tx1"/>
                </a:solidFill>
                <a:latin typeface="微软雅黑"/>
                <a:cs typeface="微软雅黑"/>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defRPr sz="1800" b="0" i="0">
                <a:solidFill>
                  <a:srgbClr val="808080"/>
                </a:solidFill>
                <a:latin typeface="微软雅黑"/>
                <a:cs typeface="微软雅黑"/>
              </a:defRPr>
            </a:lvl1pPr>
          </a:lstStyle>
          <a:p>
            <a:pPr marL="12700">
              <a:lnSpc>
                <a:spcPct val="100000"/>
              </a:lnSpc>
              <a:spcBef>
                <a:spcPts val="204"/>
              </a:spcBef>
            </a:pPr>
            <a:r>
              <a:rPr/>
              <a:t>-</a:t>
            </a:r>
            <a:fld id="{81D60167-4931-47E6-BA6A-407CBD079E47}" type="slidenum">
              <a:rPr spc="-10"/>
              <a:t>#</a:t>
            </a:fld>
            <a:r>
              <a:rPr spc="-10"/>
              <a:t>/51-</a:t>
            </a: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defRPr sz="1800" b="0" i="0">
                <a:solidFill>
                  <a:srgbClr val="808080"/>
                </a:solidFill>
                <a:latin typeface="微软雅黑"/>
                <a:cs typeface="微软雅黑"/>
              </a:defRPr>
            </a:lvl1pPr>
          </a:lstStyle>
          <a:p>
            <a:pPr marL="12700">
              <a:lnSpc>
                <a:spcPct val="100000"/>
              </a:lnSpc>
              <a:spcBef>
                <a:spcPts val="204"/>
              </a:spcBef>
            </a:pPr>
            <a:r>
              <a:rPr/>
              <a:t>-</a:t>
            </a:r>
            <a:fld id="{81D60167-4931-47E6-BA6A-407CBD079E47}" type="slidenum">
              <a:rPr spc="-10"/>
              <a:t>#</a:t>
            </a:fld>
            <a:r>
              <a:rPr spc="-10"/>
              <a:t>/51-</a:t>
            </a: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6" name="bg object 16"/>
          <p:cNvSpPr/>
          <p:nvPr/>
        </p:nvSpPr>
        <p:spPr>
          <a:xfrm>
            <a:off x="11446471" y="444358"/>
            <a:ext cx="302895" cy="302895"/>
          </a:xfrm>
          <a:custGeom>
            <a:rect l="l" t="t" r="r" b="b"/>
            <a:pathLst>
              <a:path w="302895" h="302895">
                <a:moveTo>
                  <a:pt x="151171" y="0"/>
                </a:moveTo>
                <a:lnTo>
                  <a:pt x="302342" y="0"/>
                </a:lnTo>
                <a:lnTo>
                  <a:pt x="151171" y="151171"/>
                </a:lnTo>
                <a:lnTo>
                  <a:pt x="302342" y="302343"/>
                </a:lnTo>
                <a:lnTo>
                  <a:pt x="151171" y="302343"/>
                </a:lnTo>
                <a:lnTo>
                  <a:pt x="0" y="151171"/>
                </a:lnTo>
                <a:lnTo>
                  <a:pt x="151171" y="0"/>
                </a:lnTo>
                <a:close/>
              </a:path>
            </a:pathLst>
          </a:custGeom>
          <a:solidFill>
            <a:srgbClr val="0072C6"/>
          </a:solidFill>
        </p:spPr>
        <p:txBody>
          <a:bodyPr wrap="square" lIns="0" tIns="0" rIns="0" bIns="0" rtlCol="0"/>
          <a:lstStyle/>
          <a:p/>
        </p:txBody>
      </p:sp>
      <p:sp>
        <p:nvSpPr>
          <p:cNvPr id="17" name="bg object 17"/>
          <p:cNvSpPr/>
          <p:nvPr/>
        </p:nvSpPr>
        <p:spPr>
          <a:xfrm>
            <a:off x="11446471" y="444358"/>
            <a:ext cx="302895" cy="302895"/>
          </a:xfrm>
          <a:custGeom>
            <a:rect l="l" t="t" r="r" b="b"/>
            <a:pathLst>
              <a:path w="302895" h="302895">
                <a:moveTo>
                  <a:pt x="302342" y="302343"/>
                </a:moveTo>
                <a:lnTo>
                  <a:pt x="151171" y="302343"/>
                </a:lnTo>
                <a:lnTo>
                  <a:pt x="0" y="151171"/>
                </a:lnTo>
                <a:lnTo>
                  <a:pt x="151171" y="0"/>
                </a:lnTo>
                <a:lnTo>
                  <a:pt x="302342" y="0"/>
                </a:lnTo>
                <a:lnTo>
                  <a:pt x="151171" y="151171"/>
                </a:lnTo>
                <a:lnTo>
                  <a:pt x="302342" y="302343"/>
                </a:lnTo>
                <a:close/>
              </a:path>
            </a:pathLst>
          </a:custGeom>
          <a:ln w="25400">
            <a:solidFill>
              <a:srgbClr val="0072C6"/>
            </a:solidFill>
          </a:ln>
        </p:spPr>
        <p:txBody>
          <a:bodyPr wrap="square" lIns="0" tIns="0" rIns="0" bIns="0" rtlCol="0"/>
          <a:lstStyle/>
          <a:p/>
        </p:txBody>
      </p:sp>
      <p:sp>
        <p:nvSpPr>
          <p:cNvPr id="18" name="bg object 18"/>
          <p:cNvSpPr/>
          <p:nvPr/>
        </p:nvSpPr>
        <p:spPr>
          <a:xfrm>
            <a:off x="11109719" y="444361"/>
            <a:ext cx="302895" cy="302895"/>
          </a:xfrm>
          <a:custGeom>
            <a:rect l="l" t="t" r="r" b="b"/>
            <a:pathLst>
              <a:path w="302895" h="302895">
                <a:moveTo>
                  <a:pt x="151171" y="0"/>
                </a:moveTo>
                <a:lnTo>
                  <a:pt x="302342" y="0"/>
                </a:lnTo>
                <a:lnTo>
                  <a:pt x="151171" y="151171"/>
                </a:lnTo>
                <a:lnTo>
                  <a:pt x="302342" y="302342"/>
                </a:lnTo>
                <a:lnTo>
                  <a:pt x="151171" y="302342"/>
                </a:lnTo>
                <a:lnTo>
                  <a:pt x="0" y="151171"/>
                </a:lnTo>
                <a:lnTo>
                  <a:pt x="151171" y="0"/>
                </a:lnTo>
                <a:close/>
              </a:path>
            </a:pathLst>
          </a:custGeom>
          <a:solidFill>
            <a:srgbClr val="0072C6"/>
          </a:solidFill>
        </p:spPr>
        <p:txBody>
          <a:bodyPr wrap="square" lIns="0" tIns="0" rIns="0" bIns="0" rtlCol="0"/>
          <a:lstStyle/>
          <a:p/>
        </p:txBody>
      </p:sp>
      <p:sp>
        <p:nvSpPr>
          <p:cNvPr id="19" name="bg object 19"/>
          <p:cNvSpPr/>
          <p:nvPr/>
        </p:nvSpPr>
        <p:spPr>
          <a:xfrm>
            <a:off x="11109719" y="444361"/>
            <a:ext cx="302895" cy="302895"/>
          </a:xfrm>
          <a:custGeom>
            <a:rect l="l" t="t" r="r" b="b"/>
            <a:pathLst>
              <a:path w="302895" h="302895">
                <a:moveTo>
                  <a:pt x="302342" y="302342"/>
                </a:moveTo>
                <a:lnTo>
                  <a:pt x="151171" y="302342"/>
                </a:lnTo>
                <a:lnTo>
                  <a:pt x="0" y="151171"/>
                </a:lnTo>
                <a:lnTo>
                  <a:pt x="151171" y="0"/>
                </a:lnTo>
                <a:lnTo>
                  <a:pt x="302342" y="0"/>
                </a:lnTo>
                <a:lnTo>
                  <a:pt x="151171" y="151171"/>
                </a:lnTo>
                <a:lnTo>
                  <a:pt x="302342" y="302342"/>
                </a:lnTo>
                <a:close/>
              </a:path>
            </a:pathLst>
          </a:custGeom>
          <a:ln w="25400">
            <a:solidFill>
              <a:srgbClr val="0072C6"/>
            </a:solidFill>
          </a:ln>
        </p:spPr>
        <p:txBody>
          <a:bodyPr wrap="square" lIns="0" tIns="0" rIns="0" bIns="0" rtlCol="0"/>
          <a:lstStyle/>
          <a:p/>
        </p:txBody>
      </p:sp>
      <p:sp>
        <p:nvSpPr>
          <p:cNvPr id="2" name="Holder 2"/>
          <p:cNvSpPr>
            <a:spLocks noGrp="1"/>
          </p:cNvSpPr>
          <p:nvPr>
            <p:ph type="title"/>
          </p:nvPr>
        </p:nvSpPr>
        <p:spPr>
          <a:xfrm>
            <a:off x="6361012" y="228382"/>
            <a:ext cx="5461634" cy="513080"/>
          </a:xfrm>
          <a:prstGeom prst="rect">
            <a:avLst/>
          </a:prstGeom>
        </p:spPr>
        <p:txBody>
          <a:bodyPr wrap="square" lIns="0" tIns="0" rIns="0" bIns="0">
            <a:spAutoFit/>
          </a:bodyPr>
          <a:lstStyle>
            <a:lvl1pPr>
              <a:defRPr sz="3200" b="1" i="0" u="heavy">
                <a:solidFill>
                  <a:schemeClr val="tx1"/>
                </a:solidFill>
                <a:latin typeface="微软雅黑"/>
                <a:cs typeface="微软雅黑"/>
              </a:defRPr>
            </a:lvl1pPr>
          </a:lstStyle>
          <a:p/>
        </p:txBody>
      </p:sp>
      <p:sp>
        <p:nvSpPr>
          <p:cNvPr id="3" name="Holder 3"/>
          <p:cNvSpPr>
            <a:spLocks noGrp="1"/>
          </p:cNvSpPr>
          <p:nvPr>
            <p:ph type="body" idx="1"/>
          </p:nvPr>
        </p:nvSpPr>
        <p:spPr>
          <a:xfrm>
            <a:off x="424965" y="1718317"/>
            <a:ext cx="11179175" cy="4249420"/>
          </a:xfrm>
          <a:prstGeom prst="rect">
            <a:avLst/>
          </a:prstGeom>
        </p:spPr>
        <p:txBody>
          <a:bodyPr wrap="square" lIns="0" tIns="0" rIns="0" bIns="0">
            <a:spAutoFit/>
          </a:bodyPr>
          <a:lstStyle>
            <a:lvl1pPr>
              <a:defRPr b="0" i="0">
                <a:solidFill>
                  <a:schemeClr val="tx1"/>
                </a:solidFill>
              </a:defRPr>
            </a:lvl1pPr>
          </a:lstStyle>
          <a:p/>
        </p:txBody>
      </p:sp>
      <p:sp>
        <p:nvSpPr>
          <p:cNvPr id="4" name="Holder 4"/>
          <p:cNvSpPr>
            <a:spLocks noGrp="1"/>
          </p:cNvSpPr>
          <p:nvPr>
            <p:ph type="ftr" sz="quarter" idx="5"/>
          </p:nvPr>
        </p:nvSpPr>
        <p:spPr>
          <a:xfrm>
            <a:off x="4145280" y="6395656"/>
            <a:ext cx="3901440" cy="343852"/>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609600" y="6395656"/>
            <a:ext cx="2804160" cy="343852"/>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10779280" y="6400325"/>
            <a:ext cx="856615" cy="327659"/>
          </a:xfrm>
          <a:prstGeom prst="rect">
            <a:avLst/>
          </a:prstGeom>
        </p:spPr>
        <p:txBody>
          <a:bodyPr wrap="square" lIns="0" tIns="0" rIns="0" bIns="0">
            <a:spAutoFit/>
          </a:bodyPr>
          <a:lstStyle>
            <a:defPPr>
              <a:defRPr kern="0"/>
            </a:defPPr>
            <a:lvl1pPr>
              <a:defRPr sz="1800" b="0" i="0">
                <a:solidFill>
                  <a:srgbClr val="808080"/>
                </a:solidFill>
                <a:latin typeface="微软雅黑"/>
                <a:cs typeface="微软雅黑"/>
              </a:defRPr>
            </a:lvl1pPr>
          </a:lstStyle>
          <a:p>
            <a:pPr marL="12700">
              <a:lnSpc>
                <a:spcPct val="100000"/>
              </a:lnSpc>
              <a:spcBef>
                <a:spcPts val="204"/>
              </a:spcBef>
            </a:pPr>
            <a:r>
              <a:rPr/>
              <a:t>-</a:t>
            </a:r>
            <a:fld id="{81D60167-4931-47E6-BA6A-407CBD079E47}" type="slidenum">
              <a:rPr spc="-10"/>
              <a:t>#</a:t>
            </a:fld>
            <a:r>
              <a:rPr spc="-10"/>
              <a:t>/51-</a:t>
            </a:r>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1.png" /><Relationship Id="rId11" Type="http://schemas.openxmlformats.org/officeDocument/2006/relationships/image" Target="../media/image1.jpeg"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image" Target="../media/image5.png" /><Relationship Id="rId5" Type="http://schemas.openxmlformats.org/officeDocument/2006/relationships/image" Target="../media/image6.png" /><Relationship Id="rId6" Type="http://schemas.openxmlformats.org/officeDocument/2006/relationships/image" Target="../media/image7.png" /><Relationship Id="rId7" Type="http://schemas.openxmlformats.org/officeDocument/2006/relationships/image" Target="../media/image8.png" /><Relationship Id="rId8" Type="http://schemas.openxmlformats.org/officeDocument/2006/relationships/image" Target="../media/image9.png" /><Relationship Id="rId9" Type="http://schemas.openxmlformats.org/officeDocument/2006/relationships/image" Target="../media/image10.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jpeg" /><Relationship Id="rId3"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jpeg" /><Relationship Id="rId3" Type="http://schemas.openxmlformats.org/officeDocument/2006/relationships/image" Target="../media/image12.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 Id="rId3" Type="http://schemas.openxmlformats.org/officeDocument/2006/relationships/image" Target="../media/image13.pn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5242303041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247168" y="2147781"/>
            <a:ext cx="7912100" cy="848360"/>
          </a:xfrm>
          <a:prstGeom prst="rect">
            <a:avLst/>
          </a:prstGeom>
        </p:spPr>
        <p:txBody>
          <a:bodyPr vert="horz" wrap="square" lIns="0" tIns="12700" rIns="0" bIns="0" rtlCol="0">
            <a:spAutoFit/>
          </a:bodyPr>
          <a:lstStyle/>
          <a:p>
            <a:pPr marL="12700">
              <a:lnSpc>
                <a:spcPct val="100000"/>
              </a:lnSpc>
              <a:spcBef>
                <a:spcPts val="100"/>
              </a:spcBef>
              <a:tabLst>
                <a:tab pos="1040765"/>
                <a:tab pos="2069464"/>
                <a:tab pos="3098165"/>
                <a:tab pos="4126865"/>
                <a:tab pos="5155565"/>
                <a:tab pos="6184265"/>
                <a:tab pos="7212965"/>
              </a:tabLst>
            </a:pPr>
            <a:r>
              <a:rPr sz="5400" b="0" u="none" spc="-50">
                <a:solidFill>
                  <a:srgbClr val="FFFFFF"/>
                </a:solidFill>
                <a:latin typeface="微软雅黑"/>
                <a:cs typeface="微软雅黑"/>
              </a:rPr>
              <a:t>产</a:t>
            </a:r>
            <a:r>
              <a:rPr sz="5400" b="0" u="none">
                <a:solidFill>
                  <a:srgbClr val="FFFFFF"/>
                </a:solidFill>
                <a:latin typeface="微软雅黑"/>
                <a:cs typeface="微软雅黑"/>
              </a:rPr>
              <a:t>	</a:t>
            </a:r>
            <a:r>
              <a:rPr sz="5400" b="0" u="none" spc="-50">
                <a:solidFill>
                  <a:srgbClr val="FFFFFF"/>
                </a:solidFill>
                <a:latin typeface="微软雅黑"/>
                <a:cs typeface="微软雅黑"/>
              </a:rPr>
              <a:t>品</a:t>
            </a:r>
            <a:r>
              <a:rPr sz="5400" b="0" u="none">
                <a:solidFill>
                  <a:srgbClr val="FFFFFF"/>
                </a:solidFill>
                <a:latin typeface="微软雅黑"/>
                <a:cs typeface="微软雅黑"/>
              </a:rPr>
              <a:t>	</a:t>
            </a:r>
            <a:r>
              <a:rPr sz="5400" b="0" u="none" spc="-50">
                <a:solidFill>
                  <a:srgbClr val="FFFFFF"/>
                </a:solidFill>
                <a:latin typeface="微软雅黑"/>
                <a:cs typeface="微软雅黑"/>
              </a:rPr>
              <a:t>质</a:t>
            </a:r>
            <a:r>
              <a:rPr sz="5400" b="0" u="none">
                <a:solidFill>
                  <a:srgbClr val="FFFFFF"/>
                </a:solidFill>
                <a:latin typeface="微软雅黑"/>
                <a:cs typeface="微软雅黑"/>
              </a:rPr>
              <a:t>	</a:t>
            </a:r>
            <a:r>
              <a:rPr sz="5400" b="0" u="none" spc="-50">
                <a:solidFill>
                  <a:srgbClr val="FFFFFF"/>
                </a:solidFill>
                <a:latin typeface="微软雅黑"/>
                <a:cs typeface="微软雅黑"/>
              </a:rPr>
              <a:t>量</a:t>
            </a:r>
            <a:r>
              <a:rPr sz="5400" b="0" u="none">
                <a:solidFill>
                  <a:srgbClr val="FFFFFF"/>
                </a:solidFill>
                <a:latin typeface="微软雅黑"/>
                <a:cs typeface="微软雅黑"/>
              </a:rPr>
              <a:t>	</a:t>
            </a:r>
            <a:r>
              <a:rPr sz="5400" b="0" u="none" spc="-50">
                <a:solidFill>
                  <a:srgbClr val="FFFFFF"/>
                </a:solidFill>
                <a:latin typeface="微软雅黑"/>
                <a:cs typeface="微软雅黑"/>
              </a:rPr>
              <a:t>回</a:t>
            </a:r>
            <a:r>
              <a:rPr sz="5400" b="0" u="none">
                <a:solidFill>
                  <a:srgbClr val="FFFFFF"/>
                </a:solidFill>
                <a:latin typeface="微软雅黑"/>
                <a:cs typeface="微软雅黑"/>
              </a:rPr>
              <a:t>	</a:t>
            </a:r>
            <a:r>
              <a:rPr sz="5400" b="0" u="none" spc="-50">
                <a:solidFill>
                  <a:srgbClr val="FFFFFF"/>
                </a:solidFill>
                <a:latin typeface="微软雅黑"/>
                <a:cs typeface="微软雅黑"/>
              </a:rPr>
              <a:t>顾</a:t>
            </a:r>
            <a:r>
              <a:rPr sz="5400" b="0" u="none">
                <a:solidFill>
                  <a:srgbClr val="FFFFFF"/>
                </a:solidFill>
                <a:latin typeface="微软雅黑"/>
                <a:cs typeface="微软雅黑"/>
              </a:rPr>
              <a:t>	</a:t>
            </a:r>
            <a:r>
              <a:rPr sz="5400" b="0" u="none" spc="-50">
                <a:solidFill>
                  <a:srgbClr val="FFFFFF"/>
                </a:solidFill>
                <a:latin typeface="微软雅黑"/>
                <a:cs typeface="微软雅黑"/>
              </a:rPr>
              <a:t>分</a:t>
            </a:r>
            <a:r>
              <a:rPr sz="5400" b="0" u="none">
                <a:solidFill>
                  <a:srgbClr val="FFFFFF"/>
                </a:solidFill>
                <a:latin typeface="微软雅黑"/>
                <a:cs typeface="微软雅黑"/>
              </a:rPr>
              <a:t>	</a:t>
            </a:r>
            <a:r>
              <a:rPr sz="5400" b="0" u="none" spc="-50">
                <a:solidFill>
                  <a:srgbClr val="FFFFFF"/>
                </a:solidFill>
                <a:latin typeface="微软雅黑"/>
                <a:cs typeface="微软雅黑"/>
              </a:rPr>
              <a:t>析</a:t>
            </a:r>
            <a:endParaRPr sz="5400">
              <a:latin typeface="微软雅黑"/>
              <a:cs typeface="微软雅黑"/>
            </a:endParaRPr>
          </a:p>
        </p:txBody>
      </p:sp>
      <p:sp>
        <p:nvSpPr>
          <p:cNvPr id="3" name="object 3"/>
          <p:cNvSpPr txBox="1"/>
          <p:nvPr/>
        </p:nvSpPr>
        <p:spPr>
          <a:xfrm>
            <a:off x="9503878" y="6410068"/>
            <a:ext cx="1854200" cy="299720"/>
          </a:xfrm>
          <a:prstGeom prst="rect">
            <a:avLst/>
          </a:prstGeom>
        </p:spPr>
        <p:txBody>
          <a:bodyPr vert="horz" wrap="square" lIns="0" tIns="12700" rIns="0" bIns="0" rtlCol="0">
            <a:spAutoFit/>
          </a:bodyPr>
          <a:lstStyle/>
          <a:p>
            <a:pPr marL="12700">
              <a:lnSpc>
                <a:spcPct val="100000"/>
              </a:lnSpc>
              <a:spcBef>
                <a:spcPts val="100"/>
              </a:spcBef>
            </a:pPr>
            <a:r>
              <a:rPr sz="1800">
                <a:latin typeface="宋体"/>
                <a:cs typeface="宋体"/>
              </a:rPr>
              <a:t>2015年01</a:t>
            </a:r>
            <a:r>
              <a:rPr sz="1800" spc="-15">
                <a:latin typeface="宋体"/>
                <a:cs typeface="宋体"/>
              </a:rPr>
              <a:t>月，泰州</a:t>
            </a:r>
            <a:endParaRPr sz="1800">
              <a:latin typeface="宋体"/>
              <a:cs typeface="宋体"/>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p:nvPr/>
        </p:nvSpPr>
        <p:spPr>
          <a:xfrm>
            <a:off x="5517725" y="3185041"/>
            <a:ext cx="1188085" cy="1188085"/>
          </a:xfrm>
          <a:custGeom>
            <a:rect l="l" t="t" r="r" b="b"/>
            <a:pathLst>
              <a:path w="1188084" h="1188085">
                <a:moveTo>
                  <a:pt x="594000" y="1187999"/>
                </a:moveTo>
                <a:lnTo>
                  <a:pt x="545429" y="1186032"/>
                </a:lnTo>
                <a:lnTo>
                  <a:pt x="497591" y="1180177"/>
                </a:lnTo>
                <a:lnTo>
                  <a:pt x="450780" y="1170509"/>
                </a:lnTo>
                <a:lnTo>
                  <a:pt x="405289" y="1157102"/>
                </a:lnTo>
                <a:lnTo>
                  <a:pt x="361411" y="1140027"/>
                </a:lnTo>
                <a:lnTo>
                  <a:pt x="319440" y="1119359"/>
                </a:lnTo>
                <a:lnTo>
                  <a:pt x="276684" y="1095068"/>
                </a:lnTo>
                <a:lnTo>
                  <a:pt x="236272" y="1067403"/>
                </a:lnTo>
                <a:lnTo>
                  <a:pt x="198390" y="1036551"/>
                </a:lnTo>
                <a:lnTo>
                  <a:pt x="163227" y="1002700"/>
                </a:lnTo>
                <a:lnTo>
                  <a:pt x="130969" y="966036"/>
                </a:lnTo>
                <a:lnTo>
                  <a:pt x="101804" y="926749"/>
                </a:lnTo>
                <a:lnTo>
                  <a:pt x="75919" y="885024"/>
                </a:lnTo>
                <a:lnTo>
                  <a:pt x="53502" y="841050"/>
                </a:lnTo>
                <a:lnTo>
                  <a:pt x="34741" y="795014"/>
                </a:lnTo>
                <a:lnTo>
                  <a:pt x="19823" y="747104"/>
                </a:lnTo>
                <a:lnTo>
                  <a:pt x="8935" y="697506"/>
                </a:lnTo>
                <a:lnTo>
                  <a:pt x="2265" y="646409"/>
                </a:lnTo>
                <a:lnTo>
                  <a:pt x="0" y="593999"/>
                </a:lnTo>
                <a:lnTo>
                  <a:pt x="1974" y="545377"/>
                </a:lnTo>
                <a:lnTo>
                  <a:pt x="7793" y="497819"/>
                </a:lnTo>
                <a:lnTo>
                  <a:pt x="17303" y="451481"/>
                </a:lnTo>
                <a:lnTo>
                  <a:pt x="30349" y="406517"/>
                </a:lnTo>
                <a:lnTo>
                  <a:pt x="46777" y="363082"/>
                </a:lnTo>
                <a:lnTo>
                  <a:pt x="66432" y="321330"/>
                </a:lnTo>
                <a:lnTo>
                  <a:pt x="89161" y="281415"/>
                </a:lnTo>
                <a:lnTo>
                  <a:pt x="114808" y="243492"/>
                </a:lnTo>
                <a:lnTo>
                  <a:pt x="143219" y="207715"/>
                </a:lnTo>
                <a:lnTo>
                  <a:pt x="174239" y="174240"/>
                </a:lnTo>
                <a:lnTo>
                  <a:pt x="207715" y="143219"/>
                </a:lnTo>
                <a:lnTo>
                  <a:pt x="243492" y="114808"/>
                </a:lnTo>
                <a:lnTo>
                  <a:pt x="281415" y="89161"/>
                </a:lnTo>
                <a:lnTo>
                  <a:pt x="321330" y="66432"/>
                </a:lnTo>
                <a:lnTo>
                  <a:pt x="363082" y="46777"/>
                </a:lnTo>
                <a:lnTo>
                  <a:pt x="406517" y="30349"/>
                </a:lnTo>
                <a:lnTo>
                  <a:pt x="451481" y="17303"/>
                </a:lnTo>
                <a:lnTo>
                  <a:pt x="497819" y="7793"/>
                </a:lnTo>
                <a:lnTo>
                  <a:pt x="545377" y="1974"/>
                </a:lnTo>
                <a:lnTo>
                  <a:pt x="594000" y="0"/>
                </a:lnTo>
                <a:lnTo>
                  <a:pt x="642623" y="1974"/>
                </a:lnTo>
                <a:lnTo>
                  <a:pt x="690180" y="7793"/>
                </a:lnTo>
                <a:lnTo>
                  <a:pt x="736518" y="17303"/>
                </a:lnTo>
                <a:lnTo>
                  <a:pt x="781482" y="30349"/>
                </a:lnTo>
                <a:lnTo>
                  <a:pt x="824917" y="46777"/>
                </a:lnTo>
                <a:lnTo>
                  <a:pt x="866669" y="66432"/>
                </a:lnTo>
                <a:lnTo>
                  <a:pt x="906584" y="89161"/>
                </a:lnTo>
                <a:lnTo>
                  <a:pt x="944507" y="114808"/>
                </a:lnTo>
                <a:lnTo>
                  <a:pt x="980284" y="143219"/>
                </a:lnTo>
                <a:lnTo>
                  <a:pt x="1013760" y="174240"/>
                </a:lnTo>
                <a:lnTo>
                  <a:pt x="1044780" y="207715"/>
                </a:lnTo>
                <a:lnTo>
                  <a:pt x="1073191" y="243492"/>
                </a:lnTo>
                <a:lnTo>
                  <a:pt x="1098838" y="281415"/>
                </a:lnTo>
                <a:lnTo>
                  <a:pt x="1121567" y="321330"/>
                </a:lnTo>
                <a:lnTo>
                  <a:pt x="1141222" y="363082"/>
                </a:lnTo>
                <a:lnTo>
                  <a:pt x="1157650" y="406517"/>
                </a:lnTo>
                <a:lnTo>
                  <a:pt x="1170697" y="451481"/>
                </a:lnTo>
                <a:lnTo>
                  <a:pt x="1180207" y="497819"/>
                </a:lnTo>
                <a:lnTo>
                  <a:pt x="1186026" y="545377"/>
                </a:lnTo>
                <a:lnTo>
                  <a:pt x="1188000" y="593999"/>
                </a:lnTo>
                <a:lnTo>
                  <a:pt x="1185734" y="646410"/>
                </a:lnTo>
                <a:lnTo>
                  <a:pt x="1179055" y="697516"/>
                </a:lnTo>
                <a:lnTo>
                  <a:pt x="1168144" y="747136"/>
                </a:lnTo>
                <a:lnTo>
                  <a:pt x="1153181" y="795091"/>
                </a:lnTo>
                <a:lnTo>
                  <a:pt x="1134347" y="841201"/>
                </a:lnTo>
                <a:lnTo>
                  <a:pt x="1111821" y="885284"/>
                </a:lnTo>
                <a:lnTo>
                  <a:pt x="1085783" y="927161"/>
                </a:lnTo>
                <a:lnTo>
                  <a:pt x="1056415" y="966652"/>
                </a:lnTo>
                <a:lnTo>
                  <a:pt x="1023897" y="1003576"/>
                </a:lnTo>
                <a:lnTo>
                  <a:pt x="988407" y="1037753"/>
                </a:lnTo>
                <a:lnTo>
                  <a:pt x="950128" y="1069002"/>
                </a:lnTo>
                <a:lnTo>
                  <a:pt x="909239" y="1097145"/>
                </a:lnTo>
                <a:lnTo>
                  <a:pt x="865920" y="1121999"/>
                </a:lnTo>
                <a:lnTo>
                  <a:pt x="824144" y="1141555"/>
                </a:lnTo>
                <a:lnTo>
                  <a:pt x="780755" y="1157884"/>
                </a:lnTo>
                <a:lnTo>
                  <a:pt x="735899" y="1170839"/>
                </a:lnTo>
                <a:lnTo>
                  <a:pt x="689724" y="1180275"/>
                </a:lnTo>
                <a:lnTo>
                  <a:pt x="642375" y="1186044"/>
                </a:lnTo>
                <a:lnTo>
                  <a:pt x="594000" y="1187999"/>
                </a:lnTo>
                <a:close/>
              </a:path>
            </a:pathLst>
          </a:custGeom>
          <a:solidFill>
            <a:srgbClr val="0072C6"/>
          </a:solidFill>
        </p:spPr>
        <p:txBody>
          <a:bodyPr wrap="square" lIns="0" tIns="0" rIns="0" bIns="0" rtlCol="0"/>
          <a:lstStyle/>
          <a:p/>
        </p:txBody>
      </p:sp>
      <p:sp>
        <p:nvSpPr>
          <p:cNvPr id="3" name="object 3"/>
          <p:cNvSpPr txBox="1"/>
          <p:nvPr/>
        </p:nvSpPr>
        <p:spPr>
          <a:xfrm>
            <a:off x="5777224" y="3386379"/>
            <a:ext cx="635000" cy="756920"/>
          </a:xfrm>
          <a:prstGeom prst="rect">
            <a:avLst/>
          </a:prstGeom>
        </p:spPr>
        <p:txBody>
          <a:bodyPr vert="horz" wrap="square" lIns="0" tIns="12700" rIns="0" bIns="0" rtlCol="0">
            <a:spAutoFit/>
          </a:bodyPr>
          <a:lstStyle/>
          <a:p>
            <a:pPr marL="12700" marR="5080">
              <a:lnSpc>
                <a:spcPct val="100000"/>
              </a:lnSpc>
              <a:spcBef>
                <a:spcPts val="100"/>
              </a:spcBef>
            </a:pPr>
            <a:r>
              <a:rPr sz="2400" b="1" spc="-25">
                <a:latin typeface="微软雅黑"/>
                <a:cs typeface="微软雅黑"/>
              </a:rPr>
              <a:t>工作内容</a:t>
            </a:r>
            <a:endParaRPr sz="2400">
              <a:latin typeface="微软雅黑"/>
              <a:cs typeface="微软雅黑"/>
            </a:endParaRPr>
          </a:p>
        </p:txBody>
      </p:sp>
      <p:sp>
        <p:nvSpPr>
          <p:cNvPr id="4" name="object 4"/>
          <p:cNvSpPr txBox="1"/>
          <p:nvPr/>
        </p:nvSpPr>
        <p:spPr>
          <a:xfrm>
            <a:off x="7229853" y="3349847"/>
            <a:ext cx="205740" cy="452120"/>
          </a:xfrm>
          <a:prstGeom prst="rect">
            <a:avLst/>
          </a:prstGeom>
        </p:spPr>
        <p:txBody>
          <a:bodyPr vert="horz" wrap="square" lIns="0" tIns="12700" rIns="0" bIns="0" rtlCol="0">
            <a:spAutoFit/>
          </a:bodyPr>
          <a:lstStyle/>
          <a:p>
            <a:pPr marL="12700">
              <a:lnSpc>
                <a:spcPct val="100000"/>
              </a:lnSpc>
              <a:spcBef>
                <a:spcPts val="100"/>
              </a:spcBef>
            </a:pPr>
            <a:r>
              <a:rPr sz="2800">
                <a:latin typeface="Calibri"/>
                <a:cs typeface="Calibri"/>
              </a:rPr>
              <a:t>2</a:t>
            </a:r>
            <a:endParaRPr sz="2800">
              <a:latin typeface="Calibri"/>
              <a:cs typeface="Calibri"/>
            </a:endParaRPr>
          </a:p>
        </p:txBody>
      </p:sp>
      <p:sp>
        <p:nvSpPr>
          <p:cNvPr id="5" name="object 5"/>
          <p:cNvSpPr txBox="1"/>
          <p:nvPr/>
        </p:nvSpPr>
        <p:spPr>
          <a:xfrm>
            <a:off x="4690132" y="3375682"/>
            <a:ext cx="205740" cy="452120"/>
          </a:xfrm>
          <a:prstGeom prst="rect">
            <a:avLst/>
          </a:prstGeom>
        </p:spPr>
        <p:txBody>
          <a:bodyPr vert="horz" wrap="square" lIns="0" tIns="12700" rIns="0" bIns="0" rtlCol="0">
            <a:spAutoFit/>
          </a:bodyPr>
          <a:lstStyle/>
          <a:p>
            <a:pPr marL="12700">
              <a:lnSpc>
                <a:spcPct val="100000"/>
              </a:lnSpc>
              <a:spcBef>
                <a:spcPts val="100"/>
              </a:spcBef>
            </a:pPr>
            <a:r>
              <a:rPr sz="2800">
                <a:latin typeface="Calibri"/>
                <a:cs typeface="Calibri"/>
              </a:rPr>
              <a:t>6</a:t>
            </a:r>
            <a:endParaRPr sz="2800">
              <a:latin typeface="Calibri"/>
              <a:cs typeface="Calibri"/>
            </a:endParaRPr>
          </a:p>
        </p:txBody>
      </p:sp>
      <p:grpSp>
        <p:nvGrpSpPr>
          <p:cNvPr id="6" name="object 6"/>
          <p:cNvGrpSpPr/>
          <p:nvPr/>
        </p:nvGrpSpPr>
        <p:grpSpPr>
          <a:xfrm>
            <a:off x="2632472" y="1990426"/>
            <a:ext cx="7070090" cy="3541395"/>
            <a:chOff x="2632472" y="1990426"/>
            <a:chExt cx="7070090" cy="3541395"/>
          </a:xfrm>
        </p:grpSpPr>
        <p:sp>
          <p:nvSpPr>
            <p:cNvPr id="7" name="object 7"/>
            <p:cNvSpPr/>
            <p:nvPr/>
          </p:nvSpPr>
          <p:spPr>
            <a:xfrm>
              <a:off x="4884387" y="2010955"/>
              <a:ext cx="481330" cy="266700"/>
            </a:xfrm>
            <a:custGeom>
              <a:rect l="l" t="t" r="r" b="b"/>
              <a:pathLst>
                <a:path w="481329" h="266700">
                  <a:moveTo>
                    <a:pt x="481284" y="266233"/>
                  </a:moveTo>
                  <a:lnTo>
                    <a:pt x="0" y="0"/>
                  </a:lnTo>
                </a:path>
              </a:pathLst>
            </a:custGeom>
            <a:ln w="12700">
              <a:solidFill>
                <a:srgbClr val="0C0C0C"/>
              </a:solidFill>
              <a:prstDash val="sysDot"/>
            </a:ln>
          </p:spPr>
          <p:txBody>
            <a:bodyPr wrap="square" lIns="0" tIns="0" rIns="0" bIns="0" rtlCol="0"/>
            <a:lstStyle/>
            <a:p/>
          </p:txBody>
        </p:sp>
        <p:sp>
          <p:nvSpPr>
            <p:cNvPr id="8" name="object 8"/>
            <p:cNvSpPr/>
            <p:nvPr/>
          </p:nvSpPr>
          <p:spPr>
            <a:xfrm>
              <a:off x="2638822" y="2011952"/>
              <a:ext cx="2245995" cy="2540"/>
            </a:xfrm>
            <a:custGeom>
              <a:rect l="l" t="t" r="r" b="b"/>
              <a:pathLst>
                <a:path w="2245995" h="2539">
                  <a:moveTo>
                    <a:pt x="0" y="2330"/>
                  </a:moveTo>
                  <a:lnTo>
                    <a:pt x="2245566" y="0"/>
                  </a:lnTo>
                </a:path>
              </a:pathLst>
            </a:custGeom>
            <a:ln w="12700">
              <a:solidFill>
                <a:srgbClr val="0C0C0C"/>
              </a:solidFill>
              <a:prstDash val="sysDot"/>
            </a:ln>
          </p:spPr>
          <p:txBody>
            <a:bodyPr wrap="square" lIns="0" tIns="0" rIns="0" bIns="0" rtlCol="0"/>
            <a:lstStyle/>
            <a:p/>
          </p:txBody>
        </p:sp>
        <p:sp>
          <p:nvSpPr>
            <p:cNvPr id="9" name="object 9"/>
            <p:cNvSpPr/>
            <p:nvPr/>
          </p:nvSpPr>
          <p:spPr>
            <a:xfrm>
              <a:off x="4439018" y="2130348"/>
              <a:ext cx="1620520" cy="3281679"/>
            </a:xfrm>
            <a:custGeom>
              <a:rect l="l" t="t" r="r" b="b"/>
              <a:pathLst>
                <a:path w="1620520" h="3281679">
                  <a:moveTo>
                    <a:pt x="1619948" y="2327262"/>
                  </a:moveTo>
                  <a:lnTo>
                    <a:pt x="1572704" y="2325598"/>
                  </a:lnTo>
                  <a:lnTo>
                    <a:pt x="1526336" y="2320696"/>
                  </a:lnTo>
                  <a:lnTo>
                    <a:pt x="1480972" y="2312657"/>
                  </a:lnTo>
                  <a:lnTo>
                    <a:pt x="1436700" y="2301595"/>
                  </a:lnTo>
                  <a:lnTo>
                    <a:pt x="1393647" y="2287625"/>
                  </a:lnTo>
                  <a:lnTo>
                    <a:pt x="1351915" y="2270861"/>
                  </a:lnTo>
                  <a:lnTo>
                    <a:pt x="1311617" y="2251405"/>
                  </a:lnTo>
                  <a:lnTo>
                    <a:pt x="1272882" y="2229383"/>
                  </a:lnTo>
                  <a:lnTo>
                    <a:pt x="1235811" y="2204897"/>
                  </a:lnTo>
                  <a:lnTo>
                    <a:pt x="1200505" y="2178075"/>
                  </a:lnTo>
                  <a:lnTo>
                    <a:pt x="1167104" y="2149005"/>
                  </a:lnTo>
                  <a:lnTo>
                    <a:pt x="1135697" y="2117814"/>
                  </a:lnTo>
                  <a:lnTo>
                    <a:pt x="1106398" y="2084616"/>
                  </a:lnTo>
                  <a:lnTo>
                    <a:pt x="1079334" y="2049513"/>
                  </a:lnTo>
                  <a:lnTo>
                    <a:pt x="1054608" y="2012619"/>
                  </a:lnTo>
                  <a:lnTo>
                    <a:pt x="1032332" y="1974049"/>
                  </a:lnTo>
                  <a:lnTo>
                    <a:pt x="1012621" y="1933930"/>
                  </a:lnTo>
                  <a:lnTo>
                    <a:pt x="995591" y="1892350"/>
                  </a:lnTo>
                  <a:lnTo>
                    <a:pt x="981341" y="1849437"/>
                  </a:lnTo>
                  <a:lnTo>
                    <a:pt x="969987" y="1805292"/>
                  </a:lnTo>
                  <a:lnTo>
                    <a:pt x="961656" y="1760042"/>
                  </a:lnTo>
                  <a:lnTo>
                    <a:pt x="956449" y="1713776"/>
                  </a:lnTo>
                  <a:lnTo>
                    <a:pt x="954493" y="1666633"/>
                  </a:lnTo>
                  <a:lnTo>
                    <a:pt x="0" y="1674342"/>
                  </a:lnTo>
                  <a:lnTo>
                    <a:pt x="1092" y="1722691"/>
                  </a:lnTo>
                  <a:lnTo>
                    <a:pt x="3594" y="1770672"/>
                  </a:lnTo>
                  <a:lnTo>
                    <a:pt x="7480" y="1818284"/>
                  </a:lnTo>
                  <a:lnTo>
                    <a:pt x="12712" y="1865490"/>
                  </a:lnTo>
                  <a:lnTo>
                    <a:pt x="19291" y="1912277"/>
                  </a:lnTo>
                  <a:lnTo>
                    <a:pt x="27203" y="1958619"/>
                  </a:lnTo>
                  <a:lnTo>
                    <a:pt x="36398" y="2004504"/>
                  </a:lnTo>
                  <a:lnTo>
                    <a:pt x="46888" y="2049907"/>
                  </a:lnTo>
                  <a:lnTo>
                    <a:pt x="58635" y="2094814"/>
                  </a:lnTo>
                  <a:lnTo>
                    <a:pt x="71615" y="2139200"/>
                  </a:lnTo>
                  <a:lnTo>
                    <a:pt x="85826" y="2183053"/>
                  </a:lnTo>
                  <a:lnTo>
                    <a:pt x="101244" y="2226348"/>
                  </a:lnTo>
                  <a:lnTo>
                    <a:pt x="117830" y="2269071"/>
                  </a:lnTo>
                  <a:lnTo>
                    <a:pt x="135597" y="2311184"/>
                  </a:lnTo>
                  <a:lnTo>
                    <a:pt x="154495" y="2352687"/>
                  </a:lnTo>
                  <a:lnTo>
                    <a:pt x="174510" y="2393543"/>
                  </a:lnTo>
                  <a:lnTo>
                    <a:pt x="195643" y="2433751"/>
                  </a:lnTo>
                  <a:lnTo>
                    <a:pt x="217843" y="2473287"/>
                  </a:lnTo>
                  <a:lnTo>
                    <a:pt x="241122" y="2512123"/>
                  </a:lnTo>
                  <a:lnTo>
                    <a:pt x="265430" y="2550249"/>
                  </a:lnTo>
                  <a:lnTo>
                    <a:pt x="290779" y="2587637"/>
                  </a:lnTo>
                  <a:lnTo>
                    <a:pt x="317119" y="2624277"/>
                  </a:lnTo>
                  <a:lnTo>
                    <a:pt x="344449" y="2660129"/>
                  </a:lnTo>
                  <a:lnTo>
                    <a:pt x="372732" y="2695194"/>
                  </a:lnTo>
                  <a:lnTo>
                    <a:pt x="401967" y="2729446"/>
                  </a:lnTo>
                  <a:lnTo>
                    <a:pt x="432130" y="2762872"/>
                  </a:lnTo>
                  <a:lnTo>
                    <a:pt x="463194" y="2795435"/>
                  </a:lnTo>
                  <a:lnTo>
                    <a:pt x="495147" y="2827121"/>
                  </a:lnTo>
                  <a:lnTo>
                    <a:pt x="527964" y="2857931"/>
                  </a:lnTo>
                  <a:lnTo>
                    <a:pt x="561632" y="2887815"/>
                  </a:lnTo>
                  <a:lnTo>
                    <a:pt x="596112" y="2916771"/>
                  </a:lnTo>
                  <a:lnTo>
                    <a:pt x="631405" y="2944787"/>
                  </a:lnTo>
                  <a:lnTo>
                    <a:pt x="667486" y="2971825"/>
                  </a:lnTo>
                  <a:lnTo>
                    <a:pt x="704329" y="2997873"/>
                  </a:lnTo>
                  <a:lnTo>
                    <a:pt x="741921" y="3022904"/>
                  </a:lnTo>
                  <a:lnTo>
                    <a:pt x="780237" y="3046907"/>
                  </a:lnTo>
                  <a:lnTo>
                    <a:pt x="819264" y="3069869"/>
                  </a:lnTo>
                  <a:lnTo>
                    <a:pt x="858977" y="3091764"/>
                  </a:lnTo>
                  <a:lnTo>
                    <a:pt x="899350" y="3112554"/>
                  </a:lnTo>
                  <a:lnTo>
                    <a:pt x="940371" y="3132251"/>
                  </a:lnTo>
                  <a:lnTo>
                    <a:pt x="982027" y="3150819"/>
                  </a:lnTo>
                  <a:lnTo>
                    <a:pt x="1024293" y="3168231"/>
                  </a:lnTo>
                  <a:lnTo>
                    <a:pt x="1067142" y="3184474"/>
                  </a:lnTo>
                  <a:lnTo>
                    <a:pt x="1110551" y="3199536"/>
                  </a:lnTo>
                  <a:lnTo>
                    <a:pt x="1154518" y="3213392"/>
                  </a:lnTo>
                  <a:lnTo>
                    <a:pt x="1199007" y="3226028"/>
                  </a:lnTo>
                  <a:lnTo>
                    <a:pt x="1244015" y="3237407"/>
                  </a:lnTo>
                  <a:lnTo>
                    <a:pt x="1289494" y="3247529"/>
                  </a:lnTo>
                  <a:lnTo>
                    <a:pt x="1335455" y="3256356"/>
                  </a:lnTo>
                  <a:lnTo>
                    <a:pt x="1381861" y="3263887"/>
                  </a:lnTo>
                  <a:lnTo>
                    <a:pt x="1428699" y="3270085"/>
                  </a:lnTo>
                  <a:lnTo>
                    <a:pt x="1475943" y="3274949"/>
                  </a:lnTo>
                  <a:lnTo>
                    <a:pt x="1523580" y="3278441"/>
                  </a:lnTo>
                  <a:lnTo>
                    <a:pt x="1571586" y="3280549"/>
                  </a:lnTo>
                  <a:lnTo>
                    <a:pt x="1619948" y="3281261"/>
                  </a:lnTo>
                  <a:lnTo>
                    <a:pt x="1619948" y="2327262"/>
                  </a:lnTo>
                  <a:close/>
                </a:path>
                <a:path w="1620520" h="3281679">
                  <a:moveTo>
                    <a:pt x="1619948" y="0"/>
                  </a:moveTo>
                  <a:lnTo>
                    <a:pt x="1571586" y="711"/>
                  </a:lnTo>
                  <a:lnTo>
                    <a:pt x="1523580" y="2819"/>
                  </a:lnTo>
                  <a:lnTo>
                    <a:pt x="1475943" y="6324"/>
                  </a:lnTo>
                  <a:lnTo>
                    <a:pt x="1428699" y="11176"/>
                  </a:lnTo>
                  <a:lnTo>
                    <a:pt x="1381861" y="17386"/>
                  </a:lnTo>
                  <a:lnTo>
                    <a:pt x="1335455" y="24904"/>
                  </a:lnTo>
                  <a:lnTo>
                    <a:pt x="1289494" y="33743"/>
                  </a:lnTo>
                  <a:lnTo>
                    <a:pt x="1244015" y="43853"/>
                  </a:lnTo>
                  <a:lnTo>
                    <a:pt x="1199007" y="55245"/>
                  </a:lnTo>
                  <a:lnTo>
                    <a:pt x="1154518" y="67868"/>
                  </a:lnTo>
                  <a:lnTo>
                    <a:pt x="1110551" y="81724"/>
                  </a:lnTo>
                  <a:lnTo>
                    <a:pt x="1067142" y="96786"/>
                  </a:lnTo>
                  <a:lnTo>
                    <a:pt x="1024293" y="113030"/>
                  </a:lnTo>
                  <a:lnTo>
                    <a:pt x="982027" y="130454"/>
                  </a:lnTo>
                  <a:lnTo>
                    <a:pt x="940371" y="149021"/>
                  </a:lnTo>
                  <a:lnTo>
                    <a:pt x="899350" y="168706"/>
                  </a:lnTo>
                  <a:lnTo>
                    <a:pt x="858977" y="189509"/>
                  </a:lnTo>
                  <a:lnTo>
                    <a:pt x="819264" y="211391"/>
                  </a:lnTo>
                  <a:lnTo>
                    <a:pt x="780237" y="234353"/>
                  </a:lnTo>
                  <a:lnTo>
                    <a:pt x="741921" y="258356"/>
                  </a:lnTo>
                  <a:lnTo>
                    <a:pt x="704329" y="283400"/>
                  </a:lnTo>
                  <a:lnTo>
                    <a:pt x="667486" y="309448"/>
                  </a:lnTo>
                  <a:lnTo>
                    <a:pt x="631405" y="336486"/>
                  </a:lnTo>
                  <a:lnTo>
                    <a:pt x="596112" y="364490"/>
                  </a:lnTo>
                  <a:lnTo>
                    <a:pt x="561632" y="393446"/>
                  </a:lnTo>
                  <a:lnTo>
                    <a:pt x="527964" y="423341"/>
                  </a:lnTo>
                  <a:lnTo>
                    <a:pt x="495147" y="454139"/>
                  </a:lnTo>
                  <a:lnTo>
                    <a:pt x="463194" y="485838"/>
                  </a:lnTo>
                  <a:lnTo>
                    <a:pt x="432130" y="518401"/>
                  </a:lnTo>
                  <a:lnTo>
                    <a:pt x="401967" y="551815"/>
                  </a:lnTo>
                  <a:lnTo>
                    <a:pt x="372732" y="586066"/>
                  </a:lnTo>
                  <a:lnTo>
                    <a:pt x="344449" y="621131"/>
                  </a:lnTo>
                  <a:lnTo>
                    <a:pt x="317119" y="656996"/>
                  </a:lnTo>
                  <a:lnTo>
                    <a:pt x="290779" y="693623"/>
                  </a:lnTo>
                  <a:lnTo>
                    <a:pt x="265430" y="731012"/>
                  </a:lnTo>
                  <a:lnTo>
                    <a:pt x="241122" y="769137"/>
                  </a:lnTo>
                  <a:lnTo>
                    <a:pt x="217843" y="807974"/>
                  </a:lnTo>
                  <a:lnTo>
                    <a:pt x="195643" y="847509"/>
                  </a:lnTo>
                  <a:lnTo>
                    <a:pt x="174510" y="887717"/>
                  </a:lnTo>
                  <a:lnTo>
                    <a:pt x="154495" y="928585"/>
                  </a:lnTo>
                  <a:lnTo>
                    <a:pt x="135597" y="970089"/>
                  </a:lnTo>
                  <a:lnTo>
                    <a:pt x="117830" y="1012202"/>
                  </a:lnTo>
                  <a:lnTo>
                    <a:pt x="101244" y="1054912"/>
                  </a:lnTo>
                  <a:lnTo>
                    <a:pt x="85826" y="1098207"/>
                  </a:lnTo>
                  <a:lnTo>
                    <a:pt x="71615" y="1142060"/>
                  </a:lnTo>
                  <a:lnTo>
                    <a:pt x="58635" y="1186446"/>
                  </a:lnTo>
                  <a:lnTo>
                    <a:pt x="46888" y="1231353"/>
                  </a:lnTo>
                  <a:lnTo>
                    <a:pt x="36398" y="1276769"/>
                  </a:lnTo>
                  <a:lnTo>
                    <a:pt x="27203" y="1322654"/>
                  </a:lnTo>
                  <a:lnTo>
                    <a:pt x="19291" y="1368996"/>
                  </a:lnTo>
                  <a:lnTo>
                    <a:pt x="12712" y="1415783"/>
                  </a:lnTo>
                  <a:lnTo>
                    <a:pt x="7480" y="1462989"/>
                  </a:lnTo>
                  <a:lnTo>
                    <a:pt x="3594" y="1510588"/>
                  </a:lnTo>
                  <a:lnTo>
                    <a:pt x="1092" y="1558582"/>
                  </a:lnTo>
                  <a:lnTo>
                    <a:pt x="0" y="1606918"/>
                  </a:lnTo>
                  <a:lnTo>
                    <a:pt x="954493" y="1614627"/>
                  </a:lnTo>
                  <a:lnTo>
                    <a:pt x="956449" y="1567484"/>
                  </a:lnTo>
                  <a:lnTo>
                    <a:pt x="961656" y="1521231"/>
                  </a:lnTo>
                  <a:lnTo>
                    <a:pt x="969987" y="1475968"/>
                  </a:lnTo>
                  <a:lnTo>
                    <a:pt x="981341" y="1431836"/>
                  </a:lnTo>
                  <a:lnTo>
                    <a:pt x="995591" y="1388910"/>
                  </a:lnTo>
                  <a:lnTo>
                    <a:pt x="1012621" y="1347343"/>
                  </a:lnTo>
                  <a:lnTo>
                    <a:pt x="1032332" y="1307211"/>
                  </a:lnTo>
                  <a:lnTo>
                    <a:pt x="1054608" y="1268641"/>
                  </a:lnTo>
                  <a:lnTo>
                    <a:pt x="1079334" y="1231760"/>
                  </a:lnTo>
                  <a:lnTo>
                    <a:pt x="1106398" y="1196657"/>
                  </a:lnTo>
                  <a:lnTo>
                    <a:pt x="1135697" y="1163459"/>
                  </a:lnTo>
                  <a:lnTo>
                    <a:pt x="1167104" y="1132268"/>
                  </a:lnTo>
                  <a:lnTo>
                    <a:pt x="1200505" y="1103198"/>
                  </a:lnTo>
                  <a:lnTo>
                    <a:pt x="1235811" y="1076363"/>
                  </a:lnTo>
                  <a:lnTo>
                    <a:pt x="1272882" y="1051877"/>
                  </a:lnTo>
                  <a:lnTo>
                    <a:pt x="1311617" y="1029855"/>
                  </a:lnTo>
                  <a:lnTo>
                    <a:pt x="1351915" y="1010412"/>
                  </a:lnTo>
                  <a:lnTo>
                    <a:pt x="1393647" y="993635"/>
                  </a:lnTo>
                  <a:lnTo>
                    <a:pt x="1436700" y="979665"/>
                  </a:lnTo>
                  <a:lnTo>
                    <a:pt x="1480972" y="968603"/>
                  </a:lnTo>
                  <a:lnTo>
                    <a:pt x="1526336" y="960564"/>
                  </a:lnTo>
                  <a:lnTo>
                    <a:pt x="1572704" y="955662"/>
                  </a:lnTo>
                  <a:lnTo>
                    <a:pt x="1619948" y="953998"/>
                  </a:lnTo>
                  <a:lnTo>
                    <a:pt x="1619948" y="0"/>
                  </a:lnTo>
                  <a:close/>
                </a:path>
              </a:pathLst>
            </a:custGeom>
            <a:solidFill>
              <a:srgbClr val="0072C6"/>
            </a:solidFill>
          </p:spPr>
          <p:txBody>
            <a:bodyPr wrap="square" lIns="0" tIns="0" rIns="0" bIns="0" rtlCol="0"/>
            <a:lstStyle/>
            <a:p/>
          </p:txBody>
        </p:sp>
        <p:sp>
          <p:nvSpPr>
            <p:cNvPr id="10" name="object 10"/>
            <p:cNvSpPr/>
            <p:nvPr/>
          </p:nvSpPr>
          <p:spPr>
            <a:xfrm>
              <a:off x="6913365" y="2009048"/>
              <a:ext cx="318135" cy="268605"/>
            </a:xfrm>
            <a:custGeom>
              <a:rect l="l" t="t" r="r" b="b"/>
              <a:pathLst>
                <a:path w="318134" h="268605">
                  <a:moveTo>
                    <a:pt x="0" y="268140"/>
                  </a:moveTo>
                  <a:lnTo>
                    <a:pt x="317765" y="0"/>
                  </a:lnTo>
                </a:path>
              </a:pathLst>
            </a:custGeom>
            <a:ln w="12700">
              <a:solidFill>
                <a:srgbClr val="0C0C0C"/>
              </a:solidFill>
              <a:prstDash val="sysDot"/>
            </a:ln>
          </p:spPr>
          <p:txBody>
            <a:bodyPr wrap="square" lIns="0" tIns="0" rIns="0" bIns="0" rtlCol="0"/>
            <a:lstStyle/>
            <a:p/>
          </p:txBody>
        </p:sp>
        <p:sp>
          <p:nvSpPr>
            <p:cNvPr id="11" name="object 11"/>
            <p:cNvSpPr/>
            <p:nvPr/>
          </p:nvSpPr>
          <p:spPr>
            <a:xfrm>
              <a:off x="7228750" y="1996776"/>
              <a:ext cx="2466975" cy="0"/>
            </a:xfrm>
            <a:custGeom>
              <a:rect l="l" t="t" r="r" b="b"/>
              <a:pathLst>
                <a:path w="2466975">
                  <a:moveTo>
                    <a:pt x="0" y="0"/>
                  </a:moveTo>
                  <a:lnTo>
                    <a:pt x="2466855" y="0"/>
                  </a:lnTo>
                </a:path>
              </a:pathLst>
            </a:custGeom>
            <a:ln w="12700">
              <a:solidFill>
                <a:srgbClr val="0C0C0C"/>
              </a:solidFill>
              <a:prstDash val="sysDot"/>
            </a:ln>
          </p:spPr>
          <p:txBody>
            <a:bodyPr wrap="square" lIns="0" tIns="0" rIns="0" bIns="0" rtlCol="0"/>
            <a:lstStyle/>
            <a:p/>
          </p:txBody>
        </p:sp>
        <p:sp>
          <p:nvSpPr>
            <p:cNvPr id="12" name="object 12"/>
            <p:cNvSpPr/>
            <p:nvPr/>
          </p:nvSpPr>
          <p:spPr>
            <a:xfrm>
              <a:off x="6134214" y="2136977"/>
              <a:ext cx="1617345" cy="3296285"/>
            </a:xfrm>
            <a:custGeom>
              <a:rect l="l" t="t" r="r" b="b"/>
              <a:pathLst>
                <a:path w="1617345" h="3296285">
                  <a:moveTo>
                    <a:pt x="1614627" y="1676158"/>
                  </a:moveTo>
                  <a:lnTo>
                    <a:pt x="660628" y="1676158"/>
                  </a:lnTo>
                  <a:lnTo>
                    <a:pt x="658964" y="1723402"/>
                  </a:lnTo>
                  <a:lnTo>
                    <a:pt x="654062" y="1769757"/>
                  </a:lnTo>
                  <a:lnTo>
                    <a:pt x="646023" y="1815134"/>
                  </a:lnTo>
                  <a:lnTo>
                    <a:pt x="634961" y="1859407"/>
                  </a:lnTo>
                  <a:lnTo>
                    <a:pt x="620991" y="1902460"/>
                  </a:lnTo>
                  <a:lnTo>
                    <a:pt x="604227" y="1944192"/>
                  </a:lnTo>
                  <a:lnTo>
                    <a:pt x="584771" y="1984476"/>
                  </a:lnTo>
                  <a:lnTo>
                    <a:pt x="562749" y="2023224"/>
                  </a:lnTo>
                  <a:lnTo>
                    <a:pt x="538264" y="2060295"/>
                  </a:lnTo>
                  <a:lnTo>
                    <a:pt x="511429" y="2095588"/>
                  </a:lnTo>
                  <a:lnTo>
                    <a:pt x="482371" y="2129002"/>
                  </a:lnTo>
                  <a:lnTo>
                    <a:pt x="451180" y="2160409"/>
                  </a:lnTo>
                  <a:lnTo>
                    <a:pt x="417969" y="2189696"/>
                  </a:lnTo>
                  <a:lnTo>
                    <a:pt x="382866" y="2216759"/>
                  </a:lnTo>
                  <a:lnTo>
                    <a:pt x="345986" y="2241499"/>
                  </a:lnTo>
                  <a:lnTo>
                    <a:pt x="307416" y="2263775"/>
                  </a:lnTo>
                  <a:lnTo>
                    <a:pt x="267284" y="2283485"/>
                  </a:lnTo>
                  <a:lnTo>
                    <a:pt x="225717" y="2300516"/>
                  </a:lnTo>
                  <a:lnTo>
                    <a:pt x="182791" y="2314765"/>
                  </a:lnTo>
                  <a:lnTo>
                    <a:pt x="138658" y="2326106"/>
                  </a:lnTo>
                  <a:lnTo>
                    <a:pt x="93395" y="2334437"/>
                  </a:lnTo>
                  <a:lnTo>
                    <a:pt x="47142" y="2339644"/>
                  </a:lnTo>
                  <a:lnTo>
                    <a:pt x="0" y="2341613"/>
                  </a:lnTo>
                  <a:lnTo>
                    <a:pt x="7708" y="3296107"/>
                  </a:lnTo>
                  <a:lnTo>
                    <a:pt x="56057" y="3295002"/>
                  </a:lnTo>
                  <a:lnTo>
                    <a:pt x="104038" y="3292513"/>
                  </a:lnTo>
                  <a:lnTo>
                    <a:pt x="151638" y="3288627"/>
                  </a:lnTo>
                  <a:lnTo>
                    <a:pt x="198843" y="3283381"/>
                  </a:lnTo>
                  <a:lnTo>
                    <a:pt x="245630" y="3276803"/>
                  </a:lnTo>
                  <a:lnTo>
                    <a:pt x="291973" y="3268903"/>
                  </a:lnTo>
                  <a:lnTo>
                    <a:pt x="337870" y="3259696"/>
                  </a:lnTo>
                  <a:lnTo>
                    <a:pt x="383273" y="3249218"/>
                  </a:lnTo>
                  <a:lnTo>
                    <a:pt x="428180" y="3237471"/>
                  </a:lnTo>
                  <a:lnTo>
                    <a:pt x="472567" y="3224479"/>
                  </a:lnTo>
                  <a:lnTo>
                    <a:pt x="516420" y="3210268"/>
                  </a:lnTo>
                  <a:lnTo>
                    <a:pt x="559714" y="3194862"/>
                  </a:lnTo>
                  <a:lnTo>
                    <a:pt x="602424" y="3178264"/>
                  </a:lnTo>
                  <a:lnTo>
                    <a:pt x="644550" y="3160509"/>
                  </a:lnTo>
                  <a:lnTo>
                    <a:pt x="686041" y="3141611"/>
                  </a:lnTo>
                  <a:lnTo>
                    <a:pt x="726909" y="3121583"/>
                  </a:lnTo>
                  <a:lnTo>
                    <a:pt x="767118" y="3100463"/>
                  </a:lnTo>
                  <a:lnTo>
                    <a:pt x="806653" y="3078251"/>
                  </a:lnTo>
                  <a:lnTo>
                    <a:pt x="845489" y="3054985"/>
                  </a:lnTo>
                  <a:lnTo>
                    <a:pt x="883615" y="3030664"/>
                  </a:lnTo>
                  <a:lnTo>
                    <a:pt x="921004" y="3005328"/>
                  </a:lnTo>
                  <a:lnTo>
                    <a:pt x="957630" y="2978988"/>
                  </a:lnTo>
                  <a:lnTo>
                    <a:pt x="993495" y="2951657"/>
                  </a:lnTo>
                  <a:lnTo>
                    <a:pt x="1028560" y="2923362"/>
                  </a:lnTo>
                  <a:lnTo>
                    <a:pt x="1062812" y="2894126"/>
                  </a:lnTo>
                  <a:lnTo>
                    <a:pt x="1096225" y="2863964"/>
                  </a:lnTo>
                  <a:lnTo>
                    <a:pt x="1128788" y="2832900"/>
                  </a:lnTo>
                  <a:lnTo>
                    <a:pt x="1160487" y="2800947"/>
                  </a:lnTo>
                  <a:lnTo>
                    <a:pt x="1191285" y="2768130"/>
                  </a:lnTo>
                  <a:lnTo>
                    <a:pt x="1221181" y="2734475"/>
                  </a:lnTo>
                  <a:lnTo>
                    <a:pt x="1250137" y="2699982"/>
                  </a:lnTo>
                  <a:lnTo>
                    <a:pt x="1278140" y="2664701"/>
                  </a:lnTo>
                  <a:lnTo>
                    <a:pt x="1305179" y="2628620"/>
                  </a:lnTo>
                  <a:lnTo>
                    <a:pt x="1331226" y="2591778"/>
                  </a:lnTo>
                  <a:lnTo>
                    <a:pt x="1356271" y="2554186"/>
                  </a:lnTo>
                  <a:lnTo>
                    <a:pt x="1380274" y="2515857"/>
                  </a:lnTo>
                  <a:lnTo>
                    <a:pt x="1403235" y="2476843"/>
                  </a:lnTo>
                  <a:lnTo>
                    <a:pt x="1425117" y="2437130"/>
                  </a:lnTo>
                  <a:lnTo>
                    <a:pt x="1445920" y="2396744"/>
                  </a:lnTo>
                  <a:lnTo>
                    <a:pt x="1465605" y="2355723"/>
                  </a:lnTo>
                  <a:lnTo>
                    <a:pt x="1484172" y="2314067"/>
                  </a:lnTo>
                  <a:lnTo>
                    <a:pt x="1501597" y="2271814"/>
                  </a:lnTo>
                  <a:lnTo>
                    <a:pt x="1517840" y="2228964"/>
                  </a:lnTo>
                  <a:lnTo>
                    <a:pt x="1532902" y="2185543"/>
                  </a:lnTo>
                  <a:lnTo>
                    <a:pt x="1546758" y="2141588"/>
                  </a:lnTo>
                  <a:lnTo>
                    <a:pt x="1559382" y="2097087"/>
                  </a:lnTo>
                  <a:lnTo>
                    <a:pt x="1570774" y="2052091"/>
                  </a:lnTo>
                  <a:lnTo>
                    <a:pt x="1580883" y="2006600"/>
                  </a:lnTo>
                  <a:lnTo>
                    <a:pt x="1589722" y="1960638"/>
                  </a:lnTo>
                  <a:lnTo>
                    <a:pt x="1597240" y="1914232"/>
                  </a:lnTo>
                  <a:lnTo>
                    <a:pt x="1603451" y="1867395"/>
                  </a:lnTo>
                  <a:lnTo>
                    <a:pt x="1608302" y="1820151"/>
                  </a:lnTo>
                  <a:lnTo>
                    <a:pt x="1611807" y="1772513"/>
                  </a:lnTo>
                  <a:lnTo>
                    <a:pt x="1613916" y="1724507"/>
                  </a:lnTo>
                  <a:lnTo>
                    <a:pt x="1614627" y="1676158"/>
                  </a:lnTo>
                  <a:close/>
                </a:path>
                <a:path w="1617345" h="3296285">
                  <a:moveTo>
                    <a:pt x="1617167" y="1619948"/>
                  </a:moveTo>
                  <a:lnTo>
                    <a:pt x="1616456" y="1571599"/>
                  </a:lnTo>
                  <a:lnTo>
                    <a:pt x="1614347" y="1523593"/>
                  </a:lnTo>
                  <a:lnTo>
                    <a:pt x="1610855" y="1475955"/>
                  </a:lnTo>
                  <a:lnTo>
                    <a:pt x="1605991" y="1428711"/>
                  </a:lnTo>
                  <a:lnTo>
                    <a:pt x="1599793" y="1381874"/>
                  </a:lnTo>
                  <a:lnTo>
                    <a:pt x="1592262" y="1335468"/>
                  </a:lnTo>
                  <a:lnTo>
                    <a:pt x="1583436" y="1289507"/>
                  </a:lnTo>
                  <a:lnTo>
                    <a:pt x="1573314" y="1244015"/>
                  </a:lnTo>
                  <a:lnTo>
                    <a:pt x="1561934" y="1199019"/>
                  </a:lnTo>
                  <a:lnTo>
                    <a:pt x="1549298" y="1154531"/>
                  </a:lnTo>
                  <a:lnTo>
                    <a:pt x="1535442" y="1110564"/>
                  </a:lnTo>
                  <a:lnTo>
                    <a:pt x="1520380" y="1067142"/>
                  </a:lnTo>
                  <a:lnTo>
                    <a:pt x="1504137" y="1024293"/>
                  </a:lnTo>
                  <a:lnTo>
                    <a:pt x="1486725" y="982040"/>
                  </a:lnTo>
                  <a:lnTo>
                    <a:pt x="1468158" y="940384"/>
                  </a:lnTo>
                  <a:lnTo>
                    <a:pt x="1448460" y="899363"/>
                  </a:lnTo>
                  <a:lnTo>
                    <a:pt x="1427670" y="858977"/>
                  </a:lnTo>
                  <a:lnTo>
                    <a:pt x="1405775" y="819277"/>
                  </a:lnTo>
                  <a:lnTo>
                    <a:pt x="1382814" y="780249"/>
                  </a:lnTo>
                  <a:lnTo>
                    <a:pt x="1358811" y="741934"/>
                  </a:lnTo>
                  <a:lnTo>
                    <a:pt x="1333779" y="704342"/>
                  </a:lnTo>
                  <a:lnTo>
                    <a:pt x="1307731" y="667499"/>
                  </a:lnTo>
                  <a:lnTo>
                    <a:pt x="1280693" y="631418"/>
                  </a:lnTo>
                  <a:lnTo>
                    <a:pt x="1252677" y="596125"/>
                  </a:lnTo>
                  <a:lnTo>
                    <a:pt x="1223721" y="561632"/>
                  </a:lnTo>
                  <a:lnTo>
                    <a:pt x="1193838" y="527977"/>
                  </a:lnTo>
                  <a:lnTo>
                    <a:pt x="1163027" y="495160"/>
                  </a:lnTo>
                  <a:lnTo>
                    <a:pt x="1131341" y="463207"/>
                  </a:lnTo>
                  <a:lnTo>
                    <a:pt x="1098778" y="432142"/>
                  </a:lnTo>
                  <a:lnTo>
                    <a:pt x="1065352" y="401980"/>
                  </a:lnTo>
                  <a:lnTo>
                    <a:pt x="1031100" y="372745"/>
                  </a:lnTo>
                  <a:lnTo>
                    <a:pt x="996035" y="344449"/>
                  </a:lnTo>
                  <a:lnTo>
                    <a:pt x="960183" y="317131"/>
                  </a:lnTo>
                  <a:lnTo>
                    <a:pt x="923544" y="290779"/>
                  </a:lnTo>
                  <a:lnTo>
                    <a:pt x="886155" y="265442"/>
                  </a:lnTo>
                  <a:lnTo>
                    <a:pt x="848029" y="241122"/>
                  </a:lnTo>
                  <a:lnTo>
                    <a:pt x="809193" y="217855"/>
                  </a:lnTo>
                  <a:lnTo>
                    <a:pt x="769658" y="195643"/>
                  </a:lnTo>
                  <a:lnTo>
                    <a:pt x="729449" y="174523"/>
                  </a:lnTo>
                  <a:lnTo>
                    <a:pt x="688594" y="154495"/>
                  </a:lnTo>
                  <a:lnTo>
                    <a:pt x="647090" y="135597"/>
                  </a:lnTo>
                  <a:lnTo>
                    <a:pt x="604977" y="117843"/>
                  </a:lnTo>
                  <a:lnTo>
                    <a:pt x="562254" y="101244"/>
                  </a:lnTo>
                  <a:lnTo>
                    <a:pt x="518960" y="85839"/>
                  </a:lnTo>
                  <a:lnTo>
                    <a:pt x="475107" y="71628"/>
                  </a:lnTo>
                  <a:lnTo>
                    <a:pt x="430720" y="58635"/>
                  </a:lnTo>
                  <a:lnTo>
                    <a:pt x="385813" y="46888"/>
                  </a:lnTo>
                  <a:lnTo>
                    <a:pt x="340410" y="36410"/>
                  </a:lnTo>
                  <a:lnTo>
                    <a:pt x="294525" y="27203"/>
                  </a:lnTo>
                  <a:lnTo>
                    <a:pt x="248183" y="19304"/>
                  </a:lnTo>
                  <a:lnTo>
                    <a:pt x="201396" y="12725"/>
                  </a:lnTo>
                  <a:lnTo>
                    <a:pt x="154190" y="7480"/>
                  </a:lnTo>
                  <a:lnTo>
                    <a:pt x="106578" y="3606"/>
                  </a:lnTo>
                  <a:lnTo>
                    <a:pt x="58597" y="1104"/>
                  </a:lnTo>
                  <a:lnTo>
                    <a:pt x="10248" y="0"/>
                  </a:lnTo>
                  <a:lnTo>
                    <a:pt x="2540" y="954493"/>
                  </a:lnTo>
                  <a:lnTo>
                    <a:pt x="49682" y="956462"/>
                  </a:lnTo>
                  <a:lnTo>
                    <a:pt x="95948" y="961669"/>
                  </a:lnTo>
                  <a:lnTo>
                    <a:pt x="141198" y="970000"/>
                  </a:lnTo>
                  <a:lnTo>
                    <a:pt x="185343" y="981341"/>
                  </a:lnTo>
                  <a:lnTo>
                    <a:pt x="228257" y="995591"/>
                  </a:lnTo>
                  <a:lnTo>
                    <a:pt x="269836" y="1012634"/>
                  </a:lnTo>
                  <a:lnTo>
                    <a:pt x="309956" y="1032344"/>
                  </a:lnTo>
                  <a:lnTo>
                    <a:pt x="348526" y="1054620"/>
                  </a:lnTo>
                  <a:lnTo>
                    <a:pt x="385419" y="1079347"/>
                  </a:lnTo>
                  <a:lnTo>
                    <a:pt x="420522" y="1106411"/>
                  </a:lnTo>
                  <a:lnTo>
                    <a:pt x="453720" y="1135697"/>
                  </a:lnTo>
                  <a:lnTo>
                    <a:pt x="484911" y="1167104"/>
                  </a:lnTo>
                  <a:lnTo>
                    <a:pt x="513981" y="1200518"/>
                  </a:lnTo>
                  <a:lnTo>
                    <a:pt x="540804" y="1235811"/>
                  </a:lnTo>
                  <a:lnTo>
                    <a:pt x="565289" y="1272895"/>
                  </a:lnTo>
                  <a:lnTo>
                    <a:pt x="587311" y="1311630"/>
                  </a:lnTo>
                  <a:lnTo>
                    <a:pt x="606767" y="1351915"/>
                  </a:lnTo>
                  <a:lnTo>
                    <a:pt x="623531" y="1393647"/>
                  </a:lnTo>
                  <a:lnTo>
                    <a:pt x="637501" y="1436700"/>
                  </a:lnTo>
                  <a:lnTo>
                    <a:pt x="648563" y="1480972"/>
                  </a:lnTo>
                  <a:lnTo>
                    <a:pt x="656602" y="1526349"/>
                  </a:lnTo>
                  <a:lnTo>
                    <a:pt x="661504" y="1572717"/>
                  </a:lnTo>
                  <a:lnTo>
                    <a:pt x="663168" y="1619948"/>
                  </a:lnTo>
                  <a:lnTo>
                    <a:pt x="1617167" y="1619948"/>
                  </a:lnTo>
                  <a:close/>
                </a:path>
              </a:pathLst>
            </a:custGeom>
            <a:solidFill>
              <a:srgbClr val="0072C6"/>
            </a:solidFill>
          </p:spPr>
          <p:txBody>
            <a:bodyPr wrap="square" lIns="0" tIns="0" rIns="0" bIns="0" rtlCol="0"/>
            <a:lstStyle/>
            <a:p/>
          </p:txBody>
        </p:sp>
        <p:sp>
          <p:nvSpPr>
            <p:cNvPr id="13" name="object 13"/>
            <p:cNvSpPr/>
            <p:nvPr/>
          </p:nvSpPr>
          <p:spPr>
            <a:xfrm>
              <a:off x="4884387" y="5258934"/>
              <a:ext cx="481330" cy="266700"/>
            </a:xfrm>
            <a:custGeom>
              <a:rect l="l" t="t" r="r" b="b"/>
              <a:pathLst>
                <a:path w="481329" h="266700">
                  <a:moveTo>
                    <a:pt x="481284" y="0"/>
                  </a:moveTo>
                  <a:lnTo>
                    <a:pt x="0" y="266234"/>
                  </a:lnTo>
                </a:path>
              </a:pathLst>
            </a:custGeom>
            <a:ln w="12700">
              <a:solidFill>
                <a:srgbClr val="0C0C0C"/>
              </a:solidFill>
              <a:prstDash val="sysDot"/>
            </a:ln>
          </p:spPr>
          <p:txBody>
            <a:bodyPr wrap="square" lIns="0" tIns="0" rIns="0" bIns="0" rtlCol="0"/>
            <a:lstStyle/>
            <a:p/>
          </p:txBody>
        </p:sp>
        <p:sp>
          <p:nvSpPr>
            <p:cNvPr id="14" name="object 14"/>
            <p:cNvSpPr/>
            <p:nvPr/>
          </p:nvSpPr>
          <p:spPr>
            <a:xfrm>
              <a:off x="2638822" y="5258934"/>
              <a:ext cx="4756150" cy="266700"/>
            </a:xfrm>
            <a:custGeom>
              <a:rect l="l" t="t" r="r" b="b"/>
              <a:pathLst>
                <a:path w="4756150" h="266700">
                  <a:moveTo>
                    <a:pt x="0" y="262906"/>
                  </a:moveTo>
                  <a:lnTo>
                    <a:pt x="2245566" y="265236"/>
                  </a:lnTo>
                </a:path>
                <a:path w="4756150" h="266700">
                  <a:moveTo>
                    <a:pt x="4274544" y="0"/>
                  </a:moveTo>
                  <a:lnTo>
                    <a:pt x="4755827" y="266234"/>
                  </a:lnTo>
                </a:path>
              </a:pathLst>
            </a:custGeom>
            <a:ln w="12700">
              <a:solidFill>
                <a:srgbClr val="0C0C0C"/>
              </a:solidFill>
              <a:prstDash val="sysDot"/>
            </a:ln>
          </p:spPr>
          <p:txBody>
            <a:bodyPr wrap="square" lIns="0" tIns="0" rIns="0" bIns="0" rtlCol="0"/>
            <a:lstStyle/>
            <a:p/>
          </p:txBody>
        </p:sp>
        <p:sp>
          <p:nvSpPr>
            <p:cNvPr id="15" name="object 15"/>
            <p:cNvSpPr/>
            <p:nvPr/>
          </p:nvSpPr>
          <p:spPr>
            <a:xfrm>
              <a:off x="7394648" y="5521840"/>
              <a:ext cx="2245995" cy="2540"/>
            </a:xfrm>
            <a:custGeom>
              <a:rect l="l" t="t" r="r" b="b"/>
              <a:pathLst>
                <a:path w="2245995" h="2539">
                  <a:moveTo>
                    <a:pt x="2245566" y="0"/>
                  </a:moveTo>
                  <a:lnTo>
                    <a:pt x="0" y="2330"/>
                  </a:lnTo>
                </a:path>
              </a:pathLst>
            </a:custGeom>
            <a:ln w="12700">
              <a:solidFill>
                <a:srgbClr val="0C0C0C"/>
              </a:solidFill>
              <a:prstDash val="sysDot"/>
            </a:ln>
          </p:spPr>
          <p:txBody>
            <a:bodyPr wrap="square" lIns="0" tIns="0" rIns="0" bIns="0" rtlCol="0"/>
            <a:lstStyle/>
            <a:p/>
          </p:txBody>
        </p:sp>
      </p:grpSp>
      <p:sp>
        <p:nvSpPr>
          <p:cNvPr id="16" name="object 16"/>
          <p:cNvSpPr txBox="1"/>
          <p:nvPr/>
        </p:nvSpPr>
        <p:spPr>
          <a:xfrm>
            <a:off x="1295269" y="2140792"/>
            <a:ext cx="2592070" cy="857885"/>
          </a:xfrm>
          <a:prstGeom prst="rect">
            <a:avLst/>
          </a:prstGeom>
          <a:ln w="25400">
            <a:solidFill>
              <a:srgbClr val="808080"/>
            </a:solidFill>
          </a:ln>
        </p:spPr>
        <p:txBody>
          <a:bodyPr vert="horz" wrap="square" lIns="0" tIns="231775" rIns="0" bIns="0" rtlCol="0">
            <a:spAutoFit/>
          </a:bodyPr>
          <a:lstStyle/>
          <a:p>
            <a:pPr marL="857885">
              <a:lnSpc>
                <a:spcPct val="100000"/>
              </a:lnSpc>
              <a:spcBef>
                <a:spcPts val="1825"/>
              </a:spcBef>
            </a:pPr>
            <a:r>
              <a:rPr sz="2400" b="1" spc="-15">
                <a:solidFill>
                  <a:srgbClr val="C00000"/>
                </a:solidFill>
                <a:latin typeface="微软雅黑"/>
                <a:cs typeface="微软雅黑"/>
              </a:rPr>
              <a:t>法规要求</a:t>
            </a:r>
            <a:endParaRPr sz="2400">
              <a:latin typeface="微软雅黑"/>
              <a:cs typeface="微软雅黑"/>
            </a:endParaRPr>
          </a:p>
        </p:txBody>
      </p:sp>
      <p:grpSp>
        <p:nvGrpSpPr>
          <p:cNvPr id="17" name="object 17"/>
          <p:cNvGrpSpPr/>
          <p:nvPr/>
        </p:nvGrpSpPr>
        <p:grpSpPr>
          <a:xfrm>
            <a:off x="1397845" y="2134442"/>
            <a:ext cx="408940" cy="589280"/>
            <a:chOff x="1397845" y="2134442"/>
            <a:chExt cx="408940" cy="589280"/>
          </a:xfrm>
        </p:grpSpPr>
        <p:sp>
          <p:nvSpPr>
            <p:cNvPr id="18" name="object 18"/>
            <p:cNvSpPr/>
            <p:nvPr/>
          </p:nvSpPr>
          <p:spPr>
            <a:xfrm>
              <a:off x="1404195" y="2140792"/>
              <a:ext cx="396240" cy="576580"/>
            </a:xfrm>
            <a:custGeom>
              <a:rect l="l" t="t" r="r" b="b"/>
              <a:pathLst>
                <a:path w="396239" h="576580">
                  <a:moveTo>
                    <a:pt x="197923" y="576064"/>
                  </a:moveTo>
                  <a:lnTo>
                    <a:pt x="0" y="460851"/>
                  </a:lnTo>
                  <a:lnTo>
                    <a:pt x="0" y="0"/>
                  </a:lnTo>
                  <a:lnTo>
                    <a:pt x="395846" y="0"/>
                  </a:lnTo>
                  <a:lnTo>
                    <a:pt x="395846" y="460851"/>
                  </a:lnTo>
                  <a:lnTo>
                    <a:pt x="197923" y="576064"/>
                  </a:lnTo>
                  <a:close/>
                </a:path>
              </a:pathLst>
            </a:custGeom>
            <a:solidFill>
              <a:srgbClr val="C00000"/>
            </a:solidFill>
          </p:spPr>
          <p:txBody>
            <a:bodyPr wrap="square" lIns="0" tIns="0" rIns="0" bIns="0" rtlCol="0"/>
            <a:lstStyle/>
            <a:p/>
          </p:txBody>
        </p:sp>
        <p:sp>
          <p:nvSpPr>
            <p:cNvPr id="19" name="object 19"/>
            <p:cNvSpPr/>
            <p:nvPr/>
          </p:nvSpPr>
          <p:spPr>
            <a:xfrm>
              <a:off x="1404195" y="2140792"/>
              <a:ext cx="396240" cy="576580"/>
            </a:xfrm>
            <a:custGeom>
              <a:rect l="l" t="t" r="r" b="b"/>
              <a:pathLst>
                <a:path w="396239" h="576580">
                  <a:moveTo>
                    <a:pt x="0" y="0"/>
                  </a:moveTo>
                  <a:lnTo>
                    <a:pt x="395846" y="0"/>
                  </a:lnTo>
                  <a:lnTo>
                    <a:pt x="395846" y="460851"/>
                  </a:lnTo>
                  <a:lnTo>
                    <a:pt x="197923" y="576064"/>
                  </a:lnTo>
                  <a:lnTo>
                    <a:pt x="0" y="460851"/>
                  </a:lnTo>
                  <a:lnTo>
                    <a:pt x="0" y="0"/>
                  </a:lnTo>
                  <a:close/>
                </a:path>
              </a:pathLst>
            </a:custGeom>
            <a:ln w="12700">
              <a:solidFill>
                <a:srgbClr val="808080"/>
              </a:solidFill>
            </a:ln>
          </p:spPr>
          <p:txBody>
            <a:bodyPr wrap="square" lIns="0" tIns="0" rIns="0" bIns="0" rtlCol="0"/>
            <a:lstStyle/>
            <a:p/>
          </p:txBody>
        </p:sp>
      </p:grpSp>
      <p:sp>
        <p:nvSpPr>
          <p:cNvPr id="20" name="object 20"/>
          <p:cNvSpPr txBox="1"/>
          <p:nvPr/>
        </p:nvSpPr>
        <p:spPr>
          <a:xfrm>
            <a:off x="5093271" y="2347813"/>
            <a:ext cx="2027555" cy="635000"/>
          </a:xfrm>
          <a:prstGeom prst="rect">
            <a:avLst/>
          </a:prstGeom>
        </p:spPr>
        <p:txBody>
          <a:bodyPr vert="horz" wrap="square" lIns="0" tIns="12700" rIns="0" bIns="0" rtlCol="0">
            <a:spAutoFit/>
          </a:bodyPr>
          <a:lstStyle/>
          <a:p>
            <a:pPr marL="50800">
              <a:lnSpc>
                <a:spcPct val="100000"/>
              </a:lnSpc>
              <a:spcBef>
                <a:spcPts val="100"/>
              </a:spcBef>
              <a:tabLst>
                <a:tab pos="321310"/>
                <a:tab pos="1428750"/>
                <a:tab pos="1809750"/>
              </a:tabLst>
            </a:pPr>
            <a:r>
              <a:rPr sz="6000" b="1" spc="-75" baseline="-27777">
                <a:latin typeface="Gabriola"/>
                <a:cs typeface="Gabriola"/>
              </a:rPr>
              <a:t>1</a:t>
            </a:r>
            <a:r>
              <a:rPr sz="6000" b="1" baseline="-27777">
                <a:latin typeface="Gabriola"/>
                <a:cs typeface="Gabriola"/>
              </a:rPr>
              <a:t>	</a:t>
            </a:r>
            <a:r>
              <a:rPr sz="2800" spc="-50">
                <a:latin typeface="Calibri"/>
                <a:cs typeface="Calibri"/>
              </a:rPr>
              <a:t>7</a:t>
            </a:r>
            <a:r>
              <a:rPr sz="2800">
                <a:latin typeface="Calibri"/>
                <a:cs typeface="Calibri"/>
              </a:rPr>
              <a:t>	</a:t>
            </a:r>
            <a:r>
              <a:rPr sz="2800" spc="-50">
                <a:latin typeface="Calibri"/>
                <a:cs typeface="Calibri"/>
              </a:rPr>
              <a:t>1</a:t>
            </a:r>
            <a:r>
              <a:rPr sz="2800">
                <a:latin typeface="Calibri"/>
                <a:cs typeface="Calibri"/>
              </a:rPr>
              <a:t>	</a:t>
            </a:r>
            <a:r>
              <a:rPr sz="6000" b="1" spc="-75" baseline="-27777">
                <a:latin typeface="Gabriola"/>
                <a:cs typeface="Gabriola"/>
              </a:rPr>
              <a:t>2</a:t>
            </a:r>
            <a:endParaRPr sz="6000" baseline="-27777">
              <a:latin typeface="Gabriola"/>
              <a:cs typeface="Gabriola"/>
            </a:endParaRPr>
          </a:p>
        </p:txBody>
      </p:sp>
      <p:sp>
        <p:nvSpPr>
          <p:cNvPr id="21" name="object 21"/>
          <p:cNvSpPr txBox="1"/>
          <p:nvPr/>
        </p:nvSpPr>
        <p:spPr>
          <a:xfrm>
            <a:off x="6828246" y="4170762"/>
            <a:ext cx="226695" cy="635000"/>
          </a:xfrm>
          <a:prstGeom prst="rect">
            <a:avLst/>
          </a:prstGeom>
        </p:spPr>
        <p:txBody>
          <a:bodyPr vert="horz" wrap="square" lIns="0" tIns="12700" rIns="0" bIns="0" rtlCol="0">
            <a:spAutoFit/>
          </a:bodyPr>
          <a:lstStyle/>
          <a:p>
            <a:pPr marL="12700">
              <a:lnSpc>
                <a:spcPct val="100000"/>
              </a:lnSpc>
              <a:spcBef>
                <a:spcPts val="100"/>
              </a:spcBef>
            </a:pPr>
            <a:r>
              <a:rPr sz="4000" b="1" spc="30">
                <a:latin typeface="Gabriola"/>
                <a:cs typeface="Gabriola"/>
              </a:rPr>
              <a:t>4</a:t>
            </a:r>
            <a:endParaRPr sz="4000">
              <a:latin typeface="Gabriola"/>
              <a:cs typeface="Gabriola"/>
            </a:endParaRPr>
          </a:p>
        </p:txBody>
      </p:sp>
      <p:sp>
        <p:nvSpPr>
          <p:cNvPr id="22" name="object 22"/>
          <p:cNvSpPr txBox="1"/>
          <p:nvPr/>
        </p:nvSpPr>
        <p:spPr>
          <a:xfrm>
            <a:off x="5047385" y="4181338"/>
            <a:ext cx="251460" cy="635000"/>
          </a:xfrm>
          <a:prstGeom prst="rect">
            <a:avLst/>
          </a:prstGeom>
        </p:spPr>
        <p:txBody>
          <a:bodyPr vert="horz" wrap="square" lIns="0" tIns="12700" rIns="0" bIns="0" rtlCol="0">
            <a:spAutoFit/>
          </a:bodyPr>
          <a:lstStyle/>
          <a:p>
            <a:pPr marL="12700">
              <a:lnSpc>
                <a:spcPct val="100000"/>
              </a:lnSpc>
              <a:spcBef>
                <a:spcPts val="100"/>
              </a:spcBef>
            </a:pPr>
            <a:r>
              <a:rPr sz="2800" spc="-985">
                <a:latin typeface="Calibri"/>
                <a:cs typeface="Calibri"/>
              </a:rPr>
              <a:t>5</a:t>
            </a:r>
            <a:r>
              <a:rPr sz="6000" b="1" spc="-30" baseline="1388">
                <a:latin typeface="Gabriola"/>
                <a:cs typeface="Gabriola"/>
              </a:rPr>
              <a:t>3</a:t>
            </a:r>
            <a:endParaRPr sz="6000" baseline="1388">
              <a:latin typeface="Gabriola"/>
              <a:cs typeface="Gabriola"/>
            </a:endParaRPr>
          </a:p>
        </p:txBody>
      </p:sp>
      <p:sp>
        <p:nvSpPr>
          <p:cNvPr id="23" name="object 23"/>
          <p:cNvSpPr txBox="1"/>
          <p:nvPr/>
        </p:nvSpPr>
        <p:spPr>
          <a:xfrm>
            <a:off x="8572258" y="2130346"/>
            <a:ext cx="2955925" cy="857885"/>
          </a:xfrm>
          <a:prstGeom prst="rect">
            <a:avLst/>
          </a:prstGeom>
          <a:ln w="25400">
            <a:solidFill>
              <a:srgbClr val="808080"/>
            </a:solidFill>
          </a:ln>
        </p:spPr>
        <p:txBody>
          <a:bodyPr vert="horz" wrap="square" lIns="0" tIns="231775" rIns="0" bIns="0" rtlCol="0">
            <a:spAutoFit/>
          </a:bodyPr>
          <a:lstStyle/>
          <a:p>
            <a:pPr marL="607060">
              <a:lnSpc>
                <a:spcPct val="100000"/>
              </a:lnSpc>
              <a:spcBef>
                <a:spcPts val="1825"/>
              </a:spcBef>
            </a:pPr>
            <a:r>
              <a:rPr sz="2400" b="1" spc="-10">
                <a:solidFill>
                  <a:srgbClr val="C00000"/>
                </a:solidFill>
                <a:latin typeface="微软雅黑"/>
                <a:cs typeface="微软雅黑"/>
              </a:rPr>
              <a:t>回顾流程和职责</a:t>
            </a:r>
            <a:endParaRPr sz="2400">
              <a:latin typeface="微软雅黑"/>
              <a:cs typeface="微软雅黑"/>
            </a:endParaRPr>
          </a:p>
        </p:txBody>
      </p:sp>
      <p:grpSp>
        <p:nvGrpSpPr>
          <p:cNvPr id="24" name="object 24"/>
          <p:cNvGrpSpPr/>
          <p:nvPr/>
        </p:nvGrpSpPr>
        <p:grpSpPr>
          <a:xfrm>
            <a:off x="8690108" y="2123996"/>
            <a:ext cx="364490" cy="589280"/>
            <a:chOff x="8690108" y="2123996"/>
            <a:chExt cx="364490" cy="589280"/>
          </a:xfrm>
        </p:grpSpPr>
        <p:sp>
          <p:nvSpPr>
            <p:cNvPr id="25" name="object 25"/>
            <p:cNvSpPr/>
            <p:nvPr/>
          </p:nvSpPr>
          <p:spPr>
            <a:xfrm>
              <a:off x="8696458" y="2130346"/>
              <a:ext cx="351790" cy="576580"/>
            </a:xfrm>
            <a:custGeom>
              <a:rect l="l" t="t" r="r" b="b"/>
              <a:pathLst>
                <a:path w="351790" h="576580">
                  <a:moveTo>
                    <a:pt x="175896" y="576064"/>
                  </a:moveTo>
                  <a:lnTo>
                    <a:pt x="0" y="460851"/>
                  </a:lnTo>
                  <a:lnTo>
                    <a:pt x="0" y="0"/>
                  </a:lnTo>
                  <a:lnTo>
                    <a:pt x="351792" y="0"/>
                  </a:lnTo>
                  <a:lnTo>
                    <a:pt x="351792" y="460851"/>
                  </a:lnTo>
                  <a:lnTo>
                    <a:pt x="175896" y="576064"/>
                  </a:lnTo>
                  <a:close/>
                </a:path>
              </a:pathLst>
            </a:custGeom>
            <a:solidFill>
              <a:srgbClr val="C00000"/>
            </a:solidFill>
          </p:spPr>
          <p:txBody>
            <a:bodyPr wrap="square" lIns="0" tIns="0" rIns="0" bIns="0" rtlCol="0"/>
            <a:lstStyle/>
            <a:p/>
          </p:txBody>
        </p:sp>
        <p:sp>
          <p:nvSpPr>
            <p:cNvPr id="26" name="object 26"/>
            <p:cNvSpPr/>
            <p:nvPr/>
          </p:nvSpPr>
          <p:spPr>
            <a:xfrm>
              <a:off x="8696458" y="2130346"/>
              <a:ext cx="351790" cy="576580"/>
            </a:xfrm>
            <a:custGeom>
              <a:rect l="l" t="t" r="r" b="b"/>
              <a:pathLst>
                <a:path w="351790" h="576580">
                  <a:moveTo>
                    <a:pt x="0" y="0"/>
                  </a:moveTo>
                  <a:lnTo>
                    <a:pt x="351792" y="0"/>
                  </a:lnTo>
                  <a:lnTo>
                    <a:pt x="351792" y="460851"/>
                  </a:lnTo>
                  <a:lnTo>
                    <a:pt x="175896" y="576064"/>
                  </a:lnTo>
                  <a:lnTo>
                    <a:pt x="0" y="460851"/>
                  </a:lnTo>
                  <a:lnTo>
                    <a:pt x="0" y="0"/>
                  </a:lnTo>
                  <a:close/>
                </a:path>
              </a:pathLst>
            </a:custGeom>
            <a:ln w="12700">
              <a:solidFill>
                <a:srgbClr val="808080"/>
              </a:solidFill>
            </a:ln>
          </p:spPr>
          <p:txBody>
            <a:bodyPr wrap="square" lIns="0" tIns="0" rIns="0" bIns="0" rtlCol="0"/>
            <a:lstStyle/>
            <a:p/>
          </p:txBody>
        </p:sp>
      </p:grpSp>
      <p:sp>
        <p:nvSpPr>
          <p:cNvPr id="27" name="object 27"/>
          <p:cNvSpPr txBox="1"/>
          <p:nvPr/>
        </p:nvSpPr>
        <p:spPr>
          <a:xfrm>
            <a:off x="1270670" y="4516916"/>
            <a:ext cx="2592070" cy="857885"/>
          </a:xfrm>
          <a:prstGeom prst="rect">
            <a:avLst/>
          </a:prstGeom>
          <a:ln w="25400">
            <a:solidFill>
              <a:srgbClr val="808080"/>
            </a:solidFill>
          </a:ln>
        </p:spPr>
        <p:txBody>
          <a:bodyPr vert="horz" wrap="square" lIns="0" tIns="231775" rIns="0" bIns="0" rtlCol="0">
            <a:spAutoFit/>
          </a:bodyPr>
          <a:lstStyle/>
          <a:p>
            <a:pPr marL="553085">
              <a:lnSpc>
                <a:spcPct val="100000"/>
              </a:lnSpc>
              <a:spcBef>
                <a:spcPts val="1825"/>
              </a:spcBef>
            </a:pPr>
            <a:r>
              <a:rPr sz="2400" b="1" spc="-10">
                <a:solidFill>
                  <a:srgbClr val="C00000"/>
                </a:solidFill>
                <a:latin typeface="微软雅黑"/>
                <a:cs typeface="微软雅黑"/>
              </a:rPr>
              <a:t>回顾分析内容</a:t>
            </a:r>
            <a:endParaRPr sz="2400">
              <a:latin typeface="微软雅黑"/>
              <a:cs typeface="微软雅黑"/>
            </a:endParaRPr>
          </a:p>
        </p:txBody>
      </p:sp>
      <p:grpSp>
        <p:nvGrpSpPr>
          <p:cNvPr id="28" name="object 28"/>
          <p:cNvGrpSpPr/>
          <p:nvPr/>
        </p:nvGrpSpPr>
        <p:grpSpPr>
          <a:xfrm>
            <a:off x="1373246" y="4510566"/>
            <a:ext cx="408940" cy="589280"/>
            <a:chOff x="1373246" y="4510566"/>
            <a:chExt cx="408940" cy="589280"/>
          </a:xfrm>
        </p:grpSpPr>
        <p:sp>
          <p:nvSpPr>
            <p:cNvPr id="29" name="object 29"/>
            <p:cNvSpPr/>
            <p:nvPr/>
          </p:nvSpPr>
          <p:spPr>
            <a:xfrm>
              <a:off x="1379596" y="4516916"/>
              <a:ext cx="396240" cy="576580"/>
            </a:xfrm>
            <a:custGeom>
              <a:rect l="l" t="t" r="r" b="b"/>
              <a:pathLst>
                <a:path w="396239" h="576579">
                  <a:moveTo>
                    <a:pt x="197923" y="576064"/>
                  </a:moveTo>
                  <a:lnTo>
                    <a:pt x="0" y="460851"/>
                  </a:lnTo>
                  <a:lnTo>
                    <a:pt x="0" y="0"/>
                  </a:lnTo>
                  <a:lnTo>
                    <a:pt x="395846" y="0"/>
                  </a:lnTo>
                  <a:lnTo>
                    <a:pt x="395846" y="460851"/>
                  </a:lnTo>
                  <a:lnTo>
                    <a:pt x="197923" y="576064"/>
                  </a:lnTo>
                  <a:close/>
                </a:path>
              </a:pathLst>
            </a:custGeom>
            <a:solidFill>
              <a:srgbClr val="C00000"/>
            </a:solidFill>
          </p:spPr>
          <p:txBody>
            <a:bodyPr wrap="square" lIns="0" tIns="0" rIns="0" bIns="0" rtlCol="0"/>
            <a:lstStyle/>
            <a:p/>
          </p:txBody>
        </p:sp>
        <p:sp>
          <p:nvSpPr>
            <p:cNvPr id="30" name="object 30"/>
            <p:cNvSpPr/>
            <p:nvPr/>
          </p:nvSpPr>
          <p:spPr>
            <a:xfrm>
              <a:off x="1379596" y="4516916"/>
              <a:ext cx="396240" cy="576580"/>
            </a:xfrm>
            <a:custGeom>
              <a:rect l="l" t="t" r="r" b="b"/>
              <a:pathLst>
                <a:path w="396239" h="576579">
                  <a:moveTo>
                    <a:pt x="0" y="0"/>
                  </a:moveTo>
                  <a:lnTo>
                    <a:pt x="395846" y="0"/>
                  </a:lnTo>
                  <a:lnTo>
                    <a:pt x="395846" y="460851"/>
                  </a:lnTo>
                  <a:lnTo>
                    <a:pt x="197923" y="576064"/>
                  </a:lnTo>
                  <a:lnTo>
                    <a:pt x="0" y="460851"/>
                  </a:lnTo>
                  <a:lnTo>
                    <a:pt x="0" y="0"/>
                  </a:lnTo>
                  <a:close/>
                </a:path>
              </a:pathLst>
            </a:custGeom>
            <a:ln w="12699">
              <a:solidFill>
                <a:srgbClr val="808080"/>
              </a:solidFill>
            </a:ln>
          </p:spPr>
          <p:txBody>
            <a:bodyPr wrap="square" lIns="0" tIns="0" rIns="0" bIns="0" rtlCol="0"/>
            <a:lstStyle/>
            <a:p/>
          </p:txBody>
        </p:sp>
      </p:grpSp>
      <p:sp>
        <p:nvSpPr>
          <p:cNvPr id="31" name="object 31"/>
          <p:cNvSpPr txBox="1"/>
          <p:nvPr/>
        </p:nvSpPr>
        <p:spPr>
          <a:xfrm>
            <a:off x="8543477" y="4506470"/>
            <a:ext cx="2592070" cy="857885"/>
          </a:xfrm>
          <a:prstGeom prst="rect">
            <a:avLst/>
          </a:prstGeom>
          <a:ln w="25400">
            <a:solidFill>
              <a:srgbClr val="808080"/>
            </a:solidFill>
          </a:ln>
        </p:spPr>
        <p:txBody>
          <a:bodyPr vert="horz" wrap="square" lIns="0" tIns="231775" rIns="0" bIns="0" rtlCol="0">
            <a:spAutoFit/>
          </a:bodyPr>
          <a:lstStyle/>
          <a:p>
            <a:pPr marL="705485">
              <a:lnSpc>
                <a:spcPct val="100000"/>
              </a:lnSpc>
              <a:spcBef>
                <a:spcPts val="1825"/>
              </a:spcBef>
            </a:pPr>
            <a:r>
              <a:rPr sz="2400" b="1" spc="-10">
                <a:solidFill>
                  <a:srgbClr val="C00000"/>
                </a:solidFill>
                <a:latin typeface="微软雅黑"/>
                <a:cs typeface="微软雅黑"/>
              </a:rPr>
              <a:t>不足与提升</a:t>
            </a:r>
            <a:endParaRPr sz="2400">
              <a:latin typeface="微软雅黑"/>
              <a:cs typeface="微软雅黑"/>
            </a:endParaRPr>
          </a:p>
        </p:txBody>
      </p:sp>
      <p:grpSp>
        <p:nvGrpSpPr>
          <p:cNvPr id="32" name="object 32"/>
          <p:cNvGrpSpPr/>
          <p:nvPr/>
        </p:nvGrpSpPr>
        <p:grpSpPr>
          <a:xfrm>
            <a:off x="8646053" y="4500121"/>
            <a:ext cx="372745" cy="589280"/>
            <a:chOff x="8646053" y="4500121"/>
            <a:chExt cx="372745" cy="589280"/>
          </a:xfrm>
        </p:grpSpPr>
        <p:sp>
          <p:nvSpPr>
            <p:cNvPr id="33" name="object 33"/>
            <p:cNvSpPr/>
            <p:nvPr/>
          </p:nvSpPr>
          <p:spPr>
            <a:xfrm>
              <a:off x="8652403" y="4506471"/>
              <a:ext cx="360045" cy="576580"/>
            </a:xfrm>
            <a:custGeom>
              <a:rect l="l" t="t" r="r" b="b"/>
              <a:pathLst>
                <a:path w="360045" h="576579">
                  <a:moveTo>
                    <a:pt x="179999" y="576064"/>
                  </a:moveTo>
                  <a:lnTo>
                    <a:pt x="0" y="460850"/>
                  </a:lnTo>
                  <a:lnTo>
                    <a:pt x="0" y="0"/>
                  </a:lnTo>
                  <a:lnTo>
                    <a:pt x="359999" y="0"/>
                  </a:lnTo>
                  <a:lnTo>
                    <a:pt x="359999" y="460850"/>
                  </a:lnTo>
                  <a:lnTo>
                    <a:pt x="179999" y="576064"/>
                  </a:lnTo>
                  <a:close/>
                </a:path>
              </a:pathLst>
            </a:custGeom>
            <a:solidFill>
              <a:srgbClr val="C00000"/>
            </a:solidFill>
          </p:spPr>
          <p:txBody>
            <a:bodyPr wrap="square" lIns="0" tIns="0" rIns="0" bIns="0" rtlCol="0"/>
            <a:lstStyle/>
            <a:p/>
          </p:txBody>
        </p:sp>
        <p:sp>
          <p:nvSpPr>
            <p:cNvPr id="34" name="object 34"/>
            <p:cNvSpPr/>
            <p:nvPr/>
          </p:nvSpPr>
          <p:spPr>
            <a:xfrm>
              <a:off x="8652403" y="4506471"/>
              <a:ext cx="360045" cy="576580"/>
            </a:xfrm>
            <a:custGeom>
              <a:rect l="l" t="t" r="r" b="b"/>
              <a:pathLst>
                <a:path w="360045" h="576579">
                  <a:moveTo>
                    <a:pt x="0" y="0"/>
                  </a:moveTo>
                  <a:lnTo>
                    <a:pt x="359999" y="0"/>
                  </a:lnTo>
                  <a:lnTo>
                    <a:pt x="359999" y="460850"/>
                  </a:lnTo>
                  <a:lnTo>
                    <a:pt x="179999" y="576064"/>
                  </a:lnTo>
                  <a:lnTo>
                    <a:pt x="0" y="460850"/>
                  </a:lnTo>
                  <a:lnTo>
                    <a:pt x="0" y="0"/>
                  </a:lnTo>
                  <a:close/>
                </a:path>
              </a:pathLst>
            </a:custGeom>
            <a:ln w="12700">
              <a:solidFill>
                <a:srgbClr val="808080"/>
              </a:solidFill>
            </a:ln>
          </p:spPr>
          <p:txBody>
            <a:bodyPr wrap="square" lIns="0" tIns="0" rIns="0" bIns="0" rtlCol="0"/>
            <a:lstStyle/>
            <a:p/>
          </p:txBody>
        </p:sp>
      </p:grpSp>
      <p:sp>
        <p:nvSpPr>
          <p:cNvPr id="35" name="object 35"/>
          <p:cNvSpPr txBox="1">
            <a:spLocks noGrp="1"/>
          </p:cNvSpPr>
          <p:nvPr>
            <p:ph type="title"/>
          </p:nvPr>
        </p:nvSpPr>
        <p:spPr>
          <a:xfrm>
            <a:off x="616760" y="355711"/>
            <a:ext cx="1397000" cy="848360"/>
          </a:xfrm>
          <a:prstGeom prst="rect">
            <a:avLst/>
          </a:prstGeom>
        </p:spPr>
        <p:txBody>
          <a:bodyPr vert="horz" wrap="square" lIns="0" tIns="12700" rIns="0" bIns="0" rtlCol="0">
            <a:spAutoFit/>
          </a:bodyPr>
          <a:lstStyle/>
          <a:p>
            <a:pPr marL="12700">
              <a:lnSpc>
                <a:spcPct val="100000"/>
              </a:lnSpc>
              <a:spcBef>
                <a:spcPts val="100"/>
              </a:spcBef>
            </a:pPr>
            <a:r>
              <a:rPr sz="5400" b="0" u="none" spc="-25">
                <a:latin typeface="微软雅黑"/>
                <a:cs typeface="微软雅黑"/>
              </a:rPr>
              <a:t>目录</a:t>
            </a:r>
            <a:endParaRPr sz="5400">
              <a:latin typeface="微软雅黑"/>
              <a:cs typeface="微软雅黑"/>
            </a:endParaRPr>
          </a:p>
        </p:txBody>
      </p:sp>
      <p:grpSp>
        <p:nvGrpSpPr>
          <p:cNvPr id="36" name="object 36"/>
          <p:cNvGrpSpPr/>
          <p:nvPr/>
        </p:nvGrpSpPr>
        <p:grpSpPr>
          <a:xfrm>
            <a:off x="9479581" y="208625"/>
            <a:ext cx="2204720" cy="608965"/>
            <a:chOff x="9479581" y="208625"/>
            <a:chExt cx="2204720" cy="608965"/>
          </a:xfrm>
        </p:grpSpPr>
        <p:sp>
          <p:nvSpPr>
            <p:cNvPr id="37" name="object 37"/>
            <p:cNvSpPr/>
            <p:nvPr/>
          </p:nvSpPr>
          <p:spPr>
            <a:xfrm flipH="1">
              <a:off x="11632900" y="208625"/>
              <a:ext cx="0" cy="596265"/>
            </a:xfrm>
            <a:custGeom>
              <a:rect l="l" t="t" r="r" b="b"/>
              <a:pathLst>
                <a:path h="596265">
                  <a:moveTo>
                    <a:pt x="0" y="0"/>
                  </a:moveTo>
                  <a:lnTo>
                    <a:pt x="0" y="595901"/>
                  </a:lnTo>
                </a:path>
              </a:pathLst>
            </a:custGeom>
            <a:ln w="101600">
              <a:solidFill>
                <a:srgbClr val="C00000"/>
              </a:solidFill>
            </a:ln>
          </p:spPr>
          <p:txBody>
            <a:bodyPr wrap="square" lIns="0" tIns="0" rIns="0" bIns="0" rtlCol="0"/>
            <a:lstStyle/>
            <a:p/>
          </p:txBody>
        </p:sp>
        <p:sp>
          <p:nvSpPr>
            <p:cNvPr id="38" name="object 38"/>
            <p:cNvSpPr/>
            <p:nvPr/>
          </p:nvSpPr>
          <p:spPr>
            <a:xfrm flipH="1">
              <a:off x="11344867" y="343460"/>
              <a:ext cx="0" cy="461645"/>
            </a:xfrm>
            <a:custGeom>
              <a:rect l="l" t="t" r="r" b="b"/>
              <a:pathLst>
                <a:path h="461645">
                  <a:moveTo>
                    <a:pt x="0" y="0"/>
                  </a:moveTo>
                  <a:lnTo>
                    <a:pt x="0" y="461065"/>
                  </a:lnTo>
                </a:path>
              </a:pathLst>
            </a:custGeom>
            <a:ln w="101600">
              <a:solidFill>
                <a:srgbClr val="808080"/>
              </a:solidFill>
            </a:ln>
          </p:spPr>
          <p:txBody>
            <a:bodyPr wrap="square" lIns="0" tIns="0" rIns="0" bIns="0" rtlCol="0"/>
            <a:lstStyle/>
            <a:p/>
          </p:txBody>
        </p:sp>
        <p:sp>
          <p:nvSpPr>
            <p:cNvPr id="39" name="object 39"/>
            <p:cNvSpPr/>
            <p:nvPr/>
          </p:nvSpPr>
          <p:spPr>
            <a:xfrm>
              <a:off x="9479581" y="798176"/>
              <a:ext cx="2197735" cy="12700"/>
            </a:xfrm>
            <a:custGeom>
              <a:rect l="l" t="t" r="r" b="b"/>
              <a:pathLst>
                <a:path w="2197734" h="12700">
                  <a:moveTo>
                    <a:pt x="0" y="0"/>
                  </a:moveTo>
                  <a:lnTo>
                    <a:pt x="2197510" y="0"/>
                  </a:lnTo>
                </a:path>
                <a:path w="2197734" h="12700">
                  <a:moveTo>
                    <a:pt x="0" y="12700"/>
                  </a:moveTo>
                  <a:lnTo>
                    <a:pt x="2197510" y="12700"/>
                  </a:lnTo>
                </a:path>
              </a:pathLst>
            </a:custGeom>
            <a:ln w="12699">
              <a:solidFill>
                <a:srgbClr val="808080"/>
              </a:solidFill>
              <a:prstDash val="dash"/>
            </a:ln>
          </p:spPr>
          <p:txBody>
            <a:bodyPr wrap="square" lIns="0" tIns="0" rIns="0" bIns="0" rtlCol="0"/>
            <a:lstStyle/>
            <a:p/>
          </p:txBody>
        </p:sp>
        <p:sp>
          <p:nvSpPr>
            <p:cNvPr id="40" name="object 40"/>
            <p:cNvSpPr/>
            <p:nvPr/>
          </p:nvSpPr>
          <p:spPr>
            <a:xfrm flipH="1">
              <a:off x="11056835" y="506574"/>
              <a:ext cx="0" cy="298450"/>
            </a:xfrm>
            <a:custGeom>
              <a:rect l="l" t="t" r="r" b="b"/>
              <a:pathLst>
                <a:path h="298450">
                  <a:moveTo>
                    <a:pt x="0" y="0"/>
                  </a:moveTo>
                  <a:lnTo>
                    <a:pt x="0" y="297950"/>
                  </a:lnTo>
                </a:path>
              </a:pathLst>
            </a:custGeom>
            <a:ln w="101600">
              <a:solidFill>
                <a:srgbClr val="00B0EF"/>
              </a:solidFill>
            </a:ln>
          </p:spPr>
          <p:txBody>
            <a:bodyPr wrap="square" lIns="0" tIns="0" rIns="0" bIns="0" rtlCol="0"/>
            <a:lstStyle/>
            <a:p/>
          </p:txBody>
        </p:sp>
      </p:grpSp>
      <p:sp>
        <p:nvSpPr>
          <p:cNvPr id="41" name="object 41"/>
          <p:cNvSpPr txBox="1">
            <a:spLocks noGrp="1"/>
          </p:cNvSpPr>
          <p:nvPr>
            <p:ph type="sldNum" sz="quarter" idx="7"/>
          </p:nvPr>
        </p:nvSpPr>
        <p:spPr>
          <a:prstGeom prst="rect">
            <a:avLst/>
          </a:prstGeom>
        </p:spPr>
        <p:txBody>
          <a:bodyPr vert="horz" wrap="square" lIns="0" tIns="26034" rIns="0" bIns="0" rtlCol="0">
            <a:spAutoFit/>
          </a:bodyPr>
          <a:lstStyle/>
          <a:p>
            <a:pPr marL="12700">
              <a:lnSpc>
                <a:spcPct val="100000"/>
              </a:lnSpc>
              <a:spcBef>
                <a:spcPts val="204"/>
              </a:spcBef>
            </a:pPr>
            <a:r>
              <a:rPr/>
              <a:t>-</a:t>
            </a:r>
            <a:r>
              <a:rPr spc="-10"/>
              <a:t>1/51-</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object 2"/>
          <p:cNvGrpSpPr/>
          <p:nvPr/>
        </p:nvGrpSpPr>
        <p:grpSpPr>
          <a:xfrm>
            <a:off x="26865" y="0"/>
            <a:ext cx="4081145" cy="1244600"/>
            <a:chOff x="26865" y="0"/>
            <a:chExt cx="4081145" cy="1244600"/>
          </a:xfrm>
        </p:grpSpPr>
        <p:sp>
          <p:nvSpPr>
            <p:cNvPr id="3" name="object 3"/>
            <p:cNvSpPr/>
            <p:nvPr/>
          </p:nvSpPr>
          <p:spPr>
            <a:xfrm>
              <a:off x="33215" y="1235580"/>
              <a:ext cx="4068445" cy="2540"/>
            </a:xfrm>
            <a:custGeom>
              <a:rect l="l" t="t" r="r" b="b"/>
              <a:pathLst>
                <a:path w="4068445" h="2540">
                  <a:moveTo>
                    <a:pt x="0" y="2329"/>
                  </a:moveTo>
                  <a:lnTo>
                    <a:pt x="4068000" y="0"/>
                  </a:lnTo>
                </a:path>
              </a:pathLst>
            </a:custGeom>
            <a:ln w="12699">
              <a:solidFill>
                <a:srgbClr val="0C0C0C"/>
              </a:solidFill>
              <a:prstDash val="sysDot"/>
            </a:ln>
          </p:spPr>
          <p:txBody>
            <a:bodyPr wrap="square" lIns="0" tIns="0" rIns="0" bIns="0" rtlCol="0"/>
            <a:lstStyle/>
            <a:p/>
          </p:txBody>
        </p:sp>
        <p:sp>
          <p:nvSpPr>
            <p:cNvPr id="4" name="object 4"/>
            <p:cNvSpPr/>
            <p:nvPr/>
          </p:nvSpPr>
          <p:spPr>
            <a:xfrm>
              <a:off x="26940" y="0"/>
              <a:ext cx="1243965" cy="1235075"/>
            </a:xfrm>
            <a:custGeom>
              <a:rect l="l" t="t" r="r" b="b"/>
              <a:pathLst>
                <a:path w="1243965" h="1235075">
                  <a:moveTo>
                    <a:pt x="732819" y="1234581"/>
                  </a:moveTo>
                  <a:lnTo>
                    <a:pt x="0" y="1228688"/>
                  </a:lnTo>
                  <a:lnTo>
                    <a:pt x="1323" y="1180333"/>
                  </a:lnTo>
                  <a:lnTo>
                    <a:pt x="4481" y="1132459"/>
                  </a:lnTo>
                  <a:lnTo>
                    <a:pt x="9441" y="1085101"/>
                  </a:lnTo>
                  <a:lnTo>
                    <a:pt x="16169" y="1038293"/>
                  </a:lnTo>
                  <a:lnTo>
                    <a:pt x="24629" y="992067"/>
                  </a:lnTo>
                  <a:lnTo>
                    <a:pt x="34788" y="946457"/>
                  </a:lnTo>
                  <a:lnTo>
                    <a:pt x="46612" y="901499"/>
                  </a:lnTo>
                  <a:lnTo>
                    <a:pt x="60067" y="857224"/>
                  </a:lnTo>
                  <a:lnTo>
                    <a:pt x="75118" y="813667"/>
                  </a:lnTo>
                  <a:lnTo>
                    <a:pt x="91731" y="770862"/>
                  </a:lnTo>
                  <a:lnTo>
                    <a:pt x="109872" y="728843"/>
                  </a:lnTo>
                  <a:lnTo>
                    <a:pt x="129507" y="687643"/>
                  </a:lnTo>
                  <a:lnTo>
                    <a:pt x="150602" y="647295"/>
                  </a:lnTo>
                  <a:lnTo>
                    <a:pt x="173122" y="607835"/>
                  </a:lnTo>
                  <a:lnTo>
                    <a:pt x="197034" y="569295"/>
                  </a:lnTo>
                  <a:lnTo>
                    <a:pt x="222302" y="531709"/>
                  </a:lnTo>
                  <a:lnTo>
                    <a:pt x="248894" y="495111"/>
                  </a:lnTo>
                  <a:lnTo>
                    <a:pt x="276775" y="459535"/>
                  </a:lnTo>
                  <a:lnTo>
                    <a:pt x="305910" y="425014"/>
                  </a:lnTo>
                  <a:lnTo>
                    <a:pt x="336266" y="391583"/>
                  </a:lnTo>
                  <a:lnTo>
                    <a:pt x="367809" y="359274"/>
                  </a:lnTo>
                  <a:lnTo>
                    <a:pt x="400503" y="328123"/>
                  </a:lnTo>
                  <a:lnTo>
                    <a:pt x="434315" y="298162"/>
                  </a:lnTo>
                  <a:lnTo>
                    <a:pt x="469212" y="269425"/>
                  </a:lnTo>
                  <a:lnTo>
                    <a:pt x="505158" y="241946"/>
                  </a:lnTo>
                  <a:lnTo>
                    <a:pt x="542119" y="215759"/>
                  </a:lnTo>
                  <a:lnTo>
                    <a:pt x="580062" y="190898"/>
                  </a:lnTo>
                  <a:lnTo>
                    <a:pt x="618952" y="167396"/>
                  </a:lnTo>
                  <a:lnTo>
                    <a:pt x="658755" y="145287"/>
                  </a:lnTo>
                  <a:lnTo>
                    <a:pt x="699437" y="124605"/>
                  </a:lnTo>
                  <a:lnTo>
                    <a:pt x="740963" y="105384"/>
                  </a:lnTo>
                  <a:lnTo>
                    <a:pt x="783300" y="87656"/>
                  </a:lnTo>
                  <a:lnTo>
                    <a:pt x="826413" y="71457"/>
                  </a:lnTo>
                  <a:lnTo>
                    <a:pt x="870269" y="56820"/>
                  </a:lnTo>
                  <a:lnTo>
                    <a:pt x="914832" y="43778"/>
                  </a:lnTo>
                  <a:lnTo>
                    <a:pt x="960069" y="32366"/>
                  </a:lnTo>
                  <a:lnTo>
                    <a:pt x="1005946" y="22617"/>
                  </a:lnTo>
                  <a:lnTo>
                    <a:pt x="1052428" y="14565"/>
                  </a:lnTo>
                  <a:lnTo>
                    <a:pt x="1099482" y="8243"/>
                  </a:lnTo>
                  <a:lnTo>
                    <a:pt x="1147072" y="3686"/>
                  </a:lnTo>
                  <a:lnTo>
                    <a:pt x="1195166" y="927"/>
                  </a:lnTo>
                  <a:lnTo>
                    <a:pt x="1243729" y="0"/>
                  </a:lnTo>
                  <a:lnTo>
                    <a:pt x="1243729" y="729450"/>
                  </a:lnTo>
                  <a:lnTo>
                    <a:pt x="1194815" y="731765"/>
                  </a:lnTo>
                  <a:lnTo>
                    <a:pt x="1147191" y="738566"/>
                  </a:lnTo>
                  <a:lnTo>
                    <a:pt x="1101068" y="749642"/>
                  </a:lnTo>
                  <a:lnTo>
                    <a:pt x="1056662" y="764781"/>
                  </a:lnTo>
                  <a:lnTo>
                    <a:pt x="1014185" y="783769"/>
                  </a:lnTo>
                  <a:lnTo>
                    <a:pt x="973852" y="806395"/>
                  </a:lnTo>
                  <a:lnTo>
                    <a:pt x="935876" y="832445"/>
                  </a:lnTo>
                  <a:lnTo>
                    <a:pt x="900472" y="861708"/>
                  </a:lnTo>
                  <a:lnTo>
                    <a:pt x="867853" y="893971"/>
                  </a:lnTo>
                  <a:lnTo>
                    <a:pt x="838233" y="929021"/>
                  </a:lnTo>
                  <a:lnTo>
                    <a:pt x="811825" y="966647"/>
                  </a:lnTo>
                  <a:lnTo>
                    <a:pt x="788844" y="1006635"/>
                  </a:lnTo>
                  <a:lnTo>
                    <a:pt x="769503" y="1048774"/>
                  </a:lnTo>
                  <a:lnTo>
                    <a:pt x="754016" y="1092850"/>
                  </a:lnTo>
                  <a:lnTo>
                    <a:pt x="742597" y="1138652"/>
                  </a:lnTo>
                  <a:lnTo>
                    <a:pt x="735460" y="1185966"/>
                  </a:lnTo>
                  <a:lnTo>
                    <a:pt x="732819" y="1234581"/>
                  </a:lnTo>
                  <a:close/>
                </a:path>
              </a:pathLst>
            </a:custGeom>
            <a:solidFill>
              <a:srgbClr val="0072C6"/>
            </a:solidFill>
          </p:spPr>
          <p:txBody>
            <a:bodyPr wrap="square" lIns="0" tIns="0" rIns="0" bIns="0" rtlCol="0"/>
            <a:lstStyle/>
            <a:p/>
          </p:txBody>
        </p:sp>
      </p:grpSp>
      <p:sp>
        <p:nvSpPr>
          <p:cNvPr id="5" name="object 5"/>
          <p:cNvSpPr txBox="1">
            <a:spLocks noGrp="1"/>
          </p:cNvSpPr>
          <p:nvPr>
            <p:ph type="title"/>
          </p:nvPr>
        </p:nvSpPr>
        <p:spPr>
          <a:xfrm>
            <a:off x="1442721" y="268584"/>
            <a:ext cx="2592070" cy="857885"/>
          </a:xfrm>
          <a:prstGeom prst="rect">
            <a:avLst/>
          </a:prstGeom>
          <a:ln w="25400">
            <a:solidFill>
              <a:srgbClr val="808080"/>
            </a:solidFill>
          </a:ln>
        </p:spPr>
        <p:txBody>
          <a:bodyPr vert="horz" wrap="square" lIns="0" tIns="231775" rIns="0" bIns="0" rtlCol="0">
            <a:spAutoFit/>
          </a:bodyPr>
          <a:lstStyle/>
          <a:p>
            <a:pPr marL="857885">
              <a:lnSpc>
                <a:spcPct val="100000"/>
              </a:lnSpc>
              <a:spcBef>
                <a:spcPts val="1825"/>
              </a:spcBef>
            </a:pPr>
            <a:r>
              <a:rPr sz="2400" u="none" spc="-15">
                <a:solidFill>
                  <a:srgbClr val="C00000"/>
                </a:solidFill>
              </a:rPr>
              <a:t>法规要求</a:t>
            </a:r>
            <a:endParaRPr sz="2400"/>
          </a:p>
        </p:txBody>
      </p:sp>
      <p:grpSp>
        <p:nvGrpSpPr>
          <p:cNvPr id="6" name="object 6"/>
          <p:cNvGrpSpPr/>
          <p:nvPr/>
        </p:nvGrpSpPr>
        <p:grpSpPr>
          <a:xfrm>
            <a:off x="1545296" y="262235"/>
            <a:ext cx="408940" cy="589280"/>
            <a:chOff x="1545296" y="262235"/>
            <a:chExt cx="408940" cy="589280"/>
          </a:xfrm>
        </p:grpSpPr>
        <p:sp>
          <p:nvSpPr>
            <p:cNvPr id="7" name="object 7"/>
            <p:cNvSpPr/>
            <p:nvPr/>
          </p:nvSpPr>
          <p:spPr>
            <a:xfrm>
              <a:off x="1551646" y="268585"/>
              <a:ext cx="396240" cy="576580"/>
            </a:xfrm>
            <a:custGeom>
              <a:rect l="l" t="t" r="r" b="b"/>
              <a:pathLst>
                <a:path w="396239" h="576580">
                  <a:moveTo>
                    <a:pt x="197923" y="576063"/>
                  </a:moveTo>
                  <a:lnTo>
                    <a:pt x="0" y="460851"/>
                  </a:lnTo>
                  <a:lnTo>
                    <a:pt x="0" y="0"/>
                  </a:lnTo>
                  <a:lnTo>
                    <a:pt x="395846" y="0"/>
                  </a:lnTo>
                  <a:lnTo>
                    <a:pt x="395846" y="460851"/>
                  </a:lnTo>
                  <a:lnTo>
                    <a:pt x="197923" y="576063"/>
                  </a:lnTo>
                  <a:close/>
                </a:path>
              </a:pathLst>
            </a:custGeom>
            <a:solidFill>
              <a:srgbClr val="C00000"/>
            </a:solidFill>
          </p:spPr>
          <p:txBody>
            <a:bodyPr wrap="square" lIns="0" tIns="0" rIns="0" bIns="0" rtlCol="0"/>
            <a:lstStyle/>
            <a:p/>
          </p:txBody>
        </p:sp>
        <p:sp>
          <p:nvSpPr>
            <p:cNvPr id="8" name="object 8"/>
            <p:cNvSpPr/>
            <p:nvPr/>
          </p:nvSpPr>
          <p:spPr>
            <a:xfrm>
              <a:off x="1551646" y="268585"/>
              <a:ext cx="396240" cy="576580"/>
            </a:xfrm>
            <a:custGeom>
              <a:rect l="l" t="t" r="r" b="b"/>
              <a:pathLst>
                <a:path w="396239" h="576580">
                  <a:moveTo>
                    <a:pt x="0" y="0"/>
                  </a:moveTo>
                  <a:lnTo>
                    <a:pt x="395846" y="0"/>
                  </a:lnTo>
                  <a:lnTo>
                    <a:pt x="395846" y="460851"/>
                  </a:lnTo>
                  <a:lnTo>
                    <a:pt x="197923" y="576063"/>
                  </a:lnTo>
                  <a:lnTo>
                    <a:pt x="0" y="460851"/>
                  </a:lnTo>
                  <a:lnTo>
                    <a:pt x="0" y="0"/>
                  </a:lnTo>
                  <a:close/>
                </a:path>
              </a:pathLst>
            </a:custGeom>
            <a:ln w="12700">
              <a:solidFill>
                <a:srgbClr val="808080"/>
              </a:solidFill>
            </a:ln>
          </p:spPr>
          <p:txBody>
            <a:bodyPr wrap="square" lIns="0" tIns="0" rIns="0" bIns="0" rtlCol="0"/>
            <a:lstStyle/>
            <a:p/>
          </p:txBody>
        </p:sp>
      </p:grpSp>
      <p:sp>
        <p:nvSpPr>
          <p:cNvPr id="9" name="object 9"/>
          <p:cNvSpPr txBox="1"/>
          <p:nvPr/>
        </p:nvSpPr>
        <p:spPr>
          <a:xfrm>
            <a:off x="573773" y="210323"/>
            <a:ext cx="141605" cy="635000"/>
          </a:xfrm>
          <a:prstGeom prst="rect">
            <a:avLst/>
          </a:prstGeom>
        </p:spPr>
        <p:txBody>
          <a:bodyPr vert="horz" wrap="square" lIns="0" tIns="12700" rIns="0" bIns="0" rtlCol="0">
            <a:spAutoFit/>
          </a:bodyPr>
          <a:lstStyle/>
          <a:p>
            <a:pPr marL="12700">
              <a:lnSpc>
                <a:spcPct val="100000"/>
              </a:lnSpc>
              <a:spcBef>
                <a:spcPts val="100"/>
              </a:spcBef>
            </a:pPr>
            <a:r>
              <a:rPr sz="4000" b="1" spc="15">
                <a:latin typeface="Gabriola"/>
                <a:cs typeface="Gabriola"/>
              </a:rPr>
              <a:t>1</a:t>
            </a:r>
            <a:endParaRPr sz="4000">
              <a:latin typeface="Gabriola"/>
              <a:cs typeface="Gabriola"/>
            </a:endParaRPr>
          </a:p>
        </p:txBody>
      </p:sp>
      <p:grpSp>
        <p:nvGrpSpPr>
          <p:cNvPr id="10" name="object 10"/>
          <p:cNvGrpSpPr/>
          <p:nvPr/>
        </p:nvGrpSpPr>
        <p:grpSpPr>
          <a:xfrm>
            <a:off x="9479581" y="208625"/>
            <a:ext cx="2204720" cy="608965"/>
            <a:chOff x="9479581" y="208625"/>
            <a:chExt cx="2204720" cy="608965"/>
          </a:xfrm>
        </p:grpSpPr>
        <p:sp>
          <p:nvSpPr>
            <p:cNvPr id="11" name="object 11"/>
            <p:cNvSpPr/>
            <p:nvPr/>
          </p:nvSpPr>
          <p:spPr>
            <a:xfrm flipH="1">
              <a:off x="11632900" y="208625"/>
              <a:ext cx="0" cy="596265"/>
            </a:xfrm>
            <a:custGeom>
              <a:rect l="l" t="t" r="r" b="b"/>
              <a:pathLst>
                <a:path h="596265">
                  <a:moveTo>
                    <a:pt x="0" y="0"/>
                  </a:moveTo>
                  <a:lnTo>
                    <a:pt x="0" y="595901"/>
                  </a:lnTo>
                </a:path>
              </a:pathLst>
            </a:custGeom>
            <a:ln w="101600">
              <a:solidFill>
                <a:srgbClr val="C00000"/>
              </a:solidFill>
            </a:ln>
          </p:spPr>
          <p:txBody>
            <a:bodyPr wrap="square" lIns="0" tIns="0" rIns="0" bIns="0" rtlCol="0"/>
            <a:lstStyle/>
            <a:p/>
          </p:txBody>
        </p:sp>
        <p:sp>
          <p:nvSpPr>
            <p:cNvPr id="12" name="object 12"/>
            <p:cNvSpPr/>
            <p:nvPr/>
          </p:nvSpPr>
          <p:spPr>
            <a:xfrm flipH="1">
              <a:off x="11344867" y="343460"/>
              <a:ext cx="0" cy="461645"/>
            </a:xfrm>
            <a:custGeom>
              <a:rect l="l" t="t" r="r" b="b"/>
              <a:pathLst>
                <a:path h="461645">
                  <a:moveTo>
                    <a:pt x="0" y="0"/>
                  </a:moveTo>
                  <a:lnTo>
                    <a:pt x="0" y="461065"/>
                  </a:lnTo>
                </a:path>
              </a:pathLst>
            </a:custGeom>
            <a:ln w="101600">
              <a:solidFill>
                <a:srgbClr val="808080"/>
              </a:solidFill>
            </a:ln>
          </p:spPr>
          <p:txBody>
            <a:bodyPr wrap="square" lIns="0" tIns="0" rIns="0" bIns="0" rtlCol="0"/>
            <a:lstStyle/>
            <a:p/>
          </p:txBody>
        </p:sp>
        <p:sp>
          <p:nvSpPr>
            <p:cNvPr id="13" name="object 13"/>
            <p:cNvSpPr/>
            <p:nvPr/>
          </p:nvSpPr>
          <p:spPr>
            <a:xfrm>
              <a:off x="9479581" y="798176"/>
              <a:ext cx="2197735" cy="12700"/>
            </a:xfrm>
            <a:custGeom>
              <a:rect l="l" t="t" r="r" b="b"/>
              <a:pathLst>
                <a:path w="2197734" h="12700">
                  <a:moveTo>
                    <a:pt x="0" y="0"/>
                  </a:moveTo>
                  <a:lnTo>
                    <a:pt x="2197510" y="0"/>
                  </a:lnTo>
                </a:path>
                <a:path w="2197734" h="12700">
                  <a:moveTo>
                    <a:pt x="0" y="12700"/>
                  </a:moveTo>
                  <a:lnTo>
                    <a:pt x="2197510" y="12700"/>
                  </a:lnTo>
                </a:path>
              </a:pathLst>
            </a:custGeom>
            <a:ln w="12699">
              <a:solidFill>
                <a:srgbClr val="808080"/>
              </a:solidFill>
              <a:prstDash val="dash"/>
            </a:ln>
          </p:spPr>
          <p:txBody>
            <a:bodyPr wrap="square" lIns="0" tIns="0" rIns="0" bIns="0" rtlCol="0"/>
            <a:lstStyle/>
            <a:p/>
          </p:txBody>
        </p:sp>
        <p:sp>
          <p:nvSpPr>
            <p:cNvPr id="14" name="object 14"/>
            <p:cNvSpPr/>
            <p:nvPr/>
          </p:nvSpPr>
          <p:spPr>
            <a:xfrm flipH="1">
              <a:off x="11056835" y="506574"/>
              <a:ext cx="0" cy="298450"/>
            </a:xfrm>
            <a:custGeom>
              <a:rect l="l" t="t" r="r" b="b"/>
              <a:pathLst>
                <a:path h="298450">
                  <a:moveTo>
                    <a:pt x="0" y="0"/>
                  </a:moveTo>
                  <a:lnTo>
                    <a:pt x="0" y="297950"/>
                  </a:lnTo>
                </a:path>
              </a:pathLst>
            </a:custGeom>
            <a:ln w="101600">
              <a:solidFill>
                <a:srgbClr val="00B0EF"/>
              </a:solidFill>
            </a:ln>
          </p:spPr>
          <p:txBody>
            <a:bodyPr wrap="square" lIns="0" tIns="0" rIns="0" bIns="0" rtlCol="0"/>
            <a:lstStyle/>
            <a:p/>
          </p:txBody>
        </p:sp>
      </p:grpSp>
      <p:pic>
        <p:nvPicPr>
          <p:cNvPr id="15" name="object 15"/>
          <p:cNvPicPr/>
          <p:nvPr/>
        </p:nvPicPr>
        <p:blipFill>
          <a:blip r:embed="rId2"/>
          <a:stretch>
            <a:fillRect/>
          </a:stretch>
        </p:blipFill>
        <p:spPr>
          <a:xfrm>
            <a:off x="113744" y="6248399"/>
            <a:ext cx="2118049" cy="529512"/>
          </a:xfrm>
          <a:prstGeom prst="rect">
            <a:avLst/>
          </a:prstGeom>
        </p:spPr>
      </p:pic>
      <p:pic>
        <p:nvPicPr>
          <p:cNvPr id="16" name="object 16"/>
          <p:cNvPicPr/>
          <p:nvPr/>
        </p:nvPicPr>
        <p:blipFill>
          <a:blip r:embed="rId3"/>
          <a:stretch>
            <a:fillRect/>
          </a:stretch>
        </p:blipFill>
        <p:spPr>
          <a:xfrm>
            <a:off x="2379823" y="4217680"/>
            <a:ext cx="348342" cy="355600"/>
          </a:xfrm>
          <a:prstGeom prst="rect">
            <a:avLst/>
          </a:prstGeom>
        </p:spPr>
      </p:pic>
      <p:sp>
        <p:nvSpPr>
          <p:cNvPr id="17" name="object 17"/>
          <p:cNvSpPr txBox="1"/>
          <p:nvPr/>
        </p:nvSpPr>
        <p:spPr>
          <a:xfrm>
            <a:off x="2938622" y="2082522"/>
            <a:ext cx="7645400" cy="3215005"/>
          </a:xfrm>
          <a:prstGeom prst="rect">
            <a:avLst/>
          </a:prstGeom>
        </p:spPr>
        <p:txBody>
          <a:bodyPr vert="horz" wrap="square" lIns="0" tIns="12700" rIns="0" bIns="0" rtlCol="0">
            <a:spAutoFit/>
          </a:bodyPr>
          <a:lstStyle/>
          <a:p>
            <a:pPr marL="12700">
              <a:lnSpc>
                <a:spcPct val="100000"/>
              </a:lnSpc>
              <a:spcBef>
                <a:spcPts val="100"/>
              </a:spcBef>
            </a:pPr>
            <a:r>
              <a:rPr sz="4000" spc="-5">
                <a:latin typeface="微软雅黑"/>
                <a:cs typeface="微软雅黑"/>
              </a:rPr>
              <a:t>什么是产品质量回顾分析？</a:t>
            </a:r>
            <a:endParaRPr sz="4000">
              <a:latin typeface="微软雅黑"/>
              <a:cs typeface="微软雅黑"/>
            </a:endParaRPr>
          </a:p>
          <a:p>
            <a:pPr marL="12700" marR="5080">
              <a:lnSpc>
                <a:spcPct val="157800"/>
              </a:lnSpc>
              <a:spcBef>
                <a:spcPts val="360"/>
              </a:spcBef>
            </a:pPr>
            <a:r>
              <a:rPr sz="4000" spc="-5">
                <a:latin typeface="微软雅黑"/>
                <a:cs typeface="微软雅黑"/>
              </a:rPr>
              <a:t>产品质量回顾分析的目的是什么？法规对产品质量回顾分析的要求</a:t>
            </a:r>
            <a:endParaRPr sz="4000">
              <a:latin typeface="微软雅黑"/>
              <a:cs typeface="微软雅黑"/>
            </a:endParaRPr>
          </a:p>
          <a:p>
            <a:pPr marL="12700">
              <a:lnSpc>
                <a:spcPct val="100000"/>
              </a:lnSpc>
            </a:pPr>
            <a:r>
              <a:rPr sz="4000">
                <a:latin typeface="微软雅黑"/>
                <a:cs typeface="微软雅黑"/>
              </a:rPr>
              <a:t>？</a:t>
            </a:r>
            <a:endParaRPr sz="4000">
              <a:latin typeface="微软雅黑"/>
              <a:cs typeface="微软雅黑"/>
            </a:endParaRPr>
          </a:p>
        </p:txBody>
      </p:sp>
      <p:pic>
        <p:nvPicPr>
          <p:cNvPr id="18" name="object 18"/>
          <p:cNvPicPr/>
          <p:nvPr/>
        </p:nvPicPr>
        <p:blipFill>
          <a:blip r:embed="rId3"/>
          <a:stretch>
            <a:fillRect/>
          </a:stretch>
        </p:blipFill>
        <p:spPr>
          <a:xfrm>
            <a:off x="2379822" y="2247622"/>
            <a:ext cx="348342" cy="355600"/>
          </a:xfrm>
          <a:prstGeom prst="rect">
            <a:avLst/>
          </a:prstGeom>
        </p:spPr>
      </p:pic>
      <p:pic>
        <p:nvPicPr>
          <p:cNvPr id="19" name="object 19"/>
          <p:cNvPicPr/>
          <p:nvPr/>
        </p:nvPicPr>
        <p:blipFill>
          <a:blip r:embed="rId3"/>
          <a:stretch>
            <a:fillRect/>
          </a:stretch>
        </p:blipFill>
        <p:spPr>
          <a:xfrm>
            <a:off x="2379823" y="3255735"/>
            <a:ext cx="348342" cy="355600"/>
          </a:xfrm>
          <a:prstGeom prst="rect">
            <a:avLst/>
          </a:prstGeom>
        </p:spPr>
      </p:pic>
      <p:sp>
        <p:nvSpPr>
          <p:cNvPr id="20" name="object 20"/>
          <p:cNvSpPr txBox="1"/>
          <p:nvPr/>
        </p:nvSpPr>
        <p:spPr>
          <a:xfrm>
            <a:off x="2938623" y="3700235"/>
            <a:ext cx="533400" cy="635000"/>
          </a:xfrm>
          <a:prstGeom prst="rect">
            <a:avLst/>
          </a:prstGeom>
        </p:spPr>
        <p:txBody>
          <a:bodyPr vert="horz" wrap="square" lIns="0" tIns="12700" rIns="0" bIns="0" rtlCol="0">
            <a:spAutoFit/>
          </a:bodyPr>
          <a:lstStyle/>
          <a:p>
            <a:pPr marL="12700">
              <a:lnSpc>
                <a:spcPct val="100000"/>
              </a:lnSpc>
              <a:spcBef>
                <a:spcPts val="100"/>
              </a:spcBef>
            </a:pPr>
            <a:r>
              <a:rPr sz="4000">
                <a:latin typeface="微软雅黑"/>
                <a:cs typeface="微软雅黑"/>
              </a:rPr>
              <a:t>？</a:t>
            </a:r>
            <a:endParaRPr sz="4000">
              <a:latin typeface="微软雅黑"/>
              <a:cs typeface="微软雅黑"/>
            </a:endParaRPr>
          </a:p>
        </p:txBody>
      </p:sp>
      <p:sp>
        <p:nvSpPr>
          <p:cNvPr id="21" name="object 21"/>
          <p:cNvSpPr txBox="1">
            <a:spLocks noGrp="1"/>
          </p:cNvSpPr>
          <p:nvPr>
            <p:ph type="sldNum" sz="quarter" idx="7"/>
          </p:nvPr>
        </p:nvSpPr>
        <p:spPr>
          <a:prstGeom prst="rect">
            <a:avLst/>
          </a:prstGeom>
        </p:spPr>
        <p:txBody>
          <a:bodyPr vert="horz" wrap="square" lIns="0" tIns="26034" rIns="0" bIns="0" rtlCol="0">
            <a:spAutoFit/>
          </a:bodyPr>
          <a:lstStyle/>
          <a:p>
            <a:pPr marL="12700">
              <a:lnSpc>
                <a:spcPct val="100000"/>
              </a:lnSpc>
              <a:spcBef>
                <a:spcPts val="204"/>
              </a:spcBef>
            </a:pPr>
            <a:r>
              <a:rPr/>
              <a:t>-</a:t>
            </a:r>
            <a:r>
              <a:rPr spc="-10"/>
              <a:t>2/51-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tabLst>
                <a:tab pos="1625600"/>
                <a:tab pos="5448300"/>
              </a:tabLst>
            </a:pPr>
            <a:r>
              <a:rPr b="0">
                <a:latin typeface="Times New Roman"/>
                <a:cs typeface="Times New Roman"/>
              </a:rPr>
              <a:t>	</a:t>
            </a:r>
            <a:r>
              <a:rPr/>
              <a:t>相 关定</a:t>
            </a:r>
            <a:r>
              <a:rPr spc="-50"/>
              <a:t>义</a:t>
            </a:r>
            <a:r>
              <a:rPr/>
              <a:t>	</a:t>
            </a:r>
          </a:p>
        </p:txBody>
      </p:sp>
      <p:pic>
        <p:nvPicPr>
          <p:cNvPr id="3" name="object 3"/>
          <p:cNvPicPr/>
          <p:nvPr/>
        </p:nvPicPr>
        <p:blipFill>
          <a:blip r:embed="rId2"/>
          <a:stretch>
            <a:fillRect/>
          </a:stretch>
        </p:blipFill>
        <p:spPr>
          <a:xfrm>
            <a:off x="924777" y="1511009"/>
            <a:ext cx="226422" cy="231139"/>
          </a:xfrm>
          <a:prstGeom prst="rect">
            <a:avLst/>
          </a:prstGeom>
        </p:spPr>
      </p:pic>
      <p:sp>
        <p:nvSpPr>
          <p:cNvPr id="4" name="object 4"/>
          <p:cNvSpPr txBox="1"/>
          <p:nvPr/>
        </p:nvSpPr>
        <p:spPr>
          <a:xfrm>
            <a:off x="1254977" y="1319406"/>
            <a:ext cx="4598670" cy="977900"/>
          </a:xfrm>
          <a:prstGeom prst="rect">
            <a:avLst/>
          </a:prstGeom>
        </p:spPr>
        <p:txBody>
          <a:bodyPr vert="horz" wrap="square" lIns="0" tIns="92075" rIns="0" bIns="0" rtlCol="0">
            <a:spAutoFit/>
          </a:bodyPr>
          <a:lstStyle/>
          <a:p>
            <a:pPr marL="12700">
              <a:lnSpc>
                <a:spcPct val="100000"/>
              </a:lnSpc>
              <a:spcBef>
                <a:spcPts val="725"/>
              </a:spcBef>
              <a:tabLst>
                <a:tab pos="1311910"/>
                <a:tab pos="2919730"/>
                <a:tab pos="3559175"/>
              </a:tabLst>
            </a:pPr>
            <a:r>
              <a:rPr sz="2600">
                <a:latin typeface="宋体"/>
                <a:cs typeface="宋体"/>
              </a:rPr>
              <a:t>产品</a:t>
            </a:r>
            <a:r>
              <a:rPr sz="2600" spc="-50">
                <a:latin typeface="宋体"/>
                <a:cs typeface="宋体"/>
              </a:rPr>
              <a:t>质</a:t>
            </a:r>
            <a:r>
              <a:rPr sz="2600">
                <a:latin typeface="宋体"/>
                <a:cs typeface="宋体"/>
              </a:rPr>
              <a:t>	</a:t>
            </a:r>
            <a:r>
              <a:rPr sz="2600" spc="-170">
                <a:latin typeface="宋体"/>
                <a:cs typeface="宋体"/>
              </a:rPr>
              <a:t>量</a:t>
            </a:r>
            <a:r>
              <a:rPr sz="2600">
                <a:latin typeface="宋体"/>
                <a:cs typeface="宋体"/>
              </a:rPr>
              <a:t>量回</a:t>
            </a:r>
            <a:r>
              <a:rPr sz="2600" spc="-50">
                <a:latin typeface="宋体"/>
                <a:cs typeface="宋体"/>
              </a:rPr>
              <a:t>顾</a:t>
            </a:r>
            <a:r>
              <a:rPr sz="2600">
                <a:latin typeface="宋体"/>
                <a:cs typeface="宋体"/>
              </a:rPr>
              <a:t>	</a:t>
            </a:r>
            <a:r>
              <a:rPr sz="2600" spc="-50">
                <a:latin typeface="宋体"/>
                <a:cs typeface="宋体"/>
              </a:rPr>
              <a:t>（</a:t>
            </a:r>
            <a:r>
              <a:rPr sz="2600">
                <a:latin typeface="宋体"/>
                <a:cs typeface="宋体"/>
              </a:rPr>
              <a:t>	</a:t>
            </a:r>
            <a:r>
              <a:rPr sz="2600" spc="-10">
                <a:latin typeface="Times New Roman"/>
                <a:cs typeface="Times New Roman"/>
              </a:rPr>
              <a:t>Product</a:t>
            </a:r>
            <a:endParaRPr sz="2600">
              <a:latin typeface="Times New Roman"/>
              <a:cs typeface="Times New Roman"/>
            </a:endParaRPr>
          </a:p>
          <a:p>
            <a:pPr marL="12700">
              <a:lnSpc>
                <a:spcPct val="100000"/>
              </a:lnSpc>
              <a:spcBef>
                <a:spcPts val="630"/>
              </a:spcBef>
            </a:pPr>
            <a:r>
              <a:rPr sz="2600" spc="-5">
                <a:latin typeface="宋体"/>
                <a:cs typeface="宋体"/>
              </a:rPr>
              <a:t>药品的定期质量性回顾分析。</a:t>
            </a:r>
            <a:endParaRPr sz="2600">
              <a:latin typeface="宋体"/>
              <a:cs typeface="宋体"/>
            </a:endParaRPr>
          </a:p>
        </p:txBody>
      </p:sp>
      <p:sp>
        <p:nvSpPr>
          <p:cNvPr id="5" name="object 5"/>
          <p:cNvSpPr txBox="1"/>
          <p:nvPr/>
        </p:nvSpPr>
        <p:spPr>
          <a:xfrm>
            <a:off x="6220059" y="1399249"/>
            <a:ext cx="5916930" cy="421640"/>
          </a:xfrm>
          <a:prstGeom prst="rect">
            <a:avLst/>
          </a:prstGeom>
        </p:spPr>
        <p:txBody>
          <a:bodyPr vert="horz" wrap="square" lIns="0" tIns="12700" rIns="0" bIns="0" rtlCol="0">
            <a:spAutoFit/>
          </a:bodyPr>
          <a:lstStyle/>
          <a:p>
            <a:pPr marL="12700">
              <a:lnSpc>
                <a:spcPct val="100000"/>
              </a:lnSpc>
              <a:spcBef>
                <a:spcPts val="100"/>
              </a:spcBef>
              <a:tabLst>
                <a:tab pos="2320290"/>
                <a:tab pos="3326129"/>
                <a:tab pos="3964940"/>
                <a:tab pos="5264150"/>
              </a:tabLst>
            </a:pPr>
            <a:r>
              <a:rPr sz="2600" spc="-10">
                <a:latin typeface="Times New Roman"/>
                <a:cs typeface="Times New Roman"/>
              </a:rPr>
              <a:t>QualityReview</a:t>
            </a:r>
            <a:r>
              <a:rPr sz="2600">
                <a:latin typeface="Times New Roman"/>
                <a:cs typeface="Times New Roman"/>
              </a:rPr>
              <a:t>	</a:t>
            </a:r>
            <a:r>
              <a:rPr sz="2600" b="1" spc="-25">
                <a:latin typeface="Times New Roman"/>
                <a:cs typeface="Times New Roman"/>
              </a:rPr>
              <a:t>PQR</a:t>
            </a:r>
            <a:r>
              <a:rPr sz="2600" b="1">
                <a:latin typeface="Times New Roman"/>
                <a:cs typeface="Times New Roman"/>
              </a:rPr>
              <a:t>	</a:t>
            </a:r>
            <a:r>
              <a:rPr sz="2600" spc="-50">
                <a:latin typeface="宋体"/>
                <a:cs typeface="宋体"/>
              </a:rPr>
              <a:t>）</a:t>
            </a:r>
            <a:r>
              <a:rPr sz="2600">
                <a:latin typeface="宋体"/>
                <a:cs typeface="宋体"/>
              </a:rPr>
              <a:t>	：是</a:t>
            </a:r>
            <a:r>
              <a:rPr sz="2600" spc="-50">
                <a:latin typeface="宋体"/>
                <a:cs typeface="宋体"/>
              </a:rPr>
              <a:t>对</a:t>
            </a:r>
            <a:r>
              <a:rPr sz="2600">
                <a:latin typeface="宋体"/>
                <a:cs typeface="宋体"/>
              </a:rPr>
              <a:t>	</a:t>
            </a:r>
            <a:r>
              <a:rPr sz="2600" spc="-170">
                <a:latin typeface="宋体"/>
                <a:cs typeface="宋体"/>
              </a:rPr>
              <a:t>活</a:t>
            </a:r>
            <a:r>
              <a:rPr sz="2600" spc="-50">
                <a:latin typeface="宋体"/>
                <a:cs typeface="宋体"/>
              </a:rPr>
              <a:t>活</a:t>
            </a:r>
            <a:endParaRPr sz="2600">
              <a:latin typeface="宋体"/>
              <a:cs typeface="宋体"/>
            </a:endParaRPr>
          </a:p>
        </p:txBody>
      </p:sp>
      <p:pic>
        <p:nvPicPr>
          <p:cNvPr id="6" name="object 6"/>
          <p:cNvPicPr/>
          <p:nvPr/>
        </p:nvPicPr>
        <p:blipFill>
          <a:blip r:embed="rId2"/>
          <a:stretch>
            <a:fillRect/>
          </a:stretch>
        </p:blipFill>
        <p:spPr>
          <a:xfrm>
            <a:off x="924759" y="2715373"/>
            <a:ext cx="226422" cy="231139"/>
          </a:xfrm>
          <a:prstGeom prst="rect">
            <a:avLst/>
          </a:prstGeom>
        </p:spPr>
      </p:pic>
      <p:sp>
        <p:nvSpPr>
          <p:cNvPr id="7" name="object 7"/>
          <p:cNvSpPr txBox="1"/>
          <p:nvPr/>
        </p:nvSpPr>
        <p:spPr>
          <a:xfrm>
            <a:off x="1254959" y="2548140"/>
            <a:ext cx="10261600" cy="3340100"/>
          </a:xfrm>
          <a:prstGeom prst="rect">
            <a:avLst/>
          </a:prstGeom>
        </p:spPr>
        <p:txBody>
          <a:bodyPr vert="horz" wrap="square" lIns="0" tIns="12700" rIns="0" bIns="0" rtlCol="0">
            <a:spAutoFit/>
          </a:bodyPr>
          <a:lstStyle/>
          <a:p>
            <a:pPr marL="12700" marR="5080">
              <a:lnSpc>
                <a:spcPct val="113999"/>
              </a:lnSpc>
              <a:spcBef>
                <a:spcPts val="100"/>
              </a:spcBef>
            </a:pPr>
            <a:r>
              <a:rPr sz="2600" spc="-5">
                <a:latin typeface="宋体"/>
                <a:cs typeface="宋体"/>
              </a:rPr>
              <a:t>运用统计技术对生产的每种产品相关内容与数据进行回顾分析，例如</a:t>
            </a:r>
            <a:r>
              <a:rPr sz="2600" spc="-50">
                <a:latin typeface="宋体"/>
                <a:cs typeface="宋体"/>
              </a:rPr>
              <a:t> </a:t>
            </a:r>
            <a:r>
              <a:rPr sz="2600" spc="-5">
                <a:latin typeface="宋体"/>
                <a:cs typeface="宋体"/>
              </a:rPr>
              <a:t>原辅料、生产中控结果、产品检验结果、稳定性实验，以及产品生产</a:t>
            </a:r>
            <a:r>
              <a:rPr sz="2600" spc="-50">
                <a:latin typeface="宋体"/>
                <a:cs typeface="宋体"/>
              </a:rPr>
              <a:t> </a:t>
            </a:r>
            <a:r>
              <a:rPr sz="2600" spc="-5">
                <a:latin typeface="宋体"/>
                <a:cs typeface="宋体"/>
              </a:rPr>
              <a:t>过程中的偏差处理、质量体系绩效、控制手段等信息数据进行定期回顾顾，形成书面报告，以此评价现行的生产艺及控制方法是否有效可控，并发现产品生产系统的改进机会，制定预防措施，不断提高产品质量,以确保产品的工艺持续稳定，符合法规要求</a:t>
            </a:r>
            <a:endParaRPr sz="2600">
              <a:latin typeface="宋体"/>
              <a:cs typeface="宋体"/>
            </a:endParaRPr>
          </a:p>
          <a:p>
            <a:pPr marL="5037455">
              <a:lnSpc>
                <a:spcPct val="100000"/>
              </a:lnSpc>
              <a:spcBef>
                <a:spcPts val="1635"/>
              </a:spcBef>
            </a:pPr>
            <a:r>
              <a:rPr sz="2600">
                <a:latin typeface="宋体"/>
                <a:cs typeface="宋体"/>
              </a:rPr>
              <a:t>---</a:t>
            </a:r>
            <a:r>
              <a:rPr sz="2000" spc="-5">
                <a:latin typeface="宋体"/>
                <a:cs typeface="宋体"/>
              </a:rPr>
              <a:t>国家食品药品监督管理总局高级研修学院</a:t>
            </a:r>
            <a:endParaRPr sz="2000">
              <a:latin typeface="宋体"/>
              <a:cs typeface="宋体"/>
            </a:endParaRPr>
          </a:p>
        </p:txBody>
      </p:sp>
      <p:pic>
        <p:nvPicPr>
          <p:cNvPr id="8" name="object 8"/>
          <p:cNvPicPr/>
          <p:nvPr/>
        </p:nvPicPr>
        <p:blipFill>
          <a:blip r:embed="rId3"/>
          <a:stretch>
            <a:fillRect/>
          </a:stretch>
        </p:blipFill>
        <p:spPr>
          <a:xfrm>
            <a:off x="151844" y="6172200"/>
            <a:ext cx="2118049" cy="529512"/>
          </a:xfrm>
          <a:prstGeom prst="rect">
            <a:avLst/>
          </a:prstGeom>
        </p:spPr>
      </p:pic>
      <p:sp>
        <p:nvSpPr>
          <p:cNvPr id="9" name="object 9"/>
          <p:cNvSpPr txBox="1">
            <a:spLocks noGrp="1"/>
          </p:cNvSpPr>
          <p:nvPr>
            <p:ph type="sldNum" sz="quarter" idx="7"/>
          </p:nvPr>
        </p:nvSpPr>
        <p:spPr>
          <a:prstGeom prst="rect">
            <a:avLst/>
          </a:prstGeom>
        </p:spPr>
        <p:txBody>
          <a:bodyPr vert="horz" wrap="square" lIns="0" tIns="26034" rIns="0" bIns="0" rtlCol="0">
            <a:spAutoFit/>
          </a:bodyPr>
          <a:lstStyle/>
          <a:p>
            <a:pPr marL="12700">
              <a:lnSpc>
                <a:spcPct val="100000"/>
              </a:lnSpc>
              <a:spcBef>
                <a:spcPts val="204"/>
              </a:spcBef>
            </a:pPr>
            <a:r>
              <a:rPr/>
              <a:t>-</a:t>
            </a:r>
            <a:r>
              <a:rPr spc="-10"/>
              <a:t>3/51-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912059" y="1234887"/>
            <a:ext cx="10719435" cy="4596765"/>
          </a:xfrm>
          <a:prstGeom prst="rect">
            <a:avLst/>
          </a:prstGeom>
        </p:spPr>
        <p:txBody>
          <a:bodyPr vert="horz" wrap="square" lIns="0" tIns="12700" rIns="0" bIns="0" rtlCol="0">
            <a:spAutoFit/>
          </a:bodyPr>
          <a:lstStyle/>
          <a:p>
            <a:pPr marL="469265" marR="5080" indent="-456565">
              <a:lnSpc>
                <a:spcPct val="113999"/>
              </a:lnSpc>
              <a:spcBef>
                <a:spcPts val="100"/>
              </a:spcBef>
              <a:buClr>
                <a:srgbClr val="0072C6"/>
              </a:buClr>
              <a:buSzPct val="101923"/>
              <a:buFont typeface="Wingdings"/>
              <a:buChar char=""/>
              <a:tabLst>
                <a:tab pos="469265"/>
                <a:tab pos="470534"/>
              </a:tabLst>
            </a:pPr>
            <a:r>
              <a:rPr sz="2600" spc="-5">
                <a:latin typeface="宋体"/>
                <a:cs typeface="宋体"/>
              </a:rPr>
              <a:t>发现明显趋势，对产品质量做出正确的分析和评价，以便于更好的提高</a:t>
            </a:r>
            <a:r>
              <a:rPr sz="2600" spc="-10">
                <a:latin typeface="宋体"/>
                <a:cs typeface="宋体"/>
              </a:rPr>
              <a:t>高产品的质量</a:t>
            </a:r>
            <a:endParaRPr sz="2600">
              <a:latin typeface="宋体"/>
              <a:cs typeface="宋体"/>
            </a:endParaRPr>
          </a:p>
          <a:p>
            <a:pPr marL="469265" marR="335280" indent="-456565">
              <a:lnSpc>
                <a:spcPct val="113999"/>
              </a:lnSpc>
              <a:spcBef>
                <a:spcPts val="1955"/>
              </a:spcBef>
              <a:buClr>
                <a:srgbClr val="0072C6"/>
              </a:buClr>
              <a:buSzPct val="101923"/>
              <a:buFont typeface="Wingdings"/>
              <a:buChar char=""/>
              <a:tabLst>
                <a:tab pos="469265"/>
                <a:tab pos="469900"/>
              </a:tabLst>
            </a:pPr>
            <a:r>
              <a:rPr sz="2600" spc="-5">
                <a:latin typeface="宋体"/>
                <a:cs typeface="宋体"/>
              </a:rPr>
              <a:t>确认在现行的生产工艺及控制方法下产出的产品是持续的安全、有效</a:t>
            </a:r>
            <a:r>
              <a:rPr sz="2600" spc="-10">
                <a:latin typeface="宋体"/>
                <a:cs typeface="宋体"/>
              </a:rPr>
              <a:t>并符合法规要求</a:t>
            </a:r>
            <a:endParaRPr sz="2600">
              <a:latin typeface="宋体"/>
              <a:cs typeface="宋体"/>
            </a:endParaRPr>
          </a:p>
          <a:p>
            <a:pPr marL="469265" indent="-456565">
              <a:lnSpc>
                <a:spcPct val="100000"/>
              </a:lnSpc>
              <a:spcBef>
                <a:spcPts val="1935"/>
              </a:spcBef>
              <a:buClr>
                <a:srgbClr val="0072C6"/>
              </a:buClr>
              <a:buSzPct val="101923"/>
              <a:buFont typeface="Wingdings"/>
              <a:buChar char=""/>
              <a:tabLst>
                <a:tab pos="469265"/>
                <a:tab pos="469900"/>
              </a:tabLst>
            </a:pPr>
            <a:r>
              <a:rPr sz="2600" spc="-5">
                <a:latin typeface="宋体"/>
                <a:cs typeface="宋体"/>
              </a:rPr>
              <a:t>在产品的生命周期内发现工艺规程的改进点</a:t>
            </a:r>
            <a:endParaRPr sz="2600">
              <a:latin typeface="宋体"/>
              <a:cs typeface="宋体"/>
            </a:endParaRPr>
          </a:p>
          <a:p>
            <a:pPr marL="469265" marR="5080" indent="-456565">
              <a:lnSpc>
                <a:spcPct val="113999"/>
              </a:lnSpc>
              <a:spcBef>
                <a:spcPts val="1925"/>
              </a:spcBef>
              <a:buClr>
                <a:srgbClr val="0072C6"/>
              </a:buClr>
              <a:buSzPct val="101923"/>
              <a:buFont typeface="Wingdings"/>
              <a:buChar char=""/>
              <a:tabLst>
                <a:tab pos="469265"/>
                <a:tab pos="469900"/>
              </a:tabLst>
            </a:pPr>
            <a:r>
              <a:rPr sz="2600" spc="-5">
                <a:latin typeface="宋体"/>
                <a:cs typeface="宋体"/>
              </a:rPr>
              <a:t>增强对产品工艺和相关设备的深入理解，评估对产品质量的潜在影响，减少未来质量事故的发生</a:t>
            </a:r>
            <a:endParaRPr sz="2600">
              <a:latin typeface="宋体"/>
              <a:cs typeface="宋体"/>
            </a:endParaRPr>
          </a:p>
          <a:p>
            <a:pPr>
              <a:lnSpc>
                <a:spcPct val="100000"/>
              </a:lnSpc>
              <a:spcBef>
                <a:spcPts val="20"/>
              </a:spcBef>
              <a:buClr>
                <a:srgbClr val="0072C6"/>
              </a:buClr>
              <a:buFont typeface="Wingdings"/>
              <a:buChar char=""/>
            </a:pPr>
            <a:endParaRPr sz="2000">
              <a:latin typeface="宋体"/>
              <a:cs typeface="宋体"/>
            </a:endParaRPr>
          </a:p>
          <a:p>
            <a:pPr marL="469265" indent="-456565">
              <a:lnSpc>
                <a:spcPct val="100000"/>
              </a:lnSpc>
              <a:buClr>
                <a:srgbClr val="0072C6"/>
              </a:buClr>
              <a:buSzPct val="101923"/>
              <a:buFont typeface="Wingdings"/>
              <a:buChar char=""/>
              <a:tabLst>
                <a:tab pos="469265"/>
                <a:tab pos="469900"/>
              </a:tabLst>
            </a:pPr>
            <a:r>
              <a:rPr sz="2600" spc="-5">
                <a:latin typeface="宋体"/>
                <a:cs typeface="宋体"/>
              </a:rPr>
              <a:t>有利于管理层更好地掌握产品的质量现状</a:t>
            </a:r>
            <a:endParaRPr sz="2600">
              <a:latin typeface="宋体"/>
              <a:cs typeface="宋体"/>
            </a:endParaRPr>
          </a:p>
        </p:txBody>
      </p:sp>
      <p:pic>
        <p:nvPicPr>
          <p:cNvPr id="3" name="object 3"/>
          <p:cNvPicPr/>
          <p:nvPr/>
        </p:nvPicPr>
        <p:blipFill>
          <a:blip r:embed="rId2"/>
          <a:stretch>
            <a:fillRect/>
          </a:stretch>
        </p:blipFill>
        <p:spPr>
          <a:xfrm>
            <a:off x="151844" y="6172200"/>
            <a:ext cx="2118049" cy="529512"/>
          </a:xfrm>
          <a:prstGeom prst="rect">
            <a:avLst/>
          </a:prstGeom>
        </p:spPr>
      </p:pic>
      <p:grpSp>
        <p:nvGrpSpPr>
          <p:cNvPr id="4" name="object 4"/>
          <p:cNvGrpSpPr/>
          <p:nvPr/>
        </p:nvGrpSpPr>
        <p:grpSpPr>
          <a:xfrm>
            <a:off x="11097019" y="431658"/>
            <a:ext cx="664845" cy="328295"/>
            <a:chOff x="11097019" y="431658"/>
            <a:chExt cx="664845" cy="328295"/>
          </a:xfrm>
        </p:grpSpPr>
        <p:sp>
          <p:nvSpPr>
            <p:cNvPr id="5" name="object 5"/>
            <p:cNvSpPr/>
            <p:nvPr/>
          </p:nvSpPr>
          <p:spPr>
            <a:xfrm>
              <a:off x="11446471" y="444358"/>
              <a:ext cx="302895" cy="302895"/>
            </a:xfrm>
            <a:custGeom>
              <a:rect l="l" t="t" r="r" b="b"/>
              <a:pathLst>
                <a:path w="302895" h="302895">
                  <a:moveTo>
                    <a:pt x="151171" y="0"/>
                  </a:moveTo>
                  <a:lnTo>
                    <a:pt x="302342" y="0"/>
                  </a:lnTo>
                  <a:lnTo>
                    <a:pt x="151171" y="151171"/>
                  </a:lnTo>
                  <a:lnTo>
                    <a:pt x="302342" y="302343"/>
                  </a:lnTo>
                  <a:lnTo>
                    <a:pt x="151171" y="302343"/>
                  </a:lnTo>
                  <a:lnTo>
                    <a:pt x="0" y="151171"/>
                  </a:lnTo>
                  <a:lnTo>
                    <a:pt x="151171" y="0"/>
                  </a:lnTo>
                  <a:close/>
                </a:path>
              </a:pathLst>
            </a:custGeom>
            <a:solidFill>
              <a:srgbClr val="0072C6"/>
            </a:solidFill>
          </p:spPr>
          <p:txBody>
            <a:bodyPr wrap="square" lIns="0" tIns="0" rIns="0" bIns="0" rtlCol="0"/>
            <a:lstStyle/>
            <a:p/>
          </p:txBody>
        </p:sp>
        <p:sp>
          <p:nvSpPr>
            <p:cNvPr id="6" name="object 6"/>
            <p:cNvSpPr/>
            <p:nvPr/>
          </p:nvSpPr>
          <p:spPr>
            <a:xfrm>
              <a:off x="11446471" y="444358"/>
              <a:ext cx="302895" cy="302895"/>
            </a:xfrm>
            <a:custGeom>
              <a:rect l="l" t="t" r="r" b="b"/>
              <a:pathLst>
                <a:path w="302895" h="302895">
                  <a:moveTo>
                    <a:pt x="302342" y="302343"/>
                  </a:moveTo>
                  <a:lnTo>
                    <a:pt x="151171" y="302343"/>
                  </a:lnTo>
                  <a:lnTo>
                    <a:pt x="0" y="151171"/>
                  </a:lnTo>
                  <a:lnTo>
                    <a:pt x="151171" y="0"/>
                  </a:lnTo>
                  <a:lnTo>
                    <a:pt x="302342" y="0"/>
                  </a:lnTo>
                  <a:lnTo>
                    <a:pt x="151171" y="151171"/>
                  </a:lnTo>
                  <a:lnTo>
                    <a:pt x="302342" y="302343"/>
                  </a:lnTo>
                  <a:close/>
                </a:path>
              </a:pathLst>
            </a:custGeom>
            <a:ln w="25400">
              <a:solidFill>
                <a:srgbClr val="0072C6"/>
              </a:solidFill>
            </a:ln>
          </p:spPr>
          <p:txBody>
            <a:bodyPr wrap="square" lIns="0" tIns="0" rIns="0" bIns="0" rtlCol="0"/>
            <a:lstStyle/>
            <a:p/>
          </p:txBody>
        </p:sp>
        <p:sp>
          <p:nvSpPr>
            <p:cNvPr id="7" name="object 7"/>
            <p:cNvSpPr/>
            <p:nvPr/>
          </p:nvSpPr>
          <p:spPr>
            <a:xfrm>
              <a:off x="11109719" y="444361"/>
              <a:ext cx="302895" cy="302895"/>
            </a:xfrm>
            <a:custGeom>
              <a:rect l="l" t="t" r="r" b="b"/>
              <a:pathLst>
                <a:path w="302895" h="302895">
                  <a:moveTo>
                    <a:pt x="151171" y="0"/>
                  </a:moveTo>
                  <a:lnTo>
                    <a:pt x="302342" y="0"/>
                  </a:lnTo>
                  <a:lnTo>
                    <a:pt x="151171" y="151171"/>
                  </a:lnTo>
                  <a:lnTo>
                    <a:pt x="302342" y="302342"/>
                  </a:lnTo>
                  <a:lnTo>
                    <a:pt x="151171" y="302342"/>
                  </a:lnTo>
                  <a:lnTo>
                    <a:pt x="0" y="151171"/>
                  </a:lnTo>
                  <a:lnTo>
                    <a:pt x="151171" y="0"/>
                  </a:lnTo>
                  <a:close/>
                </a:path>
              </a:pathLst>
            </a:custGeom>
            <a:solidFill>
              <a:srgbClr val="0072C6"/>
            </a:solidFill>
          </p:spPr>
          <p:txBody>
            <a:bodyPr wrap="square" lIns="0" tIns="0" rIns="0" bIns="0" rtlCol="0"/>
            <a:lstStyle/>
            <a:p/>
          </p:txBody>
        </p:sp>
        <p:sp>
          <p:nvSpPr>
            <p:cNvPr id="8" name="object 8"/>
            <p:cNvSpPr/>
            <p:nvPr/>
          </p:nvSpPr>
          <p:spPr>
            <a:xfrm>
              <a:off x="11109719" y="444361"/>
              <a:ext cx="302895" cy="302895"/>
            </a:xfrm>
            <a:custGeom>
              <a:rect l="l" t="t" r="r" b="b"/>
              <a:pathLst>
                <a:path w="302895" h="302895">
                  <a:moveTo>
                    <a:pt x="302342" y="302342"/>
                  </a:moveTo>
                  <a:lnTo>
                    <a:pt x="151171" y="302342"/>
                  </a:lnTo>
                  <a:lnTo>
                    <a:pt x="0" y="151171"/>
                  </a:lnTo>
                  <a:lnTo>
                    <a:pt x="151171" y="0"/>
                  </a:lnTo>
                  <a:lnTo>
                    <a:pt x="302342" y="0"/>
                  </a:lnTo>
                  <a:lnTo>
                    <a:pt x="151171" y="151171"/>
                  </a:lnTo>
                  <a:lnTo>
                    <a:pt x="302342" y="302342"/>
                  </a:lnTo>
                  <a:close/>
                </a:path>
              </a:pathLst>
            </a:custGeom>
            <a:ln w="25400">
              <a:solidFill>
                <a:srgbClr val="0072C6"/>
              </a:solidFill>
            </a:ln>
          </p:spPr>
          <p:txBody>
            <a:bodyPr wrap="square" lIns="0" tIns="0" rIns="0" bIns="0" rtlCol="0"/>
            <a:lstStyle/>
            <a:p/>
          </p:txBody>
        </p:sp>
      </p:grpSp>
      <p:sp>
        <p:nvSpPr>
          <p:cNvPr id="9" name="object 9"/>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tabLst>
                <a:tab pos="1049655"/>
                <a:tab pos="5448300"/>
              </a:tabLst>
            </a:pPr>
            <a:r>
              <a:rPr b="0">
                <a:latin typeface="Times New Roman"/>
                <a:cs typeface="Times New Roman"/>
              </a:rPr>
              <a:t>	</a:t>
            </a:r>
            <a:r>
              <a:rPr/>
              <a:t>质量回顾的目</a:t>
            </a:r>
            <a:r>
              <a:rPr spc="-50"/>
              <a:t>的</a:t>
            </a:r>
            <a:r>
              <a:rPr/>
              <a:t>	</a:t>
            </a:r>
          </a:p>
        </p:txBody>
      </p:sp>
      <p:sp>
        <p:nvSpPr>
          <p:cNvPr id="10" name="object 10"/>
          <p:cNvSpPr txBox="1">
            <a:spLocks noGrp="1"/>
          </p:cNvSpPr>
          <p:nvPr>
            <p:ph type="sldNum" sz="quarter" idx="7"/>
          </p:nvPr>
        </p:nvSpPr>
        <p:spPr>
          <a:prstGeom prst="rect">
            <a:avLst/>
          </a:prstGeom>
        </p:spPr>
        <p:txBody>
          <a:bodyPr vert="horz" wrap="square" lIns="0" tIns="26034" rIns="0" bIns="0" rtlCol="0">
            <a:spAutoFit/>
          </a:bodyPr>
          <a:lstStyle/>
          <a:p>
            <a:pPr marL="12700">
              <a:lnSpc>
                <a:spcPct val="100000"/>
              </a:lnSpc>
              <a:spcBef>
                <a:spcPts val="204"/>
              </a:spcBef>
            </a:pPr>
            <a:r>
              <a:rPr/>
              <a:t>-</a:t>
            </a:r>
            <a:r>
              <a:rPr spc="-10"/>
              <a:t>4/51-</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object 2"/>
          <p:cNvGrpSpPr/>
          <p:nvPr/>
        </p:nvGrpSpPr>
        <p:grpSpPr>
          <a:xfrm>
            <a:off x="128696" y="1113630"/>
            <a:ext cx="11511280" cy="3960495"/>
            <a:chOff x="128696" y="1113630"/>
            <a:chExt cx="11511280" cy="3960495"/>
          </a:xfrm>
        </p:grpSpPr>
        <p:sp>
          <p:nvSpPr>
            <p:cNvPr id="3" name="object 3"/>
            <p:cNvSpPr/>
            <p:nvPr/>
          </p:nvSpPr>
          <p:spPr>
            <a:xfrm flipH="1">
              <a:off x="8399461" y="1916080"/>
              <a:ext cx="0" cy="3132455"/>
            </a:xfrm>
            <a:custGeom>
              <a:rect l="l" t="t" r="r" b="b"/>
              <a:pathLst>
                <a:path h="3132454">
                  <a:moveTo>
                    <a:pt x="0" y="0"/>
                  </a:moveTo>
                  <a:lnTo>
                    <a:pt x="0" y="3132000"/>
                  </a:lnTo>
                </a:path>
              </a:pathLst>
            </a:custGeom>
            <a:ln w="22225">
              <a:solidFill>
                <a:srgbClr val="0072C6"/>
              </a:solidFill>
            </a:ln>
          </p:spPr>
          <p:txBody>
            <a:bodyPr wrap="square" lIns="0" tIns="0" rIns="0" bIns="0" rtlCol="0"/>
            <a:lstStyle/>
            <a:p/>
          </p:txBody>
        </p:sp>
        <p:sp>
          <p:nvSpPr>
            <p:cNvPr id="4" name="object 4"/>
            <p:cNvSpPr/>
            <p:nvPr/>
          </p:nvSpPr>
          <p:spPr>
            <a:xfrm flipH="1">
              <a:off x="4452668" y="1941594"/>
              <a:ext cx="0" cy="3132455"/>
            </a:xfrm>
            <a:custGeom>
              <a:rect l="l" t="t" r="r" b="b"/>
              <a:pathLst>
                <a:path h="3132454">
                  <a:moveTo>
                    <a:pt x="0" y="0"/>
                  </a:moveTo>
                  <a:lnTo>
                    <a:pt x="0" y="3132000"/>
                  </a:lnTo>
                </a:path>
              </a:pathLst>
            </a:custGeom>
            <a:ln w="22225">
              <a:solidFill>
                <a:srgbClr val="0072C6"/>
              </a:solidFill>
            </a:ln>
          </p:spPr>
          <p:txBody>
            <a:bodyPr wrap="square" lIns="0" tIns="0" rIns="0" bIns="0" rtlCol="0"/>
            <a:lstStyle/>
            <a:p/>
          </p:txBody>
        </p:sp>
        <p:sp>
          <p:nvSpPr>
            <p:cNvPr id="5" name="object 5"/>
            <p:cNvSpPr/>
            <p:nvPr/>
          </p:nvSpPr>
          <p:spPr>
            <a:xfrm flipH="1">
              <a:off x="676390" y="1934732"/>
              <a:ext cx="0" cy="3132455"/>
            </a:xfrm>
            <a:custGeom>
              <a:rect l="l" t="t" r="r" b="b"/>
              <a:pathLst>
                <a:path h="3132454">
                  <a:moveTo>
                    <a:pt x="0" y="0"/>
                  </a:moveTo>
                  <a:lnTo>
                    <a:pt x="0" y="3132000"/>
                  </a:lnTo>
                </a:path>
              </a:pathLst>
            </a:custGeom>
            <a:ln w="22225">
              <a:solidFill>
                <a:srgbClr val="0072C6"/>
              </a:solidFill>
            </a:ln>
          </p:spPr>
          <p:txBody>
            <a:bodyPr wrap="square" lIns="0" tIns="0" rIns="0" bIns="0" rtlCol="0"/>
            <a:lstStyle/>
            <a:p/>
          </p:txBody>
        </p:sp>
        <p:sp>
          <p:nvSpPr>
            <p:cNvPr id="6" name="object 6"/>
            <p:cNvSpPr/>
            <p:nvPr/>
          </p:nvSpPr>
          <p:spPr>
            <a:xfrm>
              <a:off x="128689" y="1132687"/>
              <a:ext cx="11511280" cy="1077595"/>
            </a:xfrm>
            <a:custGeom>
              <a:rect l="l" t="t" r="r" b="b"/>
              <a:pathLst>
                <a:path w="11511280" h="1077595">
                  <a:moveTo>
                    <a:pt x="11511128" y="538746"/>
                  </a:moveTo>
                  <a:lnTo>
                    <a:pt x="10972381" y="0"/>
                  </a:lnTo>
                  <a:lnTo>
                    <a:pt x="10972381" y="269367"/>
                  </a:lnTo>
                  <a:lnTo>
                    <a:pt x="2401557" y="269367"/>
                  </a:lnTo>
                  <a:lnTo>
                    <a:pt x="2401557" y="179590"/>
                  </a:lnTo>
                  <a:lnTo>
                    <a:pt x="2395143" y="131838"/>
                  </a:lnTo>
                  <a:lnTo>
                    <a:pt x="2377033" y="88950"/>
                  </a:lnTo>
                  <a:lnTo>
                    <a:pt x="2348954" y="52603"/>
                  </a:lnTo>
                  <a:lnTo>
                    <a:pt x="2312606" y="24523"/>
                  </a:lnTo>
                  <a:lnTo>
                    <a:pt x="2269706" y="6413"/>
                  </a:lnTo>
                  <a:lnTo>
                    <a:pt x="2221966" y="0"/>
                  </a:lnTo>
                  <a:lnTo>
                    <a:pt x="727278" y="0"/>
                  </a:lnTo>
                  <a:lnTo>
                    <a:pt x="679538" y="6413"/>
                  </a:lnTo>
                  <a:lnTo>
                    <a:pt x="636638" y="24523"/>
                  </a:lnTo>
                  <a:lnTo>
                    <a:pt x="600290" y="52603"/>
                  </a:lnTo>
                  <a:lnTo>
                    <a:pt x="572211" y="88950"/>
                  </a:lnTo>
                  <a:lnTo>
                    <a:pt x="554113" y="131838"/>
                  </a:lnTo>
                  <a:lnTo>
                    <a:pt x="547700" y="179590"/>
                  </a:lnTo>
                  <a:lnTo>
                    <a:pt x="547700" y="269367"/>
                  </a:lnTo>
                  <a:lnTo>
                    <a:pt x="0" y="269367"/>
                  </a:lnTo>
                  <a:lnTo>
                    <a:pt x="0" y="808113"/>
                  </a:lnTo>
                  <a:lnTo>
                    <a:pt x="547700" y="808113"/>
                  </a:lnTo>
                  <a:lnTo>
                    <a:pt x="547700" y="897902"/>
                  </a:lnTo>
                  <a:lnTo>
                    <a:pt x="554113" y="945642"/>
                  </a:lnTo>
                  <a:lnTo>
                    <a:pt x="572211" y="988542"/>
                  </a:lnTo>
                  <a:lnTo>
                    <a:pt x="600290" y="1024890"/>
                  </a:lnTo>
                  <a:lnTo>
                    <a:pt x="636638" y="1052969"/>
                  </a:lnTo>
                  <a:lnTo>
                    <a:pt x="679538" y="1071079"/>
                  </a:lnTo>
                  <a:lnTo>
                    <a:pt x="727278" y="1077493"/>
                  </a:lnTo>
                  <a:lnTo>
                    <a:pt x="2221966" y="1077493"/>
                  </a:lnTo>
                  <a:lnTo>
                    <a:pt x="2269706" y="1071079"/>
                  </a:lnTo>
                  <a:lnTo>
                    <a:pt x="2312606" y="1052969"/>
                  </a:lnTo>
                  <a:lnTo>
                    <a:pt x="2348954" y="1024890"/>
                  </a:lnTo>
                  <a:lnTo>
                    <a:pt x="2377033" y="988542"/>
                  </a:lnTo>
                  <a:lnTo>
                    <a:pt x="2395143" y="945642"/>
                  </a:lnTo>
                  <a:lnTo>
                    <a:pt x="2401557" y="897902"/>
                  </a:lnTo>
                  <a:lnTo>
                    <a:pt x="2401557" y="808113"/>
                  </a:lnTo>
                  <a:lnTo>
                    <a:pt x="10972381" y="808113"/>
                  </a:lnTo>
                  <a:lnTo>
                    <a:pt x="10972381" y="1077493"/>
                  </a:lnTo>
                  <a:lnTo>
                    <a:pt x="11511128" y="538746"/>
                  </a:lnTo>
                  <a:close/>
                </a:path>
              </a:pathLst>
            </a:custGeom>
            <a:solidFill>
              <a:srgbClr val="0072C6"/>
            </a:solidFill>
          </p:spPr>
          <p:txBody>
            <a:bodyPr wrap="square" lIns="0" tIns="0" rIns="0" bIns="0" rtlCol="0"/>
            <a:lstStyle/>
            <a:p/>
          </p:txBody>
        </p:sp>
        <p:sp>
          <p:nvSpPr>
            <p:cNvPr id="7" name="object 7"/>
            <p:cNvSpPr/>
            <p:nvPr/>
          </p:nvSpPr>
          <p:spPr>
            <a:xfrm>
              <a:off x="676390" y="1132680"/>
              <a:ext cx="1854200" cy="1077595"/>
            </a:xfrm>
            <a:custGeom>
              <a:rect l="l" t="t" r="r" b="b"/>
              <a:pathLst>
                <a:path w="1854200" h="1077595">
                  <a:moveTo>
                    <a:pt x="0" y="179585"/>
                  </a:moveTo>
                  <a:lnTo>
                    <a:pt x="6414" y="131844"/>
                  </a:lnTo>
                  <a:lnTo>
                    <a:pt x="24518" y="88945"/>
                  </a:lnTo>
                  <a:lnTo>
                    <a:pt x="52599" y="52599"/>
                  </a:lnTo>
                  <a:lnTo>
                    <a:pt x="88945" y="24518"/>
                  </a:lnTo>
                  <a:lnTo>
                    <a:pt x="131844" y="6415"/>
                  </a:lnTo>
                  <a:lnTo>
                    <a:pt x="179585" y="0"/>
                  </a:lnTo>
                  <a:lnTo>
                    <a:pt x="1674275" y="0"/>
                  </a:lnTo>
                  <a:lnTo>
                    <a:pt x="1722016" y="6414"/>
                  </a:lnTo>
                  <a:lnTo>
                    <a:pt x="1764915" y="24518"/>
                  </a:lnTo>
                  <a:lnTo>
                    <a:pt x="1801261" y="52599"/>
                  </a:lnTo>
                  <a:lnTo>
                    <a:pt x="1829342" y="88945"/>
                  </a:lnTo>
                  <a:lnTo>
                    <a:pt x="1847446" y="131844"/>
                  </a:lnTo>
                  <a:lnTo>
                    <a:pt x="1853861" y="179585"/>
                  </a:lnTo>
                  <a:lnTo>
                    <a:pt x="1853861" y="897906"/>
                  </a:lnTo>
                  <a:lnTo>
                    <a:pt x="1847446" y="945647"/>
                  </a:lnTo>
                  <a:lnTo>
                    <a:pt x="1829342" y="988546"/>
                  </a:lnTo>
                  <a:lnTo>
                    <a:pt x="1801261" y="1024892"/>
                  </a:lnTo>
                  <a:lnTo>
                    <a:pt x="1764915" y="1052973"/>
                  </a:lnTo>
                  <a:lnTo>
                    <a:pt x="1722016" y="1071077"/>
                  </a:lnTo>
                  <a:lnTo>
                    <a:pt x="1674275" y="1077492"/>
                  </a:lnTo>
                  <a:lnTo>
                    <a:pt x="179585" y="1077492"/>
                  </a:lnTo>
                  <a:lnTo>
                    <a:pt x="131844" y="1071077"/>
                  </a:lnTo>
                  <a:lnTo>
                    <a:pt x="88945" y="1052973"/>
                  </a:lnTo>
                  <a:lnTo>
                    <a:pt x="52599" y="1024892"/>
                  </a:lnTo>
                  <a:lnTo>
                    <a:pt x="24518" y="988546"/>
                  </a:lnTo>
                  <a:lnTo>
                    <a:pt x="6415" y="945647"/>
                  </a:lnTo>
                  <a:lnTo>
                    <a:pt x="0" y="897906"/>
                  </a:lnTo>
                  <a:lnTo>
                    <a:pt x="0" y="179585"/>
                  </a:lnTo>
                  <a:close/>
                </a:path>
              </a:pathLst>
            </a:custGeom>
            <a:ln w="38100">
              <a:solidFill>
                <a:srgbClr val="FFFFFF"/>
              </a:solidFill>
            </a:ln>
          </p:spPr>
          <p:txBody>
            <a:bodyPr wrap="square" lIns="0" tIns="0" rIns="0" bIns="0" rtlCol="0"/>
            <a:lstStyle/>
            <a:p/>
          </p:txBody>
        </p:sp>
        <p:sp>
          <p:nvSpPr>
            <p:cNvPr id="8" name="object 8"/>
            <p:cNvSpPr/>
            <p:nvPr/>
          </p:nvSpPr>
          <p:spPr>
            <a:xfrm>
              <a:off x="4439021" y="1132680"/>
              <a:ext cx="1854200" cy="1077595"/>
            </a:xfrm>
            <a:custGeom>
              <a:rect l="l" t="t" r="r" b="b"/>
              <a:pathLst>
                <a:path w="1854200" h="1077595">
                  <a:moveTo>
                    <a:pt x="1674275" y="1077492"/>
                  </a:moveTo>
                  <a:lnTo>
                    <a:pt x="179585" y="1077492"/>
                  </a:lnTo>
                  <a:lnTo>
                    <a:pt x="131844" y="1071077"/>
                  </a:lnTo>
                  <a:lnTo>
                    <a:pt x="88945" y="1052973"/>
                  </a:lnTo>
                  <a:lnTo>
                    <a:pt x="52599" y="1024892"/>
                  </a:lnTo>
                  <a:lnTo>
                    <a:pt x="24518" y="988546"/>
                  </a:lnTo>
                  <a:lnTo>
                    <a:pt x="6415" y="945647"/>
                  </a:lnTo>
                  <a:lnTo>
                    <a:pt x="0" y="897906"/>
                  </a:lnTo>
                  <a:lnTo>
                    <a:pt x="0" y="179585"/>
                  </a:lnTo>
                  <a:lnTo>
                    <a:pt x="6415" y="131844"/>
                  </a:lnTo>
                  <a:lnTo>
                    <a:pt x="24518" y="88945"/>
                  </a:lnTo>
                  <a:lnTo>
                    <a:pt x="52599" y="52599"/>
                  </a:lnTo>
                  <a:lnTo>
                    <a:pt x="88945" y="24518"/>
                  </a:lnTo>
                  <a:lnTo>
                    <a:pt x="131845" y="6414"/>
                  </a:lnTo>
                  <a:lnTo>
                    <a:pt x="179585" y="0"/>
                  </a:lnTo>
                  <a:lnTo>
                    <a:pt x="1674275" y="0"/>
                  </a:lnTo>
                  <a:lnTo>
                    <a:pt x="1722016" y="6415"/>
                  </a:lnTo>
                  <a:lnTo>
                    <a:pt x="1764915" y="24518"/>
                  </a:lnTo>
                  <a:lnTo>
                    <a:pt x="1801261" y="52599"/>
                  </a:lnTo>
                  <a:lnTo>
                    <a:pt x="1829342" y="88945"/>
                  </a:lnTo>
                  <a:lnTo>
                    <a:pt x="1847446" y="131844"/>
                  </a:lnTo>
                  <a:lnTo>
                    <a:pt x="1853861" y="179585"/>
                  </a:lnTo>
                  <a:lnTo>
                    <a:pt x="1853861" y="897906"/>
                  </a:lnTo>
                  <a:lnTo>
                    <a:pt x="1847446" y="945647"/>
                  </a:lnTo>
                  <a:lnTo>
                    <a:pt x="1829342" y="988546"/>
                  </a:lnTo>
                  <a:lnTo>
                    <a:pt x="1801261" y="1024892"/>
                  </a:lnTo>
                  <a:lnTo>
                    <a:pt x="1764915" y="1052973"/>
                  </a:lnTo>
                  <a:lnTo>
                    <a:pt x="1722016" y="1071077"/>
                  </a:lnTo>
                  <a:lnTo>
                    <a:pt x="1674275" y="1077492"/>
                  </a:lnTo>
                  <a:close/>
                </a:path>
              </a:pathLst>
            </a:custGeom>
            <a:solidFill>
              <a:srgbClr val="0072C6"/>
            </a:solidFill>
          </p:spPr>
          <p:txBody>
            <a:bodyPr wrap="square" lIns="0" tIns="0" rIns="0" bIns="0" rtlCol="0"/>
            <a:lstStyle/>
            <a:p/>
          </p:txBody>
        </p:sp>
        <p:sp>
          <p:nvSpPr>
            <p:cNvPr id="9" name="object 9"/>
            <p:cNvSpPr/>
            <p:nvPr/>
          </p:nvSpPr>
          <p:spPr>
            <a:xfrm>
              <a:off x="4439021" y="1132680"/>
              <a:ext cx="1854200" cy="1077595"/>
            </a:xfrm>
            <a:custGeom>
              <a:rect l="l" t="t" r="r" b="b"/>
              <a:pathLst>
                <a:path w="1854200" h="1077595">
                  <a:moveTo>
                    <a:pt x="0" y="179585"/>
                  </a:moveTo>
                  <a:lnTo>
                    <a:pt x="6414" y="131844"/>
                  </a:lnTo>
                  <a:lnTo>
                    <a:pt x="24518" y="88945"/>
                  </a:lnTo>
                  <a:lnTo>
                    <a:pt x="52599" y="52599"/>
                  </a:lnTo>
                  <a:lnTo>
                    <a:pt x="88945" y="24518"/>
                  </a:lnTo>
                  <a:lnTo>
                    <a:pt x="131844" y="6415"/>
                  </a:lnTo>
                  <a:lnTo>
                    <a:pt x="179585" y="0"/>
                  </a:lnTo>
                  <a:lnTo>
                    <a:pt x="1674275" y="0"/>
                  </a:lnTo>
                  <a:lnTo>
                    <a:pt x="1722016" y="6414"/>
                  </a:lnTo>
                  <a:lnTo>
                    <a:pt x="1764915" y="24518"/>
                  </a:lnTo>
                  <a:lnTo>
                    <a:pt x="1801261" y="52599"/>
                  </a:lnTo>
                  <a:lnTo>
                    <a:pt x="1829342" y="88945"/>
                  </a:lnTo>
                  <a:lnTo>
                    <a:pt x="1847446" y="131844"/>
                  </a:lnTo>
                  <a:lnTo>
                    <a:pt x="1853861" y="179585"/>
                  </a:lnTo>
                  <a:lnTo>
                    <a:pt x="1853861" y="897906"/>
                  </a:lnTo>
                  <a:lnTo>
                    <a:pt x="1847446" y="945647"/>
                  </a:lnTo>
                  <a:lnTo>
                    <a:pt x="1829342" y="988546"/>
                  </a:lnTo>
                  <a:lnTo>
                    <a:pt x="1801261" y="1024892"/>
                  </a:lnTo>
                  <a:lnTo>
                    <a:pt x="1764915" y="1052973"/>
                  </a:lnTo>
                  <a:lnTo>
                    <a:pt x="1722016" y="1071077"/>
                  </a:lnTo>
                  <a:lnTo>
                    <a:pt x="1674275" y="1077492"/>
                  </a:lnTo>
                  <a:lnTo>
                    <a:pt x="179585" y="1077492"/>
                  </a:lnTo>
                  <a:lnTo>
                    <a:pt x="131844" y="1071077"/>
                  </a:lnTo>
                  <a:lnTo>
                    <a:pt x="88945" y="1052973"/>
                  </a:lnTo>
                  <a:lnTo>
                    <a:pt x="52599" y="1024892"/>
                  </a:lnTo>
                  <a:lnTo>
                    <a:pt x="24518" y="988546"/>
                  </a:lnTo>
                  <a:lnTo>
                    <a:pt x="6415" y="945647"/>
                  </a:lnTo>
                  <a:lnTo>
                    <a:pt x="0" y="897906"/>
                  </a:lnTo>
                  <a:lnTo>
                    <a:pt x="0" y="179585"/>
                  </a:lnTo>
                  <a:close/>
                </a:path>
              </a:pathLst>
            </a:custGeom>
            <a:ln w="38100">
              <a:solidFill>
                <a:srgbClr val="FFFFFF"/>
              </a:solidFill>
            </a:ln>
          </p:spPr>
          <p:txBody>
            <a:bodyPr wrap="square" lIns="0" tIns="0" rIns="0" bIns="0" rtlCol="0"/>
            <a:lstStyle/>
            <a:p/>
          </p:txBody>
        </p:sp>
        <p:sp>
          <p:nvSpPr>
            <p:cNvPr id="10" name="object 10"/>
            <p:cNvSpPr/>
            <p:nvPr/>
          </p:nvSpPr>
          <p:spPr>
            <a:xfrm>
              <a:off x="8399460" y="1132681"/>
              <a:ext cx="1854200" cy="1077595"/>
            </a:xfrm>
            <a:custGeom>
              <a:rect l="l" t="t" r="r" b="b"/>
              <a:pathLst>
                <a:path w="1854200" h="1077595">
                  <a:moveTo>
                    <a:pt x="1674275" y="1077492"/>
                  </a:moveTo>
                  <a:lnTo>
                    <a:pt x="179585" y="1077492"/>
                  </a:lnTo>
                  <a:lnTo>
                    <a:pt x="131844" y="1071077"/>
                  </a:lnTo>
                  <a:lnTo>
                    <a:pt x="88945" y="1052973"/>
                  </a:lnTo>
                  <a:lnTo>
                    <a:pt x="52599" y="1024892"/>
                  </a:lnTo>
                  <a:lnTo>
                    <a:pt x="24518" y="988546"/>
                  </a:lnTo>
                  <a:lnTo>
                    <a:pt x="6414" y="945647"/>
                  </a:lnTo>
                  <a:lnTo>
                    <a:pt x="0" y="897906"/>
                  </a:lnTo>
                  <a:lnTo>
                    <a:pt x="0" y="179585"/>
                  </a:lnTo>
                  <a:lnTo>
                    <a:pt x="6415" y="131844"/>
                  </a:lnTo>
                  <a:lnTo>
                    <a:pt x="24518" y="88945"/>
                  </a:lnTo>
                  <a:lnTo>
                    <a:pt x="52599" y="52599"/>
                  </a:lnTo>
                  <a:lnTo>
                    <a:pt x="88945" y="24518"/>
                  </a:lnTo>
                  <a:lnTo>
                    <a:pt x="131845" y="6414"/>
                  </a:lnTo>
                  <a:lnTo>
                    <a:pt x="179585" y="0"/>
                  </a:lnTo>
                  <a:lnTo>
                    <a:pt x="1674276" y="0"/>
                  </a:lnTo>
                  <a:lnTo>
                    <a:pt x="1722016" y="6415"/>
                  </a:lnTo>
                  <a:lnTo>
                    <a:pt x="1764915" y="24518"/>
                  </a:lnTo>
                  <a:lnTo>
                    <a:pt x="1801261" y="52599"/>
                  </a:lnTo>
                  <a:lnTo>
                    <a:pt x="1829342" y="88945"/>
                  </a:lnTo>
                  <a:lnTo>
                    <a:pt x="1847446" y="131844"/>
                  </a:lnTo>
                  <a:lnTo>
                    <a:pt x="1853861" y="179585"/>
                  </a:lnTo>
                  <a:lnTo>
                    <a:pt x="1853862" y="897906"/>
                  </a:lnTo>
                  <a:lnTo>
                    <a:pt x="1847445" y="945647"/>
                  </a:lnTo>
                  <a:lnTo>
                    <a:pt x="1829341" y="988546"/>
                  </a:lnTo>
                  <a:lnTo>
                    <a:pt x="1801261" y="1024892"/>
                  </a:lnTo>
                  <a:lnTo>
                    <a:pt x="1764915" y="1052973"/>
                  </a:lnTo>
                  <a:lnTo>
                    <a:pt x="1722016" y="1071077"/>
                  </a:lnTo>
                  <a:lnTo>
                    <a:pt x="1674275" y="1077492"/>
                  </a:lnTo>
                  <a:close/>
                </a:path>
              </a:pathLst>
            </a:custGeom>
            <a:solidFill>
              <a:srgbClr val="0072C6"/>
            </a:solidFill>
          </p:spPr>
          <p:txBody>
            <a:bodyPr wrap="square" lIns="0" tIns="0" rIns="0" bIns="0" rtlCol="0"/>
            <a:lstStyle/>
            <a:p/>
          </p:txBody>
        </p:sp>
        <p:sp>
          <p:nvSpPr>
            <p:cNvPr id="11" name="object 11"/>
            <p:cNvSpPr/>
            <p:nvPr/>
          </p:nvSpPr>
          <p:spPr>
            <a:xfrm>
              <a:off x="8399460" y="1132681"/>
              <a:ext cx="1854200" cy="1077595"/>
            </a:xfrm>
            <a:custGeom>
              <a:rect l="l" t="t" r="r" b="b"/>
              <a:pathLst>
                <a:path w="1854200" h="1077595">
                  <a:moveTo>
                    <a:pt x="0" y="179585"/>
                  </a:moveTo>
                  <a:lnTo>
                    <a:pt x="6414" y="131844"/>
                  </a:lnTo>
                  <a:lnTo>
                    <a:pt x="24518" y="88945"/>
                  </a:lnTo>
                  <a:lnTo>
                    <a:pt x="52599" y="52599"/>
                  </a:lnTo>
                  <a:lnTo>
                    <a:pt x="88945" y="24518"/>
                  </a:lnTo>
                  <a:lnTo>
                    <a:pt x="131844" y="6415"/>
                  </a:lnTo>
                  <a:lnTo>
                    <a:pt x="179585" y="0"/>
                  </a:lnTo>
                  <a:lnTo>
                    <a:pt x="1674276" y="0"/>
                  </a:lnTo>
                  <a:lnTo>
                    <a:pt x="1722016" y="6414"/>
                  </a:lnTo>
                  <a:lnTo>
                    <a:pt x="1764915" y="24518"/>
                  </a:lnTo>
                  <a:lnTo>
                    <a:pt x="1801261" y="52599"/>
                  </a:lnTo>
                  <a:lnTo>
                    <a:pt x="1829342" y="88945"/>
                  </a:lnTo>
                  <a:lnTo>
                    <a:pt x="1847446" y="131844"/>
                  </a:lnTo>
                  <a:lnTo>
                    <a:pt x="1853861" y="179585"/>
                  </a:lnTo>
                  <a:lnTo>
                    <a:pt x="1853862" y="897906"/>
                  </a:lnTo>
                  <a:lnTo>
                    <a:pt x="1847445" y="945647"/>
                  </a:lnTo>
                  <a:lnTo>
                    <a:pt x="1829341" y="988546"/>
                  </a:lnTo>
                  <a:lnTo>
                    <a:pt x="1801261" y="1024892"/>
                  </a:lnTo>
                  <a:lnTo>
                    <a:pt x="1764915" y="1052973"/>
                  </a:lnTo>
                  <a:lnTo>
                    <a:pt x="1722016" y="1071077"/>
                  </a:lnTo>
                  <a:lnTo>
                    <a:pt x="1674275" y="1077492"/>
                  </a:lnTo>
                  <a:lnTo>
                    <a:pt x="179586" y="1077492"/>
                  </a:lnTo>
                  <a:lnTo>
                    <a:pt x="131844" y="1071077"/>
                  </a:lnTo>
                  <a:lnTo>
                    <a:pt x="88945" y="1052973"/>
                  </a:lnTo>
                  <a:lnTo>
                    <a:pt x="52599" y="1024892"/>
                  </a:lnTo>
                  <a:lnTo>
                    <a:pt x="24518" y="988546"/>
                  </a:lnTo>
                  <a:lnTo>
                    <a:pt x="6415" y="945647"/>
                  </a:lnTo>
                  <a:lnTo>
                    <a:pt x="0" y="897906"/>
                  </a:lnTo>
                  <a:lnTo>
                    <a:pt x="0" y="179585"/>
                  </a:lnTo>
                  <a:close/>
                </a:path>
              </a:pathLst>
            </a:custGeom>
            <a:ln w="38099">
              <a:solidFill>
                <a:srgbClr val="FFFFFF"/>
              </a:solidFill>
            </a:ln>
          </p:spPr>
          <p:txBody>
            <a:bodyPr wrap="square" lIns="0" tIns="0" rIns="0" bIns="0" rtlCol="0"/>
            <a:lstStyle/>
            <a:p/>
          </p:txBody>
        </p:sp>
      </p:grpSp>
      <p:grpSp>
        <p:nvGrpSpPr>
          <p:cNvPr id="12" name="object 12"/>
          <p:cNvGrpSpPr/>
          <p:nvPr/>
        </p:nvGrpSpPr>
        <p:grpSpPr>
          <a:xfrm>
            <a:off x="11097019" y="431658"/>
            <a:ext cx="664845" cy="328295"/>
            <a:chOff x="11097019" y="431658"/>
            <a:chExt cx="664845" cy="328295"/>
          </a:xfrm>
        </p:grpSpPr>
        <p:sp>
          <p:nvSpPr>
            <p:cNvPr id="13" name="object 13"/>
            <p:cNvSpPr/>
            <p:nvPr/>
          </p:nvSpPr>
          <p:spPr>
            <a:xfrm>
              <a:off x="11446471" y="444358"/>
              <a:ext cx="302895" cy="302895"/>
            </a:xfrm>
            <a:custGeom>
              <a:rect l="l" t="t" r="r" b="b"/>
              <a:pathLst>
                <a:path w="302895" h="302895">
                  <a:moveTo>
                    <a:pt x="151171" y="0"/>
                  </a:moveTo>
                  <a:lnTo>
                    <a:pt x="302342" y="0"/>
                  </a:lnTo>
                  <a:lnTo>
                    <a:pt x="151171" y="151171"/>
                  </a:lnTo>
                  <a:lnTo>
                    <a:pt x="302342" y="302343"/>
                  </a:lnTo>
                  <a:lnTo>
                    <a:pt x="151171" y="302343"/>
                  </a:lnTo>
                  <a:lnTo>
                    <a:pt x="0" y="151171"/>
                  </a:lnTo>
                  <a:lnTo>
                    <a:pt x="151171" y="0"/>
                  </a:lnTo>
                  <a:close/>
                </a:path>
              </a:pathLst>
            </a:custGeom>
            <a:solidFill>
              <a:srgbClr val="0072C6"/>
            </a:solidFill>
          </p:spPr>
          <p:txBody>
            <a:bodyPr wrap="square" lIns="0" tIns="0" rIns="0" bIns="0" rtlCol="0"/>
            <a:lstStyle/>
            <a:p/>
          </p:txBody>
        </p:sp>
        <p:sp>
          <p:nvSpPr>
            <p:cNvPr id="14" name="object 14"/>
            <p:cNvSpPr/>
            <p:nvPr/>
          </p:nvSpPr>
          <p:spPr>
            <a:xfrm>
              <a:off x="11446471" y="444358"/>
              <a:ext cx="302895" cy="302895"/>
            </a:xfrm>
            <a:custGeom>
              <a:rect l="l" t="t" r="r" b="b"/>
              <a:pathLst>
                <a:path w="302895" h="302895">
                  <a:moveTo>
                    <a:pt x="302342" y="302343"/>
                  </a:moveTo>
                  <a:lnTo>
                    <a:pt x="151171" y="302343"/>
                  </a:lnTo>
                  <a:lnTo>
                    <a:pt x="0" y="151171"/>
                  </a:lnTo>
                  <a:lnTo>
                    <a:pt x="151171" y="0"/>
                  </a:lnTo>
                  <a:lnTo>
                    <a:pt x="302342" y="0"/>
                  </a:lnTo>
                  <a:lnTo>
                    <a:pt x="151171" y="151171"/>
                  </a:lnTo>
                  <a:lnTo>
                    <a:pt x="302342" y="302343"/>
                  </a:lnTo>
                  <a:close/>
                </a:path>
              </a:pathLst>
            </a:custGeom>
            <a:ln w="25400">
              <a:solidFill>
                <a:srgbClr val="0072C6"/>
              </a:solidFill>
            </a:ln>
          </p:spPr>
          <p:txBody>
            <a:bodyPr wrap="square" lIns="0" tIns="0" rIns="0" bIns="0" rtlCol="0"/>
            <a:lstStyle/>
            <a:p/>
          </p:txBody>
        </p:sp>
        <p:sp>
          <p:nvSpPr>
            <p:cNvPr id="15" name="object 15"/>
            <p:cNvSpPr/>
            <p:nvPr/>
          </p:nvSpPr>
          <p:spPr>
            <a:xfrm>
              <a:off x="11109719" y="444361"/>
              <a:ext cx="302895" cy="302895"/>
            </a:xfrm>
            <a:custGeom>
              <a:rect l="l" t="t" r="r" b="b"/>
              <a:pathLst>
                <a:path w="302895" h="302895">
                  <a:moveTo>
                    <a:pt x="151171" y="0"/>
                  </a:moveTo>
                  <a:lnTo>
                    <a:pt x="302342" y="0"/>
                  </a:lnTo>
                  <a:lnTo>
                    <a:pt x="151171" y="151171"/>
                  </a:lnTo>
                  <a:lnTo>
                    <a:pt x="302342" y="302342"/>
                  </a:lnTo>
                  <a:lnTo>
                    <a:pt x="151171" y="302342"/>
                  </a:lnTo>
                  <a:lnTo>
                    <a:pt x="0" y="151171"/>
                  </a:lnTo>
                  <a:lnTo>
                    <a:pt x="151171" y="0"/>
                  </a:lnTo>
                  <a:close/>
                </a:path>
              </a:pathLst>
            </a:custGeom>
            <a:solidFill>
              <a:srgbClr val="0072C6"/>
            </a:solidFill>
          </p:spPr>
          <p:txBody>
            <a:bodyPr wrap="square" lIns="0" tIns="0" rIns="0" bIns="0" rtlCol="0"/>
            <a:lstStyle/>
            <a:p/>
          </p:txBody>
        </p:sp>
        <p:sp>
          <p:nvSpPr>
            <p:cNvPr id="16" name="object 16"/>
            <p:cNvSpPr/>
            <p:nvPr/>
          </p:nvSpPr>
          <p:spPr>
            <a:xfrm>
              <a:off x="11109719" y="444361"/>
              <a:ext cx="302895" cy="302895"/>
            </a:xfrm>
            <a:custGeom>
              <a:rect l="l" t="t" r="r" b="b"/>
              <a:pathLst>
                <a:path w="302895" h="302895">
                  <a:moveTo>
                    <a:pt x="302342" y="302342"/>
                  </a:moveTo>
                  <a:lnTo>
                    <a:pt x="151171" y="302342"/>
                  </a:lnTo>
                  <a:lnTo>
                    <a:pt x="0" y="151171"/>
                  </a:lnTo>
                  <a:lnTo>
                    <a:pt x="151171" y="0"/>
                  </a:lnTo>
                  <a:lnTo>
                    <a:pt x="302342" y="0"/>
                  </a:lnTo>
                  <a:lnTo>
                    <a:pt x="151171" y="151171"/>
                  </a:lnTo>
                  <a:lnTo>
                    <a:pt x="302342" y="302342"/>
                  </a:lnTo>
                  <a:close/>
                </a:path>
              </a:pathLst>
            </a:custGeom>
            <a:ln w="25400">
              <a:solidFill>
                <a:srgbClr val="0072C6"/>
              </a:solidFill>
            </a:ln>
          </p:spPr>
          <p:txBody>
            <a:bodyPr wrap="square" lIns="0" tIns="0" rIns="0" bIns="0" rtlCol="0"/>
            <a:lstStyle/>
            <a:p/>
          </p:txBody>
        </p:sp>
      </p:grpSp>
      <p:sp>
        <p:nvSpPr>
          <p:cNvPr id="17" name="object 17"/>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tabLst>
                <a:tab pos="1625600"/>
                <a:tab pos="5448300"/>
              </a:tabLst>
            </a:pPr>
            <a:r>
              <a:rPr b="0">
                <a:latin typeface="Times New Roman"/>
                <a:cs typeface="Times New Roman"/>
              </a:rPr>
              <a:t>	</a:t>
            </a:r>
            <a:r>
              <a:rPr/>
              <a:t>法规要</a:t>
            </a:r>
            <a:r>
              <a:rPr spc="-50"/>
              <a:t>求</a:t>
            </a:r>
            <a:r>
              <a:rPr/>
              <a:t>	</a:t>
            </a:r>
          </a:p>
        </p:txBody>
      </p:sp>
      <p:pic>
        <p:nvPicPr>
          <p:cNvPr id="18" name="object 18"/>
          <p:cNvPicPr/>
          <p:nvPr/>
        </p:nvPicPr>
        <p:blipFill>
          <a:blip r:embed="rId2"/>
          <a:stretch>
            <a:fillRect/>
          </a:stretch>
        </p:blipFill>
        <p:spPr>
          <a:xfrm>
            <a:off x="151844" y="6172200"/>
            <a:ext cx="2118049" cy="529512"/>
          </a:xfrm>
          <a:prstGeom prst="rect">
            <a:avLst/>
          </a:prstGeom>
        </p:spPr>
      </p:pic>
      <p:sp>
        <p:nvSpPr>
          <p:cNvPr id="19" name="object 19"/>
          <p:cNvSpPr txBox="1"/>
          <p:nvPr/>
        </p:nvSpPr>
        <p:spPr>
          <a:xfrm>
            <a:off x="1213563" y="1437519"/>
            <a:ext cx="901700" cy="452120"/>
          </a:xfrm>
          <a:prstGeom prst="rect">
            <a:avLst/>
          </a:prstGeom>
        </p:spPr>
        <p:txBody>
          <a:bodyPr vert="horz" wrap="square" lIns="0" tIns="12700" rIns="0" bIns="0" rtlCol="0">
            <a:spAutoFit/>
          </a:bodyPr>
          <a:lstStyle/>
          <a:p>
            <a:pPr marL="12700">
              <a:lnSpc>
                <a:spcPct val="100000"/>
              </a:lnSpc>
              <a:spcBef>
                <a:spcPts val="100"/>
              </a:spcBef>
            </a:pPr>
            <a:r>
              <a:rPr sz="2800" b="1" spc="-20">
                <a:latin typeface="微软雅黑"/>
                <a:cs typeface="微软雅黑"/>
              </a:rPr>
              <a:t>1978</a:t>
            </a:r>
            <a:endParaRPr sz="2800">
              <a:latin typeface="微软雅黑"/>
              <a:cs typeface="微软雅黑"/>
            </a:endParaRPr>
          </a:p>
        </p:txBody>
      </p:sp>
      <p:sp>
        <p:nvSpPr>
          <p:cNvPr id="25" name="object 25"/>
          <p:cNvSpPr txBox="1">
            <a:spLocks noGrp="1"/>
          </p:cNvSpPr>
          <p:nvPr>
            <p:ph type="sldNum" sz="quarter" idx="7"/>
          </p:nvPr>
        </p:nvSpPr>
        <p:spPr>
          <a:prstGeom prst="rect">
            <a:avLst/>
          </a:prstGeom>
        </p:spPr>
        <p:txBody>
          <a:bodyPr vert="horz" wrap="square" lIns="0" tIns="26034" rIns="0" bIns="0" rtlCol="0">
            <a:spAutoFit/>
          </a:bodyPr>
          <a:lstStyle/>
          <a:p>
            <a:pPr marL="12700">
              <a:lnSpc>
                <a:spcPct val="100000"/>
              </a:lnSpc>
              <a:spcBef>
                <a:spcPts val="204"/>
              </a:spcBef>
            </a:pPr>
            <a:r>
              <a:rPr/>
              <a:t>-</a:t>
            </a:r>
            <a:r>
              <a:rPr spc="-10"/>
              <a:t>5/51-</a:t>
            </a:r>
          </a:p>
        </p:txBody>
      </p:sp>
      <p:sp>
        <p:nvSpPr>
          <p:cNvPr id="20" name="object 20"/>
          <p:cNvSpPr txBox="1"/>
          <p:nvPr/>
        </p:nvSpPr>
        <p:spPr>
          <a:xfrm>
            <a:off x="4960756" y="1437519"/>
            <a:ext cx="901700" cy="452120"/>
          </a:xfrm>
          <a:prstGeom prst="rect">
            <a:avLst/>
          </a:prstGeom>
        </p:spPr>
        <p:txBody>
          <a:bodyPr vert="horz" wrap="square" lIns="0" tIns="12700" rIns="0" bIns="0" rtlCol="0">
            <a:spAutoFit/>
          </a:bodyPr>
          <a:lstStyle/>
          <a:p>
            <a:pPr marL="12700">
              <a:lnSpc>
                <a:spcPct val="100000"/>
              </a:lnSpc>
              <a:spcBef>
                <a:spcPts val="100"/>
              </a:spcBef>
            </a:pPr>
            <a:r>
              <a:rPr sz="2800" b="1" spc="-20">
                <a:latin typeface="微软雅黑"/>
                <a:cs typeface="微软雅黑"/>
              </a:rPr>
              <a:t>2001</a:t>
            </a:r>
            <a:endParaRPr sz="2800">
              <a:latin typeface="微软雅黑"/>
              <a:cs typeface="微软雅黑"/>
            </a:endParaRPr>
          </a:p>
        </p:txBody>
      </p:sp>
      <p:sp>
        <p:nvSpPr>
          <p:cNvPr id="21" name="object 21"/>
          <p:cNvSpPr txBox="1"/>
          <p:nvPr/>
        </p:nvSpPr>
        <p:spPr>
          <a:xfrm>
            <a:off x="8867535" y="1437519"/>
            <a:ext cx="901700" cy="452120"/>
          </a:xfrm>
          <a:prstGeom prst="rect">
            <a:avLst/>
          </a:prstGeom>
        </p:spPr>
        <p:txBody>
          <a:bodyPr vert="horz" wrap="square" lIns="0" tIns="12700" rIns="0" bIns="0" rtlCol="0">
            <a:spAutoFit/>
          </a:bodyPr>
          <a:lstStyle/>
          <a:p>
            <a:pPr marL="12700">
              <a:lnSpc>
                <a:spcPct val="100000"/>
              </a:lnSpc>
              <a:spcBef>
                <a:spcPts val="100"/>
              </a:spcBef>
            </a:pPr>
            <a:r>
              <a:rPr sz="2800" b="1" spc="-20">
                <a:latin typeface="微软雅黑"/>
                <a:cs typeface="微软雅黑"/>
              </a:rPr>
              <a:t>2004</a:t>
            </a:r>
            <a:endParaRPr sz="2800">
              <a:latin typeface="微软雅黑"/>
              <a:cs typeface="微软雅黑"/>
            </a:endParaRPr>
          </a:p>
        </p:txBody>
      </p:sp>
      <p:sp>
        <p:nvSpPr>
          <p:cNvPr id="22" name="object 22"/>
          <p:cNvSpPr txBox="1"/>
          <p:nvPr/>
        </p:nvSpPr>
        <p:spPr>
          <a:xfrm>
            <a:off x="845354" y="2327354"/>
            <a:ext cx="3378200" cy="3317240"/>
          </a:xfrm>
          <a:prstGeom prst="rect">
            <a:avLst/>
          </a:prstGeom>
        </p:spPr>
        <p:txBody>
          <a:bodyPr vert="horz" wrap="square" lIns="0" tIns="19050" rIns="0" bIns="0" rtlCol="0">
            <a:spAutoFit/>
          </a:bodyPr>
          <a:lstStyle/>
          <a:p>
            <a:pPr marL="12700" marR="310515">
              <a:lnSpc>
                <a:spcPct val="98200"/>
              </a:lnSpc>
              <a:spcBef>
                <a:spcPts val="150"/>
              </a:spcBef>
            </a:pPr>
            <a:r>
              <a:rPr sz="2400" spc="-5">
                <a:latin typeface="宋体"/>
                <a:cs typeface="宋体"/>
              </a:rPr>
              <a:t>美国联邦食品药品管理</a:t>
            </a:r>
            <a:r>
              <a:rPr sz="2400">
                <a:latin typeface="宋体"/>
                <a:cs typeface="宋体"/>
              </a:rPr>
              <a:t>局</a:t>
            </a:r>
            <a:r>
              <a:rPr sz="2400" spc="-10">
                <a:latin typeface="宋体"/>
                <a:cs typeface="宋体"/>
              </a:rPr>
              <a:t>（</a:t>
            </a:r>
            <a:r>
              <a:rPr sz="2400" spc="-10">
                <a:latin typeface="Times New Roman"/>
                <a:cs typeface="Times New Roman"/>
              </a:rPr>
              <a:t>FDA</a:t>
            </a:r>
            <a:r>
              <a:rPr sz="2400" spc="-10">
                <a:latin typeface="宋体"/>
                <a:cs typeface="宋体"/>
              </a:rPr>
              <a:t>）</a:t>
            </a:r>
            <a:r>
              <a:rPr sz="2400">
                <a:latin typeface="宋体"/>
                <a:cs typeface="宋体"/>
              </a:rPr>
              <a:t>在</a:t>
            </a:r>
            <a:r>
              <a:rPr sz="2400">
                <a:latin typeface="Times New Roman"/>
                <a:cs typeface="Times New Roman"/>
              </a:rPr>
              <a:t>1978</a:t>
            </a:r>
            <a:r>
              <a:rPr sz="2400">
                <a:latin typeface="宋体"/>
                <a:cs typeface="宋体"/>
              </a:rPr>
              <a:t>年</a:t>
            </a:r>
            <a:r>
              <a:rPr sz="2400" spc="-50">
                <a:latin typeface="Times New Roman"/>
                <a:cs typeface="Times New Roman"/>
              </a:rPr>
              <a:t>9</a:t>
            </a:r>
            <a:r>
              <a:rPr sz="2400">
                <a:latin typeface="宋体"/>
                <a:cs typeface="宋体"/>
              </a:rPr>
              <a:t>月颁布的</a:t>
            </a:r>
            <a:r>
              <a:rPr sz="2400" spc="-10">
                <a:latin typeface="Times New Roman"/>
                <a:cs typeface="Times New Roman"/>
              </a:rPr>
              <a:t>cGMP</a:t>
            </a:r>
            <a:r>
              <a:rPr sz="2400">
                <a:latin typeface="宋体"/>
                <a:cs typeface="宋体"/>
              </a:rPr>
              <a:t>法规</a:t>
            </a:r>
            <a:r>
              <a:rPr sz="2400" spc="-25">
                <a:latin typeface="Times New Roman"/>
                <a:cs typeface="Times New Roman"/>
              </a:rPr>
              <a:t>21 </a:t>
            </a:r>
            <a:r>
              <a:rPr sz="2400">
                <a:latin typeface="Times New Roman"/>
                <a:cs typeface="Times New Roman"/>
              </a:rPr>
              <a:t>CFR</a:t>
            </a:r>
            <a:r>
              <a:rPr sz="2400" spc="-15">
                <a:latin typeface="Times New Roman"/>
                <a:cs typeface="Times New Roman"/>
              </a:rPr>
              <a:t> </a:t>
            </a:r>
            <a:r>
              <a:rPr sz="2400">
                <a:latin typeface="Times New Roman"/>
                <a:cs typeface="Times New Roman"/>
              </a:rPr>
              <a:t>211.180(e)</a:t>
            </a:r>
            <a:r>
              <a:rPr sz="2400" spc="-20">
                <a:latin typeface="宋体"/>
                <a:cs typeface="宋体"/>
              </a:rPr>
              <a:t>规定：</a:t>
            </a:r>
            <a:endParaRPr sz="2400">
              <a:latin typeface="宋体"/>
              <a:cs typeface="宋体"/>
            </a:endParaRPr>
          </a:p>
          <a:p>
            <a:pPr marL="12700" marR="5080">
              <a:lnSpc>
                <a:spcPct val="100000"/>
              </a:lnSpc>
              <a:spcBef>
                <a:spcPts val="160"/>
              </a:spcBef>
            </a:pPr>
            <a:r>
              <a:rPr sz="2400" spc="-5">
                <a:latin typeface="宋体"/>
                <a:cs typeface="宋体"/>
              </a:rPr>
              <a:t>每个公司应该建立产品</a:t>
            </a:r>
            <a:r>
              <a:rPr sz="2400" spc="-50">
                <a:latin typeface="宋体"/>
                <a:cs typeface="宋体"/>
              </a:rPr>
              <a:t> </a:t>
            </a:r>
            <a:r>
              <a:rPr sz="2400" spc="-5">
                <a:latin typeface="宋体"/>
                <a:cs typeface="宋体"/>
              </a:rPr>
              <a:t>质量标准的评估程序，基</a:t>
            </a:r>
            <a:r>
              <a:rPr sz="2400" spc="-10">
                <a:latin typeface="宋体"/>
                <a:cs typeface="宋体"/>
              </a:rPr>
              <a:t>基于一个年度，对</a:t>
            </a:r>
            <a:r>
              <a:rPr sz="2400" spc="600">
                <a:latin typeface="宋体"/>
                <a:cs typeface="宋体"/>
              </a:rPr>
              <a:t> </a:t>
            </a:r>
            <a:r>
              <a:rPr sz="2400" spc="-10">
                <a:latin typeface="Times New Roman"/>
                <a:cs typeface="Times New Roman"/>
              </a:rPr>
              <a:t>cGMP</a:t>
            </a:r>
            <a:r>
              <a:rPr sz="2400" spc="-10">
                <a:latin typeface="宋体"/>
                <a:cs typeface="宋体"/>
              </a:rPr>
              <a:t>所要求的记录进</a:t>
            </a:r>
            <a:r>
              <a:rPr sz="2400" spc="600">
                <a:latin typeface="宋体"/>
                <a:cs typeface="宋体"/>
              </a:rPr>
              <a:t> </a:t>
            </a:r>
            <a:r>
              <a:rPr sz="2400" spc="-15">
                <a:latin typeface="宋体"/>
                <a:cs typeface="宋体"/>
              </a:rPr>
              <a:t>行回顾。</a:t>
            </a:r>
            <a:endParaRPr sz="2400">
              <a:latin typeface="宋体"/>
              <a:cs typeface="宋体"/>
            </a:endParaRPr>
          </a:p>
        </p:txBody>
      </p:sp>
      <p:sp>
        <p:nvSpPr>
          <p:cNvPr id="23" name="object 23"/>
          <p:cNvSpPr txBox="1"/>
          <p:nvPr/>
        </p:nvSpPr>
        <p:spPr>
          <a:xfrm>
            <a:off x="8699360" y="2327354"/>
            <a:ext cx="2820035" cy="2951480"/>
          </a:xfrm>
          <a:prstGeom prst="rect">
            <a:avLst/>
          </a:prstGeom>
        </p:spPr>
        <p:txBody>
          <a:bodyPr vert="horz" wrap="square" lIns="0" tIns="12700" rIns="0" bIns="0" rtlCol="0">
            <a:spAutoFit/>
          </a:bodyPr>
          <a:lstStyle/>
          <a:p>
            <a:pPr marL="12700" marR="5080">
              <a:lnSpc>
                <a:spcPct val="100000"/>
              </a:lnSpc>
              <a:spcBef>
                <a:spcPts val="100"/>
              </a:spcBef>
            </a:pPr>
            <a:r>
              <a:rPr sz="2400" spc="-10">
                <a:latin typeface="宋体"/>
                <a:cs typeface="宋体"/>
              </a:rPr>
              <a:t>欧洲药品管理局于</a:t>
            </a:r>
            <a:r>
              <a:rPr sz="2400" spc="-50">
                <a:latin typeface="宋体"/>
                <a:cs typeface="宋体"/>
              </a:rPr>
              <a:t> </a:t>
            </a:r>
            <a:r>
              <a:rPr sz="2400">
                <a:latin typeface="Times New Roman"/>
                <a:cs typeface="Times New Roman"/>
              </a:rPr>
              <a:t>2004</a:t>
            </a:r>
            <a:r>
              <a:rPr sz="2400" spc="-10">
                <a:latin typeface="宋体"/>
                <a:cs typeface="宋体"/>
              </a:rPr>
              <a:t>年发布的欧盟</a:t>
            </a:r>
            <a:r>
              <a:rPr sz="2400" spc="-50">
                <a:latin typeface="宋体"/>
                <a:cs typeface="宋体"/>
              </a:rPr>
              <a:t> </a:t>
            </a:r>
            <a:r>
              <a:rPr sz="2400" spc="-10">
                <a:latin typeface="Times New Roman"/>
                <a:cs typeface="Times New Roman"/>
              </a:rPr>
              <a:t>GMP</a:t>
            </a:r>
            <a:r>
              <a:rPr sz="2400" spc="-10">
                <a:latin typeface="宋体"/>
                <a:cs typeface="宋体"/>
              </a:rPr>
              <a:t>草案中第一次</a:t>
            </a:r>
            <a:r>
              <a:rPr sz="2400" spc="-50">
                <a:latin typeface="宋体"/>
                <a:cs typeface="宋体"/>
              </a:rPr>
              <a:t> </a:t>
            </a:r>
            <a:r>
              <a:rPr sz="2400" spc="-10">
                <a:latin typeface="宋体"/>
                <a:cs typeface="宋体"/>
              </a:rPr>
              <a:t>提出了产品质量回</a:t>
            </a:r>
            <a:r>
              <a:rPr sz="2400" spc="-50">
                <a:latin typeface="宋体"/>
                <a:cs typeface="宋体"/>
              </a:rPr>
              <a:t> </a:t>
            </a:r>
            <a:r>
              <a:rPr sz="2400" spc="-10">
                <a:latin typeface="宋体"/>
                <a:cs typeface="宋体"/>
              </a:rPr>
              <a:t>顾的要求。现行的欧</a:t>
            </a:r>
            <a:r>
              <a:rPr sz="2400">
                <a:latin typeface="宋体"/>
                <a:cs typeface="宋体"/>
              </a:rPr>
              <a:t>欧盟</a:t>
            </a:r>
            <a:r>
              <a:rPr sz="2400" spc="-10">
                <a:latin typeface="Times New Roman"/>
                <a:cs typeface="Times New Roman"/>
              </a:rPr>
              <a:t>GMP</a:t>
            </a:r>
            <a:r>
              <a:rPr sz="2400" spc="-10">
                <a:latin typeface="宋体"/>
                <a:cs typeface="宋体"/>
              </a:rPr>
              <a:t>指引的第一</a:t>
            </a:r>
            <a:r>
              <a:rPr sz="2400">
                <a:latin typeface="宋体"/>
                <a:cs typeface="宋体"/>
              </a:rPr>
              <a:t>一章包括了</a:t>
            </a:r>
            <a:r>
              <a:rPr sz="2400" spc="-10">
                <a:latin typeface="Times New Roman"/>
                <a:cs typeface="Times New Roman"/>
              </a:rPr>
              <a:t>PQR</a:t>
            </a:r>
            <a:r>
              <a:rPr sz="2400" spc="-50">
                <a:latin typeface="宋体"/>
                <a:cs typeface="宋体"/>
              </a:rPr>
              <a:t>的 </a:t>
            </a:r>
            <a:r>
              <a:rPr sz="2400" spc="-20">
                <a:latin typeface="宋体"/>
                <a:cs typeface="宋体"/>
              </a:rPr>
              <a:t>要求。</a:t>
            </a:r>
            <a:endParaRPr sz="2400">
              <a:latin typeface="宋体"/>
              <a:cs typeface="宋体"/>
            </a:endParaRPr>
          </a:p>
        </p:txBody>
      </p:sp>
      <p:sp>
        <p:nvSpPr>
          <p:cNvPr id="24" name="object 24"/>
          <p:cNvSpPr txBox="1"/>
          <p:nvPr/>
        </p:nvSpPr>
        <p:spPr>
          <a:xfrm>
            <a:off x="4661778" y="2307346"/>
            <a:ext cx="3385820" cy="2606040"/>
          </a:xfrm>
          <a:prstGeom prst="rect">
            <a:avLst/>
          </a:prstGeom>
        </p:spPr>
        <p:txBody>
          <a:bodyPr vert="horz" wrap="square" lIns="0" tIns="9525" rIns="0" bIns="0" rtlCol="0">
            <a:spAutoFit/>
          </a:bodyPr>
          <a:lstStyle/>
          <a:p>
            <a:pPr marL="12700" marR="5080">
              <a:lnSpc>
                <a:spcPct val="100899"/>
              </a:lnSpc>
              <a:spcBef>
                <a:spcPts val="75"/>
              </a:spcBef>
            </a:pPr>
            <a:r>
              <a:rPr sz="2400">
                <a:latin typeface="Times New Roman"/>
                <a:cs typeface="Times New Roman"/>
              </a:rPr>
              <a:t>2001</a:t>
            </a:r>
            <a:r>
              <a:rPr sz="2400">
                <a:latin typeface="宋体"/>
                <a:cs typeface="宋体"/>
              </a:rPr>
              <a:t>年</a:t>
            </a:r>
            <a:r>
              <a:rPr sz="2400">
                <a:latin typeface="Times New Roman"/>
                <a:cs typeface="Times New Roman"/>
              </a:rPr>
              <a:t>8</a:t>
            </a:r>
            <a:r>
              <a:rPr sz="2400">
                <a:latin typeface="宋体"/>
                <a:cs typeface="宋体"/>
              </a:rPr>
              <a:t>月</a:t>
            </a:r>
            <a:r>
              <a:rPr sz="2400" spc="-10">
                <a:latin typeface="Times New Roman"/>
                <a:cs typeface="Times New Roman"/>
              </a:rPr>
              <a:t>FDA</a:t>
            </a:r>
            <a:r>
              <a:rPr sz="2400" spc="-15">
                <a:latin typeface="宋体"/>
                <a:cs typeface="宋体"/>
              </a:rPr>
              <a:t>采用并公</a:t>
            </a:r>
            <a:r>
              <a:rPr sz="2400">
                <a:latin typeface="宋体"/>
                <a:cs typeface="宋体"/>
              </a:rPr>
              <a:t>布了</a:t>
            </a:r>
            <a:r>
              <a:rPr sz="2400" spc="-10">
                <a:latin typeface="Times New Roman"/>
                <a:cs typeface="Times New Roman"/>
              </a:rPr>
              <a:t>ICHQ7A</a:t>
            </a:r>
            <a:r>
              <a:rPr sz="2400" spc="-10">
                <a:latin typeface="宋体"/>
                <a:cs typeface="宋体"/>
              </a:rPr>
              <a:t>对活性药物</a:t>
            </a:r>
            <a:r>
              <a:rPr sz="2400">
                <a:latin typeface="宋体"/>
                <a:cs typeface="宋体"/>
              </a:rPr>
              <a:t>成分</a:t>
            </a:r>
            <a:r>
              <a:rPr sz="2400" spc="-10">
                <a:latin typeface="宋体"/>
                <a:cs typeface="宋体"/>
              </a:rPr>
              <a:t>（</a:t>
            </a:r>
            <a:r>
              <a:rPr sz="2400" spc="-10">
                <a:latin typeface="Times New Roman"/>
                <a:cs typeface="Times New Roman"/>
              </a:rPr>
              <a:t>Active </a:t>
            </a:r>
            <a:r>
              <a:rPr sz="2400">
                <a:latin typeface="Times New Roman"/>
                <a:cs typeface="Times New Roman"/>
              </a:rPr>
              <a:t>Pharmaceutical</a:t>
            </a:r>
            <a:r>
              <a:rPr sz="2400" spc="-70">
                <a:latin typeface="Times New Roman"/>
                <a:cs typeface="Times New Roman"/>
              </a:rPr>
              <a:t> </a:t>
            </a:r>
            <a:r>
              <a:rPr sz="2400" spc="-5">
                <a:latin typeface="Times New Roman"/>
                <a:cs typeface="Times New Roman"/>
              </a:rPr>
              <a:t>Ingr</a:t>
            </a:r>
            <a:r>
              <a:rPr sz="2400" spc="-10">
                <a:latin typeface="Times New Roman"/>
                <a:cs typeface="Times New Roman"/>
              </a:rPr>
              <a:t>e</a:t>
            </a:r>
            <a:r>
              <a:rPr sz="2400" spc="-5">
                <a:latin typeface="Times New Roman"/>
                <a:cs typeface="Times New Roman"/>
              </a:rPr>
              <a:t>d</a:t>
            </a:r>
            <a:r>
              <a:rPr sz="2400" spc="-10">
                <a:latin typeface="Times New Roman"/>
                <a:cs typeface="Times New Roman"/>
              </a:rPr>
              <a:t>ie</a:t>
            </a:r>
            <a:r>
              <a:rPr sz="2400" spc="-515">
                <a:latin typeface="Times New Roman"/>
                <a:cs typeface="Times New Roman"/>
              </a:rPr>
              <a:t>n</a:t>
            </a:r>
            <a:r>
              <a:rPr sz="2400" spc="-700">
                <a:latin typeface="Times New Roman"/>
                <a:cs typeface="Times New Roman"/>
              </a:rPr>
              <a:t>–</a:t>
            </a:r>
            <a:r>
              <a:rPr sz="2400" spc="20">
                <a:latin typeface="Times New Roman"/>
                <a:cs typeface="Times New Roman"/>
              </a:rPr>
              <a:t>t</a:t>
            </a:r>
            <a:r>
              <a:rPr sz="2400" spc="-5">
                <a:latin typeface="Times New Roman"/>
                <a:cs typeface="Times New Roman"/>
              </a:rPr>
              <a:t>–</a:t>
            </a:r>
            <a:r>
              <a:rPr sz="2400" spc="-105">
                <a:latin typeface="Times New Roman"/>
                <a:cs typeface="Times New Roman"/>
              </a:rPr>
              <a:t> </a:t>
            </a:r>
            <a:r>
              <a:rPr sz="2400" spc="-10">
                <a:latin typeface="Times New Roman"/>
                <a:cs typeface="Times New Roman"/>
              </a:rPr>
              <a:t>API</a:t>
            </a:r>
            <a:r>
              <a:rPr sz="2400" spc="-10">
                <a:latin typeface="宋体"/>
                <a:cs typeface="宋体"/>
              </a:rPr>
              <a:t>）</a:t>
            </a:r>
            <a:r>
              <a:rPr sz="2400">
                <a:latin typeface="宋体"/>
                <a:cs typeface="宋体"/>
              </a:rPr>
              <a:t>的</a:t>
            </a:r>
            <a:r>
              <a:rPr sz="2400" spc="-10">
                <a:latin typeface="Times New Roman"/>
                <a:cs typeface="Times New Roman"/>
              </a:rPr>
              <a:t>GMP</a:t>
            </a:r>
            <a:r>
              <a:rPr sz="2400" spc="-10">
                <a:latin typeface="宋体"/>
                <a:cs typeface="宋体"/>
              </a:rPr>
              <a:t>指引，该指</a:t>
            </a:r>
            <a:r>
              <a:rPr sz="2400">
                <a:latin typeface="宋体"/>
                <a:cs typeface="宋体"/>
              </a:rPr>
              <a:t>指引要求对</a:t>
            </a:r>
            <a:r>
              <a:rPr sz="2400" spc="-10">
                <a:latin typeface="Times New Roman"/>
                <a:cs typeface="Times New Roman"/>
              </a:rPr>
              <a:t>API</a:t>
            </a:r>
            <a:r>
              <a:rPr sz="2400" spc="-15">
                <a:latin typeface="宋体"/>
                <a:cs typeface="宋体"/>
              </a:rPr>
              <a:t>也进行产</a:t>
            </a:r>
            <a:r>
              <a:rPr sz="2400" spc="-10">
                <a:latin typeface="宋体"/>
                <a:cs typeface="宋体"/>
              </a:rPr>
              <a:t>品年度回顾。</a:t>
            </a:r>
            <a:endParaRPr sz="2400">
              <a:latin typeface="宋体"/>
              <a:cs typeface="宋体"/>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object 2"/>
          <p:cNvGrpSpPr/>
          <p:nvPr/>
        </p:nvGrpSpPr>
        <p:grpSpPr>
          <a:xfrm>
            <a:off x="6877769" y="431658"/>
            <a:ext cx="4915535" cy="372745"/>
            <a:chOff x="6877769" y="431658"/>
            <a:chExt cx="4915535" cy="372745"/>
          </a:xfrm>
        </p:grpSpPr>
        <p:sp>
          <p:nvSpPr>
            <p:cNvPr id="3" name="object 3"/>
            <p:cNvSpPr/>
            <p:nvPr/>
          </p:nvSpPr>
          <p:spPr>
            <a:xfrm>
              <a:off x="11446471" y="444358"/>
              <a:ext cx="302895" cy="302895"/>
            </a:xfrm>
            <a:custGeom>
              <a:rect l="l" t="t" r="r" b="b"/>
              <a:pathLst>
                <a:path w="302895" h="302895">
                  <a:moveTo>
                    <a:pt x="151171" y="0"/>
                  </a:moveTo>
                  <a:lnTo>
                    <a:pt x="302342" y="0"/>
                  </a:lnTo>
                  <a:lnTo>
                    <a:pt x="151171" y="151171"/>
                  </a:lnTo>
                  <a:lnTo>
                    <a:pt x="302342" y="302343"/>
                  </a:lnTo>
                  <a:lnTo>
                    <a:pt x="151171" y="302343"/>
                  </a:lnTo>
                  <a:lnTo>
                    <a:pt x="0" y="151171"/>
                  </a:lnTo>
                  <a:lnTo>
                    <a:pt x="151171" y="0"/>
                  </a:lnTo>
                  <a:close/>
                </a:path>
              </a:pathLst>
            </a:custGeom>
            <a:solidFill>
              <a:srgbClr val="0072C6"/>
            </a:solidFill>
          </p:spPr>
          <p:txBody>
            <a:bodyPr wrap="square" lIns="0" tIns="0" rIns="0" bIns="0" rtlCol="0"/>
            <a:lstStyle/>
            <a:p/>
          </p:txBody>
        </p:sp>
        <p:sp>
          <p:nvSpPr>
            <p:cNvPr id="4" name="object 4"/>
            <p:cNvSpPr/>
            <p:nvPr/>
          </p:nvSpPr>
          <p:spPr>
            <a:xfrm>
              <a:off x="11446471" y="444358"/>
              <a:ext cx="302895" cy="302895"/>
            </a:xfrm>
            <a:custGeom>
              <a:rect l="l" t="t" r="r" b="b"/>
              <a:pathLst>
                <a:path w="302895" h="302895">
                  <a:moveTo>
                    <a:pt x="302342" y="302343"/>
                  </a:moveTo>
                  <a:lnTo>
                    <a:pt x="151171" y="302343"/>
                  </a:lnTo>
                  <a:lnTo>
                    <a:pt x="0" y="151171"/>
                  </a:lnTo>
                  <a:lnTo>
                    <a:pt x="151171" y="0"/>
                  </a:lnTo>
                  <a:lnTo>
                    <a:pt x="302342" y="0"/>
                  </a:lnTo>
                  <a:lnTo>
                    <a:pt x="151171" y="151171"/>
                  </a:lnTo>
                  <a:lnTo>
                    <a:pt x="302342" y="302343"/>
                  </a:lnTo>
                  <a:close/>
                </a:path>
              </a:pathLst>
            </a:custGeom>
            <a:ln w="25400">
              <a:solidFill>
                <a:srgbClr val="0072C6"/>
              </a:solidFill>
            </a:ln>
          </p:spPr>
          <p:txBody>
            <a:bodyPr wrap="square" lIns="0" tIns="0" rIns="0" bIns="0" rtlCol="0"/>
            <a:lstStyle/>
            <a:p/>
          </p:txBody>
        </p:sp>
        <p:sp>
          <p:nvSpPr>
            <p:cNvPr id="5" name="object 5"/>
            <p:cNvSpPr/>
            <p:nvPr/>
          </p:nvSpPr>
          <p:spPr>
            <a:xfrm>
              <a:off x="6887294" y="792057"/>
              <a:ext cx="4896485" cy="2540"/>
            </a:xfrm>
            <a:custGeom>
              <a:rect l="l" t="t" r="r" b="b"/>
              <a:pathLst>
                <a:path w="4896484" h="2540">
                  <a:moveTo>
                    <a:pt x="4896000" y="2278"/>
                  </a:moveTo>
                  <a:lnTo>
                    <a:pt x="0" y="0"/>
                  </a:lnTo>
                </a:path>
              </a:pathLst>
            </a:custGeom>
            <a:ln w="19050">
              <a:solidFill>
                <a:srgbClr val="0072C6"/>
              </a:solidFill>
              <a:prstDash val="sysDot"/>
            </a:ln>
          </p:spPr>
          <p:txBody>
            <a:bodyPr wrap="square" lIns="0" tIns="0" rIns="0" bIns="0" rtlCol="0"/>
            <a:lstStyle/>
            <a:p/>
          </p:txBody>
        </p:sp>
        <p:sp>
          <p:nvSpPr>
            <p:cNvPr id="6" name="object 6"/>
            <p:cNvSpPr/>
            <p:nvPr/>
          </p:nvSpPr>
          <p:spPr>
            <a:xfrm>
              <a:off x="11109719" y="444361"/>
              <a:ext cx="302895" cy="302895"/>
            </a:xfrm>
            <a:custGeom>
              <a:rect l="l" t="t" r="r" b="b"/>
              <a:pathLst>
                <a:path w="302895" h="302895">
                  <a:moveTo>
                    <a:pt x="151171" y="0"/>
                  </a:moveTo>
                  <a:lnTo>
                    <a:pt x="302342" y="0"/>
                  </a:lnTo>
                  <a:lnTo>
                    <a:pt x="151171" y="151171"/>
                  </a:lnTo>
                  <a:lnTo>
                    <a:pt x="302342" y="302342"/>
                  </a:lnTo>
                  <a:lnTo>
                    <a:pt x="151171" y="302342"/>
                  </a:lnTo>
                  <a:lnTo>
                    <a:pt x="0" y="151171"/>
                  </a:lnTo>
                  <a:lnTo>
                    <a:pt x="151171" y="0"/>
                  </a:lnTo>
                  <a:close/>
                </a:path>
              </a:pathLst>
            </a:custGeom>
            <a:solidFill>
              <a:srgbClr val="0072C6"/>
            </a:solidFill>
          </p:spPr>
          <p:txBody>
            <a:bodyPr wrap="square" lIns="0" tIns="0" rIns="0" bIns="0" rtlCol="0"/>
            <a:lstStyle/>
            <a:p/>
          </p:txBody>
        </p:sp>
        <p:sp>
          <p:nvSpPr>
            <p:cNvPr id="7" name="object 7"/>
            <p:cNvSpPr/>
            <p:nvPr/>
          </p:nvSpPr>
          <p:spPr>
            <a:xfrm>
              <a:off x="11109719" y="444361"/>
              <a:ext cx="302895" cy="302895"/>
            </a:xfrm>
            <a:custGeom>
              <a:rect l="l" t="t" r="r" b="b"/>
              <a:pathLst>
                <a:path w="302895" h="302895">
                  <a:moveTo>
                    <a:pt x="302342" y="302342"/>
                  </a:moveTo>
                  <a:lnTo>
                    <a:pt x="151171" y="302342"/>
                  </a:lnTo>
                  <a:lnTo>
                    <a:pt x="0" y="151171"/>
                  </a:lnTo>
                  <a:lnTo>
                    <a:pt x="151171" y="0"/>
                  </a:lnTo>
                  <a:lnTo>
                    <a:pt x="302342" y="0"/>
                  </a:lnTo>
                  <a:lnTo>
                    <a:pt x="151171" y="151171"/>
                  </a:lnTo>
                  <a:lnTo>
                    <a:pt x="302342" y="302342"/>
                  </a:lnTo>
                  <a:close/>
                </a:path>
              </a:pathLst>
            </a:custGeom>
            <a:ln w="25400">
              <a:solidFill>
                <a:srgbClr val="0072C6"/>
              </a:solidFill>
            </a:ln>
          </p:spPr>
          <p:txBody>
            <a:bodyPr wrap="square" lIns="0" tIns="0" rIns="0" bIns="0" rtlCol="0"/>
            <a:lstStyle/>
            <a:p/>
          </p:txBody>
        </p:sp>
      </p:grpSp>
      <p:sp>
        <p:nvSpPr>
          <p:cNvPr id="8" name="object 8"/>
          <p:cNvSpPr txBox="1">
            <a:spLocks noGrp="1"/>
          </p:cNvSpPr>
          <p:nvPr>
            <p:ph type="title"/>
          </p:nvPr>
        </p:nvSpPr>
        <p:spPr>
          <a:xfrm>
            <a:off x="8402053" y="228382"/>
            <a:ext cx="1651000" cy="513080"/>
          </a:xfrm>
          <a:prstGeom prst="rect">
            <a:avLst/>
          </a:prstGeom>
        </p:spPr>
        <p:txBody>
          <a:bodyPr vert="horz" wrap="square" lIns="0" tIns="12700" rIns="0" bIns="0" rtlCol="0">
            <a:spAutoFit/>
          </a:bodyPr>
          <a:lstStyle/>
          <a:p>
            <a:pPr marL="12700">
              <a:lnSpc>
                <a:spcPct val="100000"/>
              </a:lnSpc>
              <a:spcBef>
                <a:spcPts val="100"/>
              </a:spcBef>
            </a:pPr>
            <a:r>
              <a:rPr u="none" spc="-15"/>
              <a:t>法规要求</a:t>
            </a:r>
          </a:p>
        </p:txBody>
      </p:sp>
      <p:pic>
        <p:nvPicPr>
          <p:cNvPr id="9" name="object 9"/>
          <p:cNvPicPr/>
          <p:nvPr/>
        </p:nvPicPr>
        <p:blipFill>
          <a:blip r:embed="rId2"/>
          <a:stretch>
            <a:fillRect/>
          </a:stretch>
        </p:blipFill>
        <p:spPr>
          <a:xfrm>
            <a:off x="151844" y="6172200"/>
            <a:ext cx="2118049" cy="529512"/>
          </a:xfrm>
          <a:prstGeom prst="rect">
            <a:avLst/>
          </a:prstGeom>
        </p:spPr>
      </p:pic>
      <p:sp>
        <p:nvSpPr>
          <p:cNvPr id="10" name="object 10"/>
          <p:cNvSpPr txBox="1"/>
          <p:nvPr/>
        </p:nvSpPr>
        <p:spPr>
          <a:xfrm>
            <a:off x="478582" y="772641"/>
            <a:ext cx="3627120" cy="576580"/>
          </a:xfrm>
          <a:prstGeom prst="rect">
            <a:avLst/>
          </a:prstGeom>
          <a:solidFill>
            <a:srgbClr val="0072C6"/>
          </a:solidFill>
        </p:spPr>
        <p:txBody>
          <a:bodyPr vert="horz" wrap="square" lIns="0" tIns="51435" rIns="0" bIns="0" rtlCol="0">
            <a:spAutoFit/>
          </a:bodyPr>
          <a:lstStyle/>
          <a:p>
            <a:pPr marL="911860">
              <a:lnSpc>
                <a:spcPct val="100000"/>
              </a:lnSpc>
              <a:spcBef>
                <a:spcPts val="405"/>
              </a:spcBef>
            </a:pPr>
            <a:r>
              <a:rPr sz="2800" b="1" spc="-10">
                <a:solidFill>
                  <a:srgbClr val="FFFFFF"/>
                </a:solidFill>
                <a:latin typeface="Calibri"/>
                <a:cs typeface="Calibri"/>
              </a:rPr>
              <a:t>2010</a:t>
            </a:r>
            <a:r>
              <a:rPr sz="2800" b="1">
                <a:solidFill>
                  <a:srgbClr val="FFFFFF"/>
                </a:solidFill>
                <a:latin typeface="微软雅黑"/>
                <a:cs typeface="微软雅黑"/>
              </a:rPr>
              <a:t>版</a:t>
            </a:r>
            <a:r>
              <a:rPr sz="2800" b="1" spc="-25">
                <a:solidFill>
                  <a:srgbClr val="FFFFFF"/>
                </a:solidFill>
                <a:latin typeface="Calibri"/>
                <a:cs typeface="Calibri"/>
              </a:rPr>
              <a:t>GMP</a:t>
            </a:r>
            <a:endParaRPr sz="2800">
              <a:latin typeface="Calibri"/>
              <a:cs typeface="Calibri"/>
            </a:endParaRPr>
          </a:p>
        </p:txBody>
      </p:sp>
      <p:sp>
        <p:nvSpPr>
          <p:cNvPr id="12" name="object 12"/>
          <p:cNvSpPr txBox="1">
            <a:spLocks noGrp="1"/>
          </p:cNvSpPr>
          <p:nvPr>
            <p:ph type="sldNum" sz="quarter" idx="7"/>
          </p:nvPr>
        </p:nvSpPr>
        <p:spPr>
          <a:prstGeom prst="rect">
            <a:avLst/>
          </a:prstGeom>
        </p:spPr>
        <p:txBody>
          <a:bodyPr vert="horz" wrap="square" lIns="0" tIns="26034" rIns="0" bIns="0" rtlCol="0">
            <a:spAutoFit/>
          </a:bodyPr>
          <a:lstStyle/>
          <a:p>
            <a:pPr marL="12700">
              <a:lnSpc>
                <a:spcPct val="100000"/>
              </a:lnSpc>
              <a:spcBef>
                <a:spcPts val="204"/>
              </a:spcBef>
            </a:pPr>
            <a:r>
              <a:rPr/>
              <a:t>-</a:t>
            </a:r>
            <a:r>
              <a:rPr spc="-10"/>
              <a:t>6/51-</a:t>
            </a:r>
          </a:p>
        </p:txBody>
      </p:sp>
      <p:sp>
        <p:nvSpPr>
          <p:cNvPr id="11" name="object 11"/>
          <p:cNvSpPr txBox="1"/>
          <p:nvPr/>
        </p:nvSpPr>
        <p:spPr>
          <a:xfrm>
            <a:off x="701338" y="1410660"/>
            <a:ext cx="10807700" cy="4001770"/>
          </a:xfrm>
          <a:prstGeom prst="rect">
            <a:avLst/>
          </a:prstGeom>
        </p:spPr>
        <p:txBody>
          <a:bodyPr vert="horz" wrap="square" lIns="0" tIns="114935" rIns="0" bIns="0" rtlCol="0">
            <a:spAutoFit/>
          </a:bodyPr>
          <a:lstStyle/>
          <a:p>
            <a:pPr marL="163830">
              <a:lnSpc>
                <a:spcPct val="100000"/>
              </a:lnSpc>
              <a:spcBef>
                <a:spcPts val="905"/>
              </a:spcBef>
            </a:pPr>
            <a:r>
              <a:rPr sz="2400" b="1" spc="-5">
                <a:latin typeface="Microsoft JhengHei"/>
                <a:cs typeface="Microsoft JhengHei"/>
              </a:rPr>
              <a:t>第十章第八节产品质量回顾分析</a:t>
            </a:r>
            <a:endParaRPr sz="2400">
              <a:latin typeface="Microsoft JhengHei"/>
              <a:cs typeface="Microsoft JhengHei"/>
            </a:endParaRPr>
          </a:p>
          <a:p>
            <a:pPr marL="355600" marR="5080" indent="-342900">
              <a:lnSpc>
                <a:spcPct val="101699"/>
              </a:lnSpc>
              <a:spcBef>
                <a:spcPts val="950"/>
              </a:spcBef>
              <a:buClr>
                <a:srgbClr val="0072C6"/>
              </a:buClr>
              <a:buSzPct val="101785"/>
              <a:buFont typeface="Wingdings"/>
              <a:buChar char=""/>
              <a:tabLst>
                <a:tab pos="355600"/>
              </a:tabLst>
            </a:pPr>
            <a:r>
              <a:rPr sz="2800">
                <a:latin typeface="宋体"/>
                <a:cs typeface="宋体"/>
              </a:rPr>
              <a:t>第</a:t>
            </a:r>
            <a:r>
              <a:rPr sz="2800">
                <a:latin typeface="Times New Roman"/>
                <a:cs typeface="Times New Roman"/>
              </a:rPr>
              <a:t>266</a:t>
            </a:r>
            <a:r>
              <a:rPr sz="2800">
                <a:latin typeface="宋体"/>
                <a:cs typeface="宋体"/>
              </a:rPr>
              <a:t>条：</a:t>
            </a:r>
            <a:r>
              <a:rPr sz="2400" spc="-5">
                <a:latin typeface="宋体"/>
                <a:cs typeface="宋体"/>
              </a:rPr>
              <a:t>应当按照操作规程，每年对所有生产的药品按品种进行产品质量回回顾分析，以确认工艺稳定可靠，以及原辅料、成品现行质量标准的适用性，及时发现不良趋势，确定产品及工艺改进的方向。应当考虑以往回顾分析的</a:t>
            </a:r>
            <a:r>
              <a:rPr sz="2400" spc="-50">
                <a:latin typeface="宋体"/>
                <a:cs typeface="宋体"/>
              </a:rPr>
              <a:t> </a:t>
            </a:r>
            <a:r>
              <a:rPr sz="2400" spc="-5">
                <a:latin typeface="宋体"/>
                <a:cs typeface="宋体"/>
              </a:rPr>
              <a:t>历史数据，还应当对产品质量回顾分析的有效性进行自检。</a:t>
            </a:r>
            <a:endParaRPr sz="2400">
              <a:latin typeface="宋体"/>
              <a:cs typeface="宋体"/>
            </a:endParaRPr>
          </a:p>
          <a:p>
            <a:pPr marL="156210" marR="47625" lvl="1" indent="233679">
              <a:lnSpc>
                <a:spcPct val="109500"/>
              </a:lnSpc>
              <a:spcBef>
                <a:spcPts val="2150"/>
              </a:spcBef>
              <a:buClr>
                <a:srgbClr val="0072C6"/>
              </a:buClr>
              <a:buSzPct val="97916"/>
              <a:buFont typeface="Wingdings"/>
              <a:buChar char=""/>
              <a:tabLst>
                <a:tab pos="389890"/>
              </a:tabLst>
            </a:pPr>
            <a:r>
              <a:rPr sz="2400" spc="-5">
                <a:latin typeface="宋体"/>
                <a:cs typeface="宋体"/>
              </a:rPr>
              <a:t>当有合理的科学依据时，可按照产品的剂型分类进行质量回顾，如固体制剂、液体制剂和无菌制剂等。</a:t>
            </a:r>
            <a:endParaRPr sz="2400">
              <a:latin typeface="宋体"/>
              <a:cs typeface="宋体"/>
            </a:endParaRPr>
          </a:p>
          <a:p>
            <a:pPr lvl="1">
              <a:lnSpc>
                <a:spcPct val="100000"/>
              </a:lnSpc>
              <a:spcBef>
                <a:spcPts val="25"/>
              </a:spcBef>
              <a:buClr>
                <a:srgbClr val="0072C6"/>
              </a:buClr>
              <a:buFont typeface="Wingdings"/>
              <a:buChar char=""/>
            </a:pPr>
            <a:endParaRPr sz="2300">
              <a:latin typeface="宋体"/>
              <a:cs typeface="宋体"/>
            </a:endParaRPr>
          </a:p>
          <a:p>
            <a:pPr marL="389255" lvl="1" indent="-233679">
              <a:lnSpc>
                <a:spcPct val="100000"/>
              </a:lnSpc>
              <a:buClr>
                <a:srgbClr val="0072C6"/>
              </a:buClr>
              <a:buSzPct val="97916"/>
              <a:buFont typeface="Wingdings"/>
              <a:buChar char=""/>
              <a:tabLst>
                <a:tab pos="389890"/>
              </a:tabLst>
            </a:pPr>
            <a:r>
              <a:rPr sz="2400" spc="-5">
                <a:latin typeface="宋体"/>
                <a:cs typeface="宋体"/>
              </a:rPr>
              <a:t>回顾分析应当有报告。</a:t>
            </a:r>
            <a:endParaRPr sz="2400">
              <a:latin typeface="宋体"/>
              <a:cs typeface="宋体"/>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tabLst>
                <a:tab pos="1625600"/>
                <a:tab pos="5448300"/>
              </a:tabLst>
            </a:pPr>
            <a:r>
              <a:rPr b="0">
                <a:latin typeface="Times New Roman"/>
                <a:cs typeface="Times New Roman"/>
              </a:rPr>
              <a:t>	</a:t>
            </a:r>
            <a:r>
              <a:rPr/>
              <a:t>法规要</a:t>
            </a:r>
            <a:r>
              <a:rPr spc="-50"/>
              <a:t>求</a:t>
            </a:r>
            <a:r>
              <a:rPr/>
              <a:t>	</a:t>
            </a:r>
          </a:p>
        </p:txBody>
      </p:sp>
      <p:pic>
        <p:nvPicPr>
          <p:cNvPr id="3" name="object 3"/>
          <p:cNvPicPr/>
          <p:nvPr/>
        </p:nvPicPr>
        <p:blipFill>
          <a:blip r:embed="rId2"/>
          <a:stretch>
            <a:fillRect/>
          </a:stretch>
        </p:blipFill>
        <p:spPr>
          <a:xfrm>
            <a:off x="151844" y="6172200"/>
            <a:ext cx="2118049" cy="529512"/>
          </a:xfrm>
          <a:prstGeom prst="rect">
            <a:avLst/>
          </a:prstGeom>
        </p:spPr>
      </p:pic>
      <p:sp>
        <p:nvSpPr>
          <p:cNvPr id="4" name="object 4"/>
          <p:cNvSpPr txBox="1"/>
          <p:nvPr/>
        </p:nvSpPr>
        <p:spPr>
          <a:xfrm>
            <a:off x="478582" y="340593"/>
            <a:ext cx="3627120" cy="576580"/>
          </a:xfrm>
          <a:prstGeom prst="rect">
            <a:avLst/>
          </a:prstGeom>
          <a:solidFill>
            <a:srgbClr val="0072C6"/>
          </a:solidFill>
        </p:spPr>
        <p:txBody>
          <a:bodyPr vert="horz" wrap="square" lIns="0" tIns="51435" rIns="0" bIns="0" rtlCol="0">
            <a:spAutoFit/>
          </a:bodyPr>
          <a:lstStyle/>
          <a:p>
            <a:pPr marL="911860">
              <a:lnSpc>
                <a:spcPct val="100000"/>
              </a:lnSpc>
              <a:spcBef>
                <a:spcPts val="405"/>
              </a:spcBef>
            </a:pPr>
            <a:r>
              <a:rPr sz="2800" b="1" spc="-10">
                <a:solidFill>
                  <a:srgbClr val="FFFFFF"/>
                </a:solidFill>
                <a:latin typeface="Calibri"/>
                <a:cs typeface="Calibri"/>
              </a:rPr>
              <a:t>2010</a:t>
            </a:r>
            <a:r>
              <a:rPr sz="2800" b="1">
                <a:solidFill>
                  <a:srgbClr val="FFFFFF"/>
                </a:solidFill>
                <a:latin typeface="微软雅黑"/>
                <a:cs typeface="微软雅黑"/>
              </a:rPr>
              <a:t>版</a:t>
            </a:r>
            <a:r>
              <a:rPr sz="2800" b="1" spc="-25">
                <a:solidFill>
                  <a:srgbClr val="FFFFFF"/>
                </a:solidFill>
                <a:latin typeface="Calibri"/>
                <a:cs typeface="Calibri"/>
              </a:rPr>
              <a:t>GMP</a:t>
            </a:r>
            <a:endParaRPr sz="2800">
              <a:latin typeface="Calibri"/>
              <a:cs typeface="Calibri"/>
            </a:endParaRPr>
          </a:p>
        </p:txBody>
      </p:sp>
      <p:sp>
        <p:nvSpPr>
          <p:cNvPr id="6" name="object 6"/>
          <p:cNvSpPr txBox="1">
            <a:spLocks noGrp="1"/>
          </p:cNvSpPr>
          <p:nvPr>
            <p:ph type="sldNum" sz="quarter" idx="7"/>
          </p:nvPr>
        </p:nvSpPr>
        <p:spPr>
          <a:prstGeom prst="rect">
            <a:avLst/>
          </a:prstGeom>
        </p:spPr>
        <p:txBody>
          <a:bodyPr vert="horz" wrap="square" lIns="0" tIns="26034" rIns="0" bIns="0" rtlCol="0">
            <a:spAutoFit/>
          </a:bodyPr>
          <a:lstStyle/>
          <a:p>
            <a:pPr marL="12700">
              <a:lnSpc>
                <a:spcPct val="100000"/>
              </a:lnSpc>
              <a:spcBef>
                <a:spcPts val="204"/>
              </a:spcBef>
            </a:pPr>
            <a:r>
              <a:rPr/>
              <a:t>-</a:t>
            </a:r>
            <a:r>
              <a:rPr spc="-10"/>
              <a:t>7/51-</a:t>
            </a:r>
          </a:p>
        </p:txBody>
      </p:sp>
      <p:sp>
        <p:nvSpPr>
          <p:cNvPr id="5" name="object 5"/>
          <p:cNvSpPr txBox="1"/>
          <p:nvPr/>
        </p:nvSpPr>
        <p:spPr>
          <a:xfrm>
            <a:off x="1001106" y="1040000"/>
            <a:ext cx="10775315" cy="3980815"/>
          </a:xfrm>
          <a:prstGeom prst="rect">
            <a:avLst/>
          </a:prstGeom>
        </p:spPr>
        <p:txBody>
          <a:bodyPr vert="horz" wrap="square" lIns="0" tIns="114935" rIns="0" bIns="0" rtlCol="0">
            <a:spAutoFit/>
          </a:bodyPr>
          <a:lstStyle/>
          <a:p>
            <a:pPr marL="355600" indent="-342900">
              <a:lnSpc>
                <a:spcPct val="100000"/>
              </a:lnSpc>
              <a:spcBef>
                <a:spcPts val="905"/>
              </a:spcBef>
              <a:buClr>
                <a:srgbClr val="0072C6"/>
              </a:buClr>
              <a:buSzPct val="102083"/>
              <a:buFont typeface="Wingdings"/>
              <a:buChar char=""/>
              <a:tabLst>
                <a:tab pos="355600"/>
              </a:tabLst>
            </a:pPr>
            <a:r>
              <a:rPr sz="2400" b="1" spc="-5">
                <a:latin typeface="Microsoft JhengHei"/>
                <a:cs typeface="Microsoft JhengHei"/>
              </a:rPr>
              <a:t>企业至少应当对下列情形进行回顾分析：</a:t>
            </a:r>
            <a:endParaRPr sz="2400">
              <a:latin typeface="Microsoft JhengHei"/>
              <a:cs typeface="Microsoft JhengHei"/>
            </a:endParaRPr>
          </a:p>
          <a:p>
            <a:pPr marL="144780" marR="5080">
              <a:lnSpc>
                <a:spcPct val="113999"/>
              </a:lnSpc>
              <a:spcBef>
                <a:spcPts val="370"/>
              </a:spcBef>
            </a:pPr>
            <a:r>
              <a:rPr sz="2200">
                <a:latin typeface="宋体"/>
                <a:cs typeface="宋体"/>
              </a:rPr>
              <a:t>（一）产品所用原辅料的所有变更，尤其是来自新供应商的原辅料；（二）</a:t>
            </a:r>
            <a:r>
              <a:rPr sz="2200" spc="-10">
                <a:latin typeface="宋体"/>
                <a:cs typeface="宋体"/>
              </a:rPr>
              <a:t>关键中间控</a:t>
            </a:r>
            <a:r>
              <a:rPr sz="2200">
                <a:latin typeface="宋体"/>
                <a:cs typeface="宋体"/>
              </a:rPr>
              <a:t>控制点及成品的检验结果；（三）所有不符合质量标准的批次及其调查；（四）</a:t>
            </a:r>
            <a:r>
              <a:rPr sz="2200" spc="-25">
                <a:latin typeface="宋体"/>
                <a:cs typeface="宋体"/>
              </a:rPr>
              <a:t>所有</a:t>
            </a:r>
            <a:r>
              <a:rPr sz="2200" spc="-50">
                <a:latin typeface="宋体"/>
                <a:cs typeface="宋体"/>
              </a:rPr>
              <a:t> </a:t>
            </a:r>
            <a:r>
              <a:rPr sz="2200">
                <a:latin typeface="宋体"/>
                <a:cs typeface="宋体"/>
              </a:rPr>
              <a:t>重大偏差及相关的调查、所采取的整改措施和预防措施的有效性；（五）</a:t>
            </a:r>
            <a:r>
              <a:rPr sz="2200" spc="-10">
                <a:latin typeface="宋体"/>
                <a:cs typeface="宋体"/>
              </a:rPr>
              <a:t>生产工艺或</a:t>
            </a:r>
            <a:r>
              <a:rPr sz="2200" spc="-50">
                <a:latin typeface="宋体"/>
                <a:cs typeface="宋体"/>
              </a:rPr>
              <a:t> </a:t>
            </a:r>
            <a:r>
              <a:rPr sz="2200">
                <a:latin typeface="宋体"/>
                <a:cs typeface="宋体"/>
              </a:rPr>
              <a:t>检验方法等的所有变更；（六）已批准或备案的药品注册所有变更；（七）</a:t>
            </a:r>
            <a:r>
              <a:rPr sz="2200" spc="-15">
                <a:latin typeface="宋体"/>
                <a:cs typeface="宋体"/>
              </a:rPr>
              <a:t>稳定性考</a:t>
            </a:r>
            <a:r>
              <a:rPr sz="2200" spc="-50">
                <a:latin typeface="宋体"/>
                <a:cs typeface="宋体"/>
              </a:rPr>
              <a:t> </a:t>
            </a:r>
            <a:r>
              <a:rPr sz="2200">
                <a:latin typeface="宋体"/>
                <a:cs typeface="宋体"/>
              </a:rPr>
              <a:t>察的结果及任何不良趋势；（八）</a:t>
            </a:r>
            <a:r>
              <a:rPr sz="2200" spc="-5">
                <a:latin typeface="宋体"/>
                <a:cs typeface="宋体"/>
              </a:rPr>
              <a:t>所有因质量原因造成的退货、投诉、召回及调查；</a:t>
            </a:r>
            <a:endParaRPr sz="2200">
              <a:latin typeface="宋体"/>
              <a:cs typeface="宋体"/>
            </a:endParaRPr>
          </a:p>
          <a:p>
            <a:pPr marL="144780" marR="285115" algn="just">
              <a:lnSpc>
                <a:spcPct val="113999"/>
              </a:lnSpc>
            </a:pPr>
            <a:r>
              <a:rPr sz="2200">
                <a:latin typeface="宋体"/>
                <a:cs typeface="宋体"/>
              </a:rPr>
              <a:t>（九）与产品工艺或设备相关的纠正措施的执行情况和效果；（十）</a:t>
            </a:r>
            <a:r>
              <a:rPr sz="2200" spc="-10">
                <a:latin typeface="宋体"/>
                <a:cs typeface="宋体"/>
              </a:rPr>
              <a:t>新获批准和有变</a:t>
            </a:r>
            <a:r>
              <a:rPr sz="2200">
                <a:latin typeface="宋体"/>
                <a:cs typeface="宋体"/>
              </a:rPr>
              <a:t>更的药品，按照注册要求上市后应当完成的工作情况；（十一）</a:t>
            </a:r>
            <a:r>
              <a:rPr sz="2200" spc="-10">
                <a:latin typeface="宋体"/>
                <a:cs typeface="宋体"/>
              </a:rPr>
              <a:t>相关设备和设施，如</a:t>
            </a:r>
            <a:r>
              <a:rPr sz="2200">
                <a:latin typeface="宋体"/>
                <a:cs typeface="宋体"/>
              </a:rPr>
              <a:t>空调净化系统、水系统、压缩空气等的确认状态；（十二）</a:t>
            </a:r>
            <a:r>
              <a:rPr sz="2200" spc="-5">
                <a:latin typeface="宋体"/>
                <a:cs typeface="宋体"/>
              </a:rPr>
              <a:t>委托生产或检验的技术合</a:t>
            </a:r>
            <a:r>
              <a:rPr sz="2200" spc="-10">
                <a:latin typeface="宋体"/>
                <a:cs typeface="宋体"/>
              </a:rPr>
              <a:t>同履行情况。</a:t>
            </a:r>
            <a:endParaRPr sz="2200">
              <a:latin typeface="宋体"/>
              <a:cs typeface="宋体"/>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object 2"/>
          <p:cNvGrpSpPr/>
          <p:nvPr/>
        </p:nvGrpSpPr>
        <p:grpSpPr>
          <a:xfrm>
            <a:off x="6373712" y="431658"/>
            <a:ext cx="5436235" cy="372745"/>
            <a:chOff x="6373712" y="431658"/>
            <a:chExt cx="5436235" cy="372745"/>
          </a:xfrm>
        </p:grpSpPr>
        <p:sp>
          <p:nvSpPr>
            <p:cNvPr id="3" name="object 3"/>
            <p:cNvSpPr/>
            <p:nvPr/>
          </p:nvSpPr>
          <p:spPr>
            <a:xfrm>
              <a:off x="11446471" y="444358"/>
              <a:ext cx="302895" cy="302895"/>
            </a:xfrm>
            <a:custGeom>
              <a:rect l="l" t="t" r="r" b="b"/>
              <a:pathLst>
                <a:path w="302895" h="302895">
                  <a:moveTo>
                    <a:pt x="151171" y="0"/>
                  </a:moveTo>
                  <a:lnTo>
                    <a:pt x="302342" y="0"/>
                  </a:lnTo>
                  <a:lnTo>
                    <a:pt x="151171" y="151171"/>
                  </a:lnTo>
                  <a:lnTo>
                    <a:pt x="302342" y="302343"/>
                  </a:lnTo>
                  <a:lnTo>
                    <a:pt x="151171" y="302343"/>
                  </a:lnTo>
                  <a:lnTo>
                    <a:pt x="0" y="151171"/>
                  </a:lnTo>
                  <a:lnTo>
                    <a:pt x="151171" y="0"/>
                  </a:lnTo>
                  <a:close/>
                </a:path>
              </a:pathLst>
            </a:custGeom>
            <a:solidFill>
              <a:srgbClr val="0072C6"/>
            </a:solidFill>
          </p:spPr>
          <p:txBody>
            <a:bodyPr wrap="square" lIns="0" tIns="0" rIns="0" bIns="0" rtlCol="0"/>
            <a:lstStyle/>
            <a:p/>
          </p:txBody>
        </p:sp>
        <p:sp>
          <p:nvSpPr>
            <p:cNvPr id="4" name="object 4"/>
            <p:cNvSpPr/>
            <p:nvPr/>
          </p:nvSpPr>
          <p:spPr>
            <a:xfrm>
              <a:off x="11446471" y="444358"/>
              <a:ext cx="302895" cy="302895"/>
            </a:xfrm>
            <a:custGeom>
              <a:rect l="l" t="t" r="r" b="b"/>
              <a:pathLst>
                <a:path w="302895" h="302895">
                  <a:moveTo>
                    <a:pt x="302342" y="302343"/>
                  </a:moveTo>
                  <a:lnTo>
                    <a:pt x="151171" y="302343"/>
                  </a:lnTo>
                  <a:lnTo>
                    <a:pt x="0" y="151171"/>
                  </a:lnTo>
                  <a:lnTo>
                    <a:pt x="151171" y="0"/>
                  </a:lnTo>
                  <a:lnTo>
                    <a:pt x="302342" y="0"/>
                  </a:lnTo>
                  <a:lnTo>
                    <a:pt x="151171" y="151171"/>
                  </a:lnTo>
                  <a:lnTo>
                    <a:pt x="302342" y="302343"/>
                  </a:lnTo>
                  <a:close/>
                </a:path>
              </a:pathLst>
            </a:custGeom>
            <a:ln w="25400">
              <a:solidFill>
                <a:srgbClr val="0072C6"/>
              </a:solidFill>
            </a:ln>
          </p:spPr>
          <p:txBody>
            <a:bodyPr wrap="square" lIns="0" tIns="0" rIns="0" bIns="0" rtlCol="0"/>
            <a:lstStyle/>
            <a:p/>
          </p:txBody>
        </p:sp>
        <p:sp>
          <p:nvSpPr>
            <p:cNvPr id="5" name="object 5"/>
            <p:cNvSpPr/>
            <p:nvPr/>
          </p:nvSpPr>
          <p:spPr>
            <a:xfrm>
              <a:off x="6383237" y="792057"/>
              <a:ext cx="5417185" cy="2540"/>
            </a:xfrm>
            <a:custGeom>
              <a:rect l="l" t="t" r="r" b="b"/>
              <a:pathLst>
                <a:path w="5417184" h="2540">
                  <a:moveTo>
                    <a:pt x="5416875" y="2278"/>
                  </a:moveTo>
                  <a:lnTo>
                    <a:pt x="0" y="0"/>
                  </a:lnTo>
                </a:path>
              </a:pathLst>
            </a:custGeom>
            <a:ln w="19050">
              <a:solidFill>
                <a:srgbClr val="0072C6"/>
              </a:solidFill>
              <a:prstDash val="sysDot"/>
            </a:ln>
          </p:spPr>
          <p:txBody>
            <a:bodyPr wrap="square" lIns="0" tIns="0" rIns="0" bIns="0" rtlCol="0"/>
            <a:lstStyle/>
            <a:p/>
          </p:txBody>
        </p:sp>
        <p:sp>
          <p:nvSpPr>
            <p:cNvPr id="6" name="object 6"/>
            <p:cNvSpPr/>
            <p:nvPr/>
          </p:nvSpPr>
          <p:spPr>
            <a:xfrm>
              <a:off x="11109719" y="444361"/>
              <a:ext cx="302895" cy="302895"/>
            </a:xfrm>
            <a:custGeom>
              <a:rect l="l" t="t" r="r" b="b"/>
              <a:pathLst>
                <a:path w="302895" h="302895">
                  <a:moveTo>
                    <a:pt x="151171" y="0"/>
                  </a:moveTo>
                  <a:lnTo>
                    <a:pt x="302342" y="0"/>
                  </a:lnTo>
                  <a:lnTo>
                    <a:pt x="151171" y="151171"/>
                  </a:lnTo>
                  <a:lnTo>
                    <a:pt x="302342" y="302342"/>
                  </a:lnTo>
                  <a:lnTo>
                    <a:pt x="151171" y="302342"/>
                  </a:lnTo>
                  <a:lnTo>
                    <a:pt x="0" y="151171"/>
                  </a:lnTo>
                  <a:lnTo>
                    <a:pt x="151171" y="0"/>
                  </a:lnTo>
                  <a:close/>
                </a:path>
              </a:pathLst>
            </a:custGeom>
            <a:solidFill>
              <a:srgbClr val="0072C6"/>
            </a:solidFill>
          </p:spPr>
          <p:txBody>
            <a:bodyPr wrap="square" lIns="0" tIns="0" rIns="0" bIns="0" rtlCol="0"/>
            <a:lstStyle/>
            <a:p/>
          </p:txBody>
        </p:sp>
        <p:sp>
          <p:nvSpPr>
            <p:cNvPr id="7" name="object 7"/>
            <p:cNvSpPr/>
            <p:nvPr/>
          </p:nvSpPr>
          <p:spPr>
            <a:xfrm>
              <a:off x="11109719" y="444361"/>
              <a:ext cx="302895" cy="302895"/>
            </a:xfrm>
            <a:custGeom>
              <a:rect l="l" t="t" r="r" b="b"/>
              <a:pathLst>
                <a:path w="302895" h="302895">
                  <a:moveTo>
                    <a:pt x="302342" y="302342"/>
                  </a:moveTo>
                  <a:lnTo>
                    <a:pt x="151171" y="302342"/>
                  </a:lnTo>
                  <a:lnTo>
                    <a:pt x="0" y="151171"/>
                  </a:lnTo>
                  <a:lnTo>
                    <a:pt x="151171" y="0"/>
                  </a:lnTo>
                  <a:lnTo>
                    <a:pt x="302342" y="0"/>
                  </a:lnTo>
                  <a:lnTo>
                    <a:pt x="151171" y="151171"/>
                  </a:lnTo>
                  <a:lnTo>
                    <a:pt x="302342" y="302342"/>
                  </a:lnTo>
                  <a:close/>
                </a:path>
              </a:pathLst>
            </a:custGeom>
            <a:ln w="25400">
              <a:solidFill>
                <a:srgbClr val="0072C6"/>
              </a:solidFill>
            </a:ln>
          </p:spPr>
          <p:txBody>
            <a:bodyPr wrap="square" lIns="0" tIns="0" rIns="0" bIns="0" rtlCol="0"/>
            <a:lstStyle/>
            <a:p/>
          </p:txBody>
        </p:sp>
      </p:grpSp>
      <p:sp>
        <p:nvSpPr>
          <p:cNvPr id="8" name="object 8"/>
          <p:cNvSpPr txBox="1">
            <a:spLocks noGrp="1"/>
          </p:cNvSpPr>
          <p:nvPr>
            <p:ph type="title"/>
          </p:nvPr>
        </p:nvSpPr>
        <p:spPr>
          <a:xfrm>
            <a:off x="7974145" y="228382"/>
            <a:ext cx="1651000" cy="513080"/>
          </a:xfrm>
          <a:prstGeom prst="rect">
            <a:avLst/>
          </a:prstGeom>
        </p:spPr>
        <p:txBody>
          <a:bodyPr vert="horz" wrap="square" lIns="0" tIns="12700" rIns="0" bIns="0" rtlCol="0">
            <a:spAutoFit/>
          </a:bodyPr>
          <a:lstStyle/>
          <a:p>
            <a:pPr marL="12700">
              <a:lnSpc>
                <a:spcPct val="100000"/>
              </a:lnSpc>
              <a:spcBef>
                <a:spcPts val="100"/>
              </a:spcBef>
            </a:pPr>
            <a:r>
              <a:rPr u="none" spc="-15"/>
              <a:t>法规要求</a:t>
            </a:r>
          </a:p>
        </p:txBody>
      </p:sp>
      <p:pic>
        <p:nvPicPr>
          <p:cNvPr id="9" name="object 9"/>
          <p:cNvPicPr/>
          <p:nvPr/>
        </p:nvPicPr>
        <p:blipFill>
          <a:blip r:embed="rId2"/>
          <a:stretch>
            <a:fillRect/>
          </a:stretch>
        </p:blipFill>
        <p:spPr>
          <a:xfrm>
            <a:off x="151844" y="6172200"/>
            <a:ext cx="2118049" cy="529512"/>
          </a:xfrm>
          <a:prstGeom prst="rect">
            <a:avLst/>
          </a:prstGeom>
        </p:spPr>
      </p:pic>
      <p:sp>
        <p:nvSpPr>
          <p:cNvPr id="10" name="object 10"/>
          <p:cNvSpPr txBox="1"/>
          <p:nvPr/>
        </p:nvSpPr>
        <p:spPr>
          <a:xfrm>
            <a:off x="478582" y="772641"/>
            <a:ext cx="3627120" cy="576580"/>
          </a:xfrm>
          <a:prstGeom prst="rect">
            <a:avLst/>
          </a:prstGeom>
          <a:solidFill>
            <a:srgbClr val="0072C6"/>
          </a:solidFill>
        </p:spPr>
        <p:txBody>
          <a:bodyPr vert="horz" wrap="square" lIns="0" tIns="51435" rIns="0" bIns="0" rtlCol="0">
            <a:spAutoFit/>
          </a:bodyPr>
          <a:lstStyle/>
          <a:p>
            <a:pPr marL="911860">
              <a:lnSpc>
                <a:spcPct val="100000"/>
              </a:lnSpc>
              <a:spcBef>
                <a:spcPts val="405"/>
              </a:spcBef>
            </a:pPr>
            <a:r>
              <a:rPr sz="2800" b="1" spc="-10">
                <a:solidFill>
                  <a:srgbClr val="FFFFFF"/>
                </a:solidFill>
                <a:latin typeface="Calibri"/>
                <a:cs typeface="Calibri"/>
              </a:rPr>
              <a:t>2010</a:t>
            </a:r>
            <a:r>
              <a:rPr sz="2800" b="1">
                <a:solidFill>
                  <a:srgbClr val="FFFFFF"/>
                </a:solidFill>
                <a:latin typeface="微软雅黑"/>
                <a:cs typeface="微软雅黑"/>
              </a:rPr>
              <a:t>版</a:t>
            </a:r>
            <a:r>
              <a:rPr sz="2800" b="1" spc="-25">
                <a:solidFill>
                  <a:srgbClr val="FFFFFF"/>
                </a:solidFill>
                <a:latin typeface="Calibri"/>
                <a:cs typeface="Calibri"/>
              </a:rPr>
              <a:t>GMP</a:t>
            </a:r>
            <a:endParaRPr sz="2800">
              <a:latin typeface="Calibri"/>
              <a:cs typeface="Calibri"/>
            </a:endParaRPr>
          </a:p>
        </p:txBody>
      </p:sp>
      <p:sp>
        <p:nvSpPr>
          <p:cNvPr id="12" name="object 12"/>
          <p:cNvSpPr txBox="1">
            <a:spLocks noGrp="1"/>
          </p:cNvSpPr>
          <p:nvPr>
            <p:ph type="sldNum" sz="quarter" idx="7"/>
          </p:nvPr>
        </p:nvSpPr>
        <p:spPr>
          <a:prstGeom prst="rect">
            <a:avLst/>
          </a:prstGeom>
        </p:spPr>
        <p:txBody>
          <a:bodyPr vert="horz" wrap="square" lIns="0" tIns="26034" rIns="0" bIns="0" rtlCol="0">
            <a:spAutoFit/>
          </a:bodyPr>
          <a:lstStyle/>
          <a:p>
            <a:pPr marL="12700">
              <a:lnSpc>
                <a:spcPct val="100000"/>
              </a:lnSpc>
              <a:spcBef>
                <a:spcPts val="204"/>
              </a:spcBef>
            </a:pPr>
            <a:r>
              <a:rPr/>
              <a:t>-</a:t>
            </a:r>
            <a:r>
              <a:rPr spc="-10"/>
              <a:t>8/51-</a:t>
            </a:r>
          </a:p>
        </p:txBody>
      </p:sp>
      <p:sp>
        <p:nvSpPr>
          <p:cNvPr id="11" name="object 11"/>
          <p:cNvSpPr txBox="1"/>
          <p:nvPr/>
        </p:nvSpPr>
        <p:spPr>
          <a:xfrm>
            <a:off x="852562" y="1340976"/>
            <a:ext cx="10758805" cy="4258310"/>
          </a:xfrm>
          <a:prstGeom prst="rect">
            <a:avLst/>
          </a:prstGeom>
        </p:spPr>
        <p:txBody>
          <a:bodyPr vert="horz" wrap="square" lIns="0" tIns="184785" rIns="0" bIns="0" rtlCol="0">
            <a:spAutoFit/>
          </a:bodyPr>
          <a:lstStyle/>
          <a:p>
            <a:pPr marL="12700">
              <a:lnSpc>
                <a:spcPct val="100000"/>
              </a:lnSpc>
              <a:spcBef>
                <a:spcPts val="1455"/>
              </a:spcBef>
            </a:pPr>
            <a:r>
              <a:rPr sz="2400" b="1" spc="-5">
                <a:latin typeface="Microsoft JhengHei"/>
                <a:cs typeface="Microsoft JhengHei"/>
              </a:rPr>
              <a:t>第十章第八节产品质量回顾分析</a:t>
            </a:r>
            <a:endParaRPr sz="2400">
              <a:latin typeface="Microsoft JhengHei"/>
              <a:cs typeface="Microsoft JhengHei"/>
            </a:endParaRPr>
          </a:p>
          <a:p>
            <a:pPr marL="77470" marR="267970" indent="271145" algn="just">
              <a:lnSpc>
                <a:spcPct val="102400"/>
              </a:lnSpc>
              <a:spcBef>
                <a:spcPts val="1525"/>
              </a:spcBef>
              <a:buClr>
                <a:srgbClr val="0072C6"/>
              </a:buClr>
              <a:buSzPct val="98214"/>
              <a:buFont typeface="Wingdings"/>
              <a:buChar char=""/>
              <a:tabLst>
                <a:tab pos="348615"/>
              </a:tabLst>
            </a:pPr>
            <a:r>
              <a:rPr sz="2800">
                <a:latin typeface="宋体"/>
                <a:cs typeface="宋体"/>
              </a:rPr>
              <a:t>第</a:t>
            </a:r>
            <a:r>
              <a:rPr sz="2800">
                <a:latin typeface="Times New Roman"/>
                <a:cs typeface="Times New Roman"/>
              </a:rPr>
              <a:t>267</a:t>
            </a:r>
            <a:r>
              <a:rPr sz="2800">
                <a:latin typeface="宋体"/>
                <a:cs typeface="宋体"/>
              </a:rPr>
              <a:t>条：</a:t>
            </a:r>
            <a:r>
              <a:rPr sz="2400">
                <a:latin typeface="宋体"/>
                <a:cs typeface="宋体"/>
              </a:rPr>
              <a:t>应当</a:t>
            </a:r>
            <a:r>
              <a:rPr sz="2400" b="1" u="heavy">
                <a:uFill>
                  <a:solidFill>
                    <a:srgbClr val="000000"/>
                  </a:solidFill>
                </a:uFill>
                <a:latin typeface="Microsoft JhengHei"/>
                <a:cs typeface="Microsoft JhengHei"/>
              </a:rPr>
              <a:t>对回顾分析的结果进行评估，</a:t>
            </a:r>
            <a:r>
              <a:rPr sz="2400" spc="-5">
                <a:latin typeface="宋体"/>
                <a:cs typeface="宋体"/>
              </a:rPr>
              <a:t>并有是否需要采取纠正和预防措施或进行再验证的评估意见。应有文件和记录说明采取纠正和预防措施的理由。应及时、有效地完成经批准的整改计划。应有检查、回顾这类措施的</a:t>
            </a:r>
            <a:endParaRPr sz="2400">
              <a:latin typeface="宋体"/>
              <a:cs typeface="宋体"/>
            </a:endParaRPr>
          </a:p>
          <a:p>
            <a:pPr marL="77470" marR="309880">
              <a:lnSpc>
                <a:spcPct val="100000"/>
              </a:lnSpc>
            </a:pPr>
            <a:r>
              <a:rPr sz="2400" spc="-5">
                <a:latin typeface="宋体"/>
                <a:cs typeface="宋体"/>
              </a:rPr>
              <a:t>管理规程，自检过程中，应检查管理规程的有效性。当有合理的科学依据时，可按产品的剂型分类进行质量回顾，如固体制剂、液体制剂和无菌制剂等。</a:t>
            </a:r>
            <a:endParaRPr sz="2400">
              <a:latin typeface="宋体"/>
              <a:cs typeface="宋体"/>
            </a:endParaRPr>
          </a:p>
          <a:p>
            <a:pPr>
              <a:lnSpc>
                <a:spcPct val="100000"/>
              </a:lnSpc>
              <a:spcBef>
                <a:spcPts val="15"/>
              </a:spcBef>
            </a:pPr>
            <a:endParaRPr sz="2400">
              <a:latin typeface="宋体"/>
              <a:cs typeface="宋体"/>
            </a:endParaRPr>
          </a:p>
          <a:p>
            <a:pPr marL="534670" indent="-457834" algn="just">
              <a:lnSpc>
                <a:spcPct val="100000"/>
              </a:lnSpc>
              <a:spcBef>
                <a:spcPts val="5"/>
              </a:spcBef>
              <a:buClr>
                <a:srgbClr val="0072C6"/>
              </a:buClr>
              <a:buSzPct val="98214"/>
              <a:buFont typeface="Wingdings"/>
              <a:buChar char=""/>
              <a:tabLst>
                <a:tab pos="535305"/>
              </a:tabLst>
            </a:pPr>
            <a:r>
              <a:rPr sz="2800">
                <a:latin typeface="宋体"/>
                <a:cs typeface="宋体"/>
              </a:rPr>
              <a:t>第</a:t>
            </a:r>
            <a:r>
              <a:rPr sz="2800">
                <a:latin typeface="Times New Roman"/>
                <a:cs typeface="Times New Roman"/>
              </a:rPr>
              <a:t>268</a:t>
            </a:r>
            <a:r>
              <a:rPr sz="2800">
                <a:latin typeface="宋体"/>
                <a:cs typeface="宋体"/>
              </a:rPr>
              <a:t>条</a:t>
            </a:r>
            <a:r>
              <a:rPr sz="2400" spc="-5">
                <a:latin typeface="宋体"/>
                <a:cs typeface="宋体"/>
              </a:rPr>
              <a:t>药品委托生产时，委托方和受托方之间应当有书面的技术协议</a:t>
            </a:r>
            <a:endParaRPr sz="2400">
              <a:latin typeface="宋体"/>
              <a:cs typeface="宋体"/>
            </a:endParaRPr>
          </a:p>
          <a:p>
            <a:pPr marL="77470" marR="5080">
              <a:lnSpc>
                <a:spcPct val="100000"/>
              </a:lnSpc>
              <a:spcBef>
                <a:spcPts val="170"/>
              </a:spcBef>
            </a:pPr>
            <a:r>
              <a:rPr sz="2400" spc="-5">
                <a:latin typeface="宋体"/>
                <a:cs typeface="宋体"/>
              </a:rPr>
              <a:t>规定产品质量回顾分析中各方的责任，确保产品质量回顾分析按时进行并符合要</a:t>
            </a:r>
            <a:r>
              <a:rPr sz="2400" spc="-20">
                <a:latin typeface="宋体"/>
                <a:cs typeface="宋体"/>
              </a:rPr>
              <a:t>要求。</a:t>
            </a:r>
            <a:endParaRPr sz="2400">
              <a:latin typeface="宋体"/>
              <a:cs typeface="宋体"/>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object 2"/>
          <p:cNvGrpSpPr/>
          <p:nvPr/>
        </p:nvGrpSpPr>
        <p:grpSpPr>
          <a:xfrm>
            <a:off x="26865" y="0"/>
            <a:ext cx="4549140" cy="1244600"/>
            <a:chOff x="26865" y="0"/>
            <a:chExt cx="4549140" cy="1244600"/>
          </a:xfrm>
        </p:grpSpPr>
        <p:sp>
          <p:nvSpPr>
            <p:cNvPr id="3" name="object 3"/>
            <p:cNvSpPr/>
            <p:nvPr/>
          </p:nvSpPr>
          <p:spPr>
            <a:xfrm>
              <a:off x="33215" y="1235580"/>
              <a:ext cx="4536440" cy="2540"/>
            </a:xfrm>
            <a:custGeom>
              <a:rect l="l" t="t" r="r" b="b"/>
              <a:pathLst>
                <a:path w="4536440" h="2540">
                  <a:moveTo>
                    <a:pt x="0" y="2329"/>
                  </a:moveTo>
                  <a:lnTo>
                    <a:pt x="4536000" y="0"/>
                  </a:lnTo>
                </a:path>
              </a:pathLst>
            </a:custGeom>
            <a:ln w="12700">
              <a:solidFill>
                <a:srgbClr val="0C0C0C"/>
              </a:solidFill>
              <a:prstDash val="sysDot"/>
            </a:ln>
          </p:spPr>
          <p:txBody>
            <a:bodyPr wrap="square" lIns="0" tIns="0" rIns="0" bIns="0" rtlCol="0"/>
            <a:lstStyle/>
            <a:p/>
          </p:txBody>
        </p:sp>
        <p:sp>
          <p:nvSpPr>
            <p:cNvPr id="4" name="object 4"/>
            <p:cNvSpPr/>
            <p:nvPr/>
          </p:nvSpPr>
          <p:spPr>
            <a:xfrm>
              <a:off x="26940" y="0"/>
              <a:ext cx="1243965" cy="1235075"/>
            </a:xfrm>
            <a:custGeom>
              <a:rect l="l" t="t" r="r" b="b"/>
              <a:pathLst>
                <a:path w="1243965" h="1235075">
                  <a:moveTo>
                    <a:pt x="732819" y="1234581"/>
                  </a:moveTo>
                  <a:lnTo>
                    <a:pt x="0" y="1228688"/>
                  </a:lnTo>
                  <a:lnTo>
                    <a:pt x="1323" y="1180333"/>
                  </a:lnTo>
                  <a:lnTo>
                    <a:pt x="4481" y="1132459"/>
                  </a:lnTo>
                  <a:lnTo>
                    <a:pt x="9441" y="1085101"/>
                  </a:lnTo>
                  <a:lnTo>
                    <a:pt x="16169" y="1038293"/>
                  </a:lnTo>
                  <a:lnTo>
                    <a:pt x="24629" y="992067"/>
                  </a:lnTo>
                  <a:lnTo>
                    <a:pt x="34788" y="946457"/>
                  </a:lnTo>
                  <a:lnTo>
                    <a:pt x="46612" y="901499"/>
                  </a:lnTo>
                  <a:lnTo>
                    <a:pt x="60067" y="857224"/>
                  </a:lnTo>
                  <a:lnTo>
                    <a:pt x="75118" y="813667"/>
                  </a:lnTo>
                  <a:lnTo>
                    <a:pt x="91731" y="770862"/>
                  </a:lnTo>
                  <a:lnTo>
                    <a:pt x="109872" y="728843"/>
                  </a:lnTo>
                  <a:lnTo>
                    <a:pt x="129507" y="687643"/>
                  </a:lnTo>
                  <a:lnTo>
                    <a:pt x="150602" y="647295"/>
                  </a:lnTo>
                  <a:lnTo>
                    <a:pt x="173122" y="607835"/>
                  </a:lnTo>
                  <a:lnTo>
                    <a:pt x="197034" y="569295"/>
                  </a:lnTo>
                  <a:lnTo>
                    <a:pt x="222302" y="531709"/>
                  </a:lnTo>
                  <a:lnTo>
                    <a:pt x="248894" y="495111"/>
                  </a:lnTo>
                  <a:lnTo>
                    <a:pt x="276775" y="459535"/>
                  </a:lnTo>
                  <a:lnTo>
                    <a:pt x="305910" y="425014"/>
                  </a:lnTo>
                  <a:lnTo>
                    <a:pt x="336266" y="391583"/>
                  </a:lnTo>
                  <a:lnTo>
                    <a:pt x="367809" y="359274"/>
                  </a:lnTo>
                  <a:lnTo>
                    <a:pt x="400503" y="328123"/>
                  </a:lnTo>
                  <a:lnTo>
                    <a:pt x="434315" y="298162"/>
                  </a:lnTo>
                  <a:lnTo>
                    <a:pt x="469212" y="269425"/>
                  </a:lnTo>
                  <a:lnTo>
                    <a:pt x="505158" y="241946"/>
                  </a:lnTo>
                  <a:lnTo>
                    <a:pt x="542119" y="215759"/>
                  </a:lnTo>
                  <a:lnTo>
                    <a:pt x="580062" y="190898"/>
                  </a:lnTo>
                  <a:lnTo>
                    <a:pt x="618952" y="167396"/>
                  </a:lnTo>
                  <a:lnTo>
                    <a:pt x="658755" y="145287"/>
                  </a:lnTo>
                  <a:lnTo>
                    <a:pt x="699437" y="124605"/>
                  </a:lnTo>
                  <a:lnTo>
                    <a:pt x="740963" y="105384"/>
                  </a:lnTo>
                  <a:lnTo>
                    <a:pt x="783300" y="87656"/>
                  </a:lnTo>
                  <a:lnTo>
                    <a:pt x="826413" y="71457"/>
                  </a:lnTo>
                  <a:lnTo>
                    <a:pt x="870269" y="56820"/>
                  </a:lnTo>
                  <a:lnTo>
                    <a:pt x="914832" y="43778"/>
                  </a:lnTo>
                  <a:lnTo>
                    <a:pt x="960069" y="32366"/>
                  </a:lnTo>
                  <a:lnTo>
                    <a:pt x="1005946" y="22617"/>
                  </a:lnTo>
                  <a:lnTo>
                    <a:pt x="1052428" y="14565"/>
                  </a:lnTo>
                  <a:lnTo>
                    <a:pt x="1099482" y="8243"/>
                  </a:lnTo>
                  <a:lnTo>
                    <a:pt x="1147072" y="3686"/>
                  </a:lnTo>
                  <a:lnTo>
                    <a:pt x="1195166" y="927"/>
                  </a:lnTo>
                  <a:lnTo>
                    <a:pt x="1243729" y="0"/>
                  </a:lnTo>
                  <a:lnTo>
                    <a:pt x="1243729" y="729450"/>
                  </a:lnTo>
                  <a:lnTo>
                    <a:pt x="1194815" y="731765"/>
                  </a:lnTo>
                  <a:lnTo>
                    <a:pt x="1147191" y="738566"/>
                  </a:lnTo>
                  <a:lnTo>
                    <a:pt x="1101068" y="749642"/>
                  </a:lnTo>
                  <a:lnTo>
                    <a:pt x="1056662" y="764781"/>
                  </a:lnTo>
                  <a:lnTo>
                    <a:pt x="1014185" y="783769"/>
                  </a:lnTo>
                  <a:lnTo>
                    <a:pt x="973852" y="806395"/>
                  </a:lnTo>
                  <a:lnTo>
                    <a:pt x="935876" y="832445"/>
                  </a:lnTo>
                  <a:lnTo>
                    <a:pt x="900472" y="861708"/>
                  </a:lnTo>
                  <a:lnTo>
                    <a:pt x="867853" y="893971"/>
                  </a:lnTo>
                  <a:lnTo>
                    <a:pt x="838233" y="929021"/>
                  </a:lnTo>
                  <a:lnTo>
                    <a:pt x="811825" y="966647"/>
                  </a:lnTo>
                  <a:lnTo>
                    <a:pt x="788844" y="1006635"/>
                  </a:lnTo>
                  <a:lnTo>
                    <a:pt x="769503" y="1048774"/>
                  </a:lnTo>
                  <a:lnTo>
                    <a:pt x="754016" y="1092850"/>
                  </a:lnTo>
                  <a:lnTo>
                    <a:pt x="742597" y="1138652"/>
                  </a:lnTo>
                  <a:lnTo>
                    <a:pt x="735460" y="1185966"/>
                  </a:lnTo>
                  <a:lnTo>
                    <a:pt x="732819" y="1234581"/>
                  </a:lnTo>
                  <a:close/>
                </a:path>
              </a:pathLst>
            </a:custGeom>
            <a:solidFill>
              <a:srgbClr val="0072C6"/>
            </a:solidFill>
          </p:spPr>
          <p:txBody>
            <a:bodyPr wrap="square" lIns="0" tIns="0" rIns="0" bIns="0" rtlCol="0"/>
            <a:lstStyle/>
            <a:p/>
          </p:txBody>
        </p:sp>
      </p:grpSp>
      <p:sp>
        <p:nvSpPr>
          <p:cNvPr id="5" name="object 5"/>
          <p:cNvSpPr txBox="1">
            <a:spLocks noGrp="1"/>
          </p:cNvSpPr>
          <p:nvPr>
            <p:ph type="title"/>
          </p:nvPr>
        </p:nvSpPr>
        <p:spPr>
          <a:xfrm>
            <a:off x="1442719" y="268584"/>
            <a:ext cx="2944495" cy="857885"/>
          </a:xfrm>
          <a:prstGeom prst="rect">
            <a:avLst/>
          </a:prstGeom>
          <a:ln w="25400">
            <a:solidFill>
              <a:srgbClr val="808080"/>
            </a:solidFill>
          </a:ln>
        </p:spPr>
        <p:txBody>
          <a:bodyPr vert="horz" wrap="square" lIns="0" tIns="231775" rIns="0" bIns="0" rtlCol="0">
            <a:spAutoFit/>
          </a:bodyPr>
          <a:lstStyle/>
          <a:p>
            <a:pPr marL="600710">
              <a:lnSpc>
                <a:spcPct val="100000"/>
              </a:lnSpc>
              <a:spcBef>
                <a:spcPts val="1825"/>
              </a:spcBef>
            </a:pPr>
            <a:r>
              <a:rPr sz="2400" u="none" spc="-10">
                <a:solidFill>
                  <a:srgbClr val="C00000"/>
                </a:solidFill>
              </a:rPr>
              <a:t>回顾程序和职责</a:t>
            </a:r>
            <a:endParaRPr sz="2400"/>
          </a:p>
        </p:txBody>
      </p:sp>
      <p:grpSp>
        <p:nvGrpSpPr>
          <p:cNvPr id="6" name="object 6"/>
          <p:cNvGrpSpPr/>
          <p:nvPr/>
        </p:nvGrpSpPr>
        <p:grpSpPr>
          <a:xfrm>
            <a:off x="1560109" y="262235"/>
            <a:ext cx="372745" cy="589280"/>
            <a:chOff x="1560109" y="262235"/>
            <a:chExt cx="372745" cy="589280"/>
          </a:xfrm>
        </p:grpSpPr>
        <p:sp>
          <p:nvSpPr>
            <p:cNvPr id="7" name="object 7"/>
            <p:cNvSpPr/>
            <p:nvPr/>
          </p:nvSpPr>
          <p:spPr>
            <a:xfrm>
              <a:off x="1566459" y="268585"/>
              <a:ext cx="360045" cy="576580"/>
            </a:xfrm>
            <a:custGeom>
              <a:rect l="l" t="t" r="r" b="b"/>
              <a:pathLst>
                <a:path w="360044" h="576580">
                  <a:moveTo>
                    <a:pt x="179999" y="576063"/>
                  </a:moveTo>
                  <a:lnTo>
                    <a:pt x="0" y="460851"/>
                  </a:lnTo>
                  <a:lnTo>
                    <a:pt x="0" y="0"/>
                  </a:lnTo>
                  <a:lnTo>
                    <a:pt x="359999" y="0"/>
                  </a:lnTo>
                  <a:lnTo>
                    <a:pt x="359999" y="460851"/>
                  </a:lnTo>
                  <a:lnTo>
                    <a:pt x="179999" y="576063"/>
                  </a:lnTo>
                  <a:close/>
                </a:path>
              </a:pathLst>
            </a:custGeom>
            <a:solidFill>
              <a:srgbClr val="C00000"/>
            </a:solidFill>
          </p:spPr>
          <p:txBody>
            <a:bodyPr wrap="square" lIns="0" tIns="0" rIns="0" bIns="0" rtlCol="0"/>
            <a:lstStyle/>
            <a:p/>
          </p:txBody>
        </p:sp>
        <p:sp>
          <p:nvSpPr>
            <p:cNvPr id="8" name="object 8"/>
            <p:cNvSpPr/>
            <p:nvPr/>
          </p:nvSpPr>
          <p:spPr>
            <a:xfrm>
              <a:off x="1566459" y="268585"/>
              <a:ext cx="360045" cy="576580"/>
            </a:xfrm>
            <a:custGeom>
              <a:rect l="l" t="t" r="r" b="b"/>
              <a:pathLst>
                <a:path w="360044" h="576580">
                  <a:moveTo>
                    <a:pt x="0" y="0"/>
                  </a:moveTo>
                  <a:lnTo>
                    <a:pt x="359999" y="0"/>
                  </a:lnTo>
                  <a:lnTo>
                    <a:pt x="359999" y="460851"/>
                  </a:lnTo>
                  <a:lnTo>
                    <a:pt x="179999" y="576063"/>
                  </a:lnTo>
                  <a:lnTo>
                    <a:pt x="0" y="460851"/>
                  </a:lnTo>
                  <a:lnTo>
                    <a:pt x="0" y="0"/>
                  </a:lnTo>
                  <a:close/>
                </a:path>
              </a:pathLst>
            </a:custGeom>
            <a:ln w="12700">
              <a:solidFill>
                <a:srgbClr val="808080"/>
              </a:solidFill>
            </a:ln>
          </p:spPr>
          <p:txBody>
            <a:bodyPr wrap="square" lIns="0" tIns="0" rIns="0" bIns="0" rtlCol="0"/>
            <a:lstStyle/>
            <a:p/>
          </p:txBody>
        </p:sp>
      </p:grpSp>
      <p:sp>
        <p:nvSpPr>
          <p:cNvPr id="9" name="object 9"/>
          <p:cNvSpPr txBox="1"/>
          <p:nvPr/>
        </p:nvSpPr>
        <p:spPr>
          <a:xfrm>
            <a:off x="548473" y="210323"/>
            <a:ext cx="192405" cy="635000"/>
          </a:xfrm>
          <a:prstGeom prst="rect">
            <a:avLst/>
          </a:prstGeom>
        </p:spPr>
        <p:txBody>
          <a:bodyPr vert="horz" wrap="square" lIns="0" tIns="12700" rIns="0" bIns="0" rtlCol="0">
            <a:spAutoFit/>
          </a:bodyPr>
          <a:lstStyle/>
          <a:p>
            <a:pPr marL="12700">
              <a:lnSpc>
                <a:spcPct val="100000"/>
              </a:lnSpc>
              <a:spcBef>
                <a:spcPts val="100"/>
              </a:spcBef>
            </a:pPr>
            <a:r>
              <a:rPr sz="4000" b="1" spc="25">
                <a:latin typeface="Gabriola"/>
                <a:cs typeface="Gabriola"/>
              </a:rPr>
              <a:t>2</a:t>
            </a:r>
            <a:endParaRPr sz="4000">
              <a:latin typeface="Gabriola"/>
              <a:cs typeface="Gabriola"/>
            </a:endParaRPr>
          </a:p>
        </p:txBody>
      </p:sp>
      <p:grpSp>
        <p:nvGrpSpPr>
          <p:cNvPr id="10" name="object 10"/>
          <p:cNvGrpSpPr/>
          <p:nvPr/>
        </p:nvGrpSpPr>
        <p:grpSpPr>
          <a:xfrm>
            <a:off x="9479581" y="208625"/>
            <a:ext cx="2204720" cy="608965"/>
            <a:chOff x="9479581" y="208625"/>
            <a:chExt cx="2204720" cy="608965"/>
          </a:xfrm>
        </p:grpSpPr>
        <p:sp>
          <p:nvSpPr>
            <p:cNvPr id="11" name="object 11"/>
            <p:cNvSpPr/>
            <p:nvPr/>
          </p:nvSpPr>
          <p:spPr>
            <a:xfrm flipH="1">
              <a:off x="11632900" y="208625"/>
              <a:ext cx="0" cy="596265"/>
            </a:xfrm>
            <a:custGeom>
              <a:rect l="l" t="t" r="r" b="b"/>
              <a:pathLst>
                <a:path h="596265">
                  <a:moveTo>
                    <a:pt x="0" y="0"/>
                  </a:moveTo>
                  <a:lnTo>
                    <a:pt x="0" y="595901"/>
                  </a:lnTo>
                </a:path>
              </a:pathLst>
            </a:custGeom>
            <a:ln w="101600">
              <a:solidFill>
                <a:srgbClr val="C00000"/>
              </a:solidFill>
            </a:ln>
          </p:spPr>
          <p:txBody>
            <a:bodyPr wrap="square" lIns="0" tIns="0" rIns="0" bIns="0" rtlCol="0"/>
            <a:lstStyle/>
            <a:p/>
          </p:txBody>
        </p:sp>
        <p:sp>
          <p:nvSpPr>
            <p:cNvPr id="12" name="object 12"/>
            <p:cNvSpPr/>
            <p:nvPr/>
          </p:nvSpPr>
          <p:spPr>
            <a:xfrm flipH="1">
              <a:off x="11344867" y="343460"/>
              <a:ext cx="0" cy="461645"/>
            </a:xfrm>
            <a:custGeom>
              <a:rect l="l" t="t" r="r" b="b"/>
              <a:pathLst>
                <a:path h="461645">
                  <a:moveTo>
                    <a:pt x="0" y="0"/>
                  </a:moveTo>
                  <a:lnTo>
                    <a:pt x="0" y="461065"/>
                  </a:lnTo>
                </a:path>
              </a:pathLst>
            </a:custGeom>
            <a:ln w="101600">
              <a:solidFill>
                <a:srgbClr val="808080"/>
              </a:solidFill>
            </a:ln>
          </p:spPr>
          <p:txBody>
            <a:bodyPr wrap="square" lIns="0" tIns="0" rIns="0" bIns="0" rtlCol="0"/>
            <a:lstStyle/>
            <a:p/>
          </p:txBody>
        </p:sp>
        <p:sp>
          <p:nvSpPr>
            <p:cNvPr id="13" name="object 13"/>
            <p:cNvSpPr/>
            <p:nvPr/>
          </p:nvSpPr>
          <p:spPr>
            <a:xfrm>
              <a:off x="9479581" y="798176"/>
              <a:ext cx="2197735" cy="12700"/>
            </a:xfrm>
            <a:custGeom>
              <a:rect l="l" t="t" r="r" b="b"/>
              <a:pathLst>
                <a:path w="2197734" h="12700">
                  <a:moveTo>
                    <a:pt x="0" y="0"/>
                  </a:moveTo>
                  <a:lnTo>
                    <a:pt x="2197510" y="0"/>
                  </a:lnTo>
                </a:path>
                <a:path w="2197734" h="12700">
                  <a:moveTo>
                    <a:pt x="0" y="12700"/>
                  </a:moveTo>
                  <a:lnTo>
                    <a:pt x="2197510" y="12700"/>
                  </a:lnTo>
                </a:path>
              </a:pathLst>
            </a:custGeom>
            <a:ln w="12699">
              <a:solidFill>
                <a:srgbClr val="808080"/>
              </a:solidFill>
              <a:prstDash val="dash"/>
            </a:ln>
          </p:spPr>
          <p:txBody>
            <a:bodyPr wrap="square" lIns="0" tIns="0" rIns="0" bIns="0" rtlCol="0"/>
            <a:lstStyle/>
            <a:p/>
          </p:txBody>
        </p:sp>
        <p:sp>
          <p:nvSpPr>
            <p:cNvPr id="14" name="object 14"/>
            <p:cNvSpPr/>
            <p:nvPr/>
          </p:nvSpPr>
          <p:spPr>
            <a:xfrm flipH="1">
              <a:off x="11056835" y="506574"/>
              <a:ext cx="0" cy="298450"/>
            </a:xfrm>
            <a:custGeom>
              <a:rect l="l" t="t" r="r" b="b"/>
              <a:pathLst>
                <a:path h="298450">
                  <a:moveTo>
                    <a:pt x="0" y="0"/>
                  </a:moveTo>
                  <a:lnTo>
                    <a:pt x="0" y="297950"/>
                  </a:lnTo>
                </a:path>
              </a:pathLst>
            </a:custGeom>
            <a:ln w="101600">
              <a:solidFill>
                <a:srgbClr val="00B0EF"/>
              </a:solidFill>
            </a:ln>
          </p:spPr>
          <p:txBody>
            <a:bodyPr wrap="square" lIns="0" tIns="0" rIns="0" bIns="0" rtlCol="0"/>
            <a:lstStyle/>
            <a:p/>
          </p:txBody>
        </p:sp>
      </p:grpSp>
      <p:pic>
        <p:nvPicPr>
          <p:cNvPr id="15" name="object 15"/>
          <p:cNvPicPr/>
          <p:nvPr/>
        </p:nvPicPr>
        <p:blipFill>
          <a:blip r:embed="rId2"/>
          <a:stretch>
            <a:fillRect/>
          </a:stretch>
        </p:blipFill>
        <p:spPr>
          <a:xfrm>
            <a:off x="113744" y="6248399"/>
            <a:ext cx="2118049" cy="529512"/>
          </a:xfrm>
          <a:prstGeom prst="rect">
            <a:avLst/>
          </a:prstGeom>
        </p:spPr>
      </p:pic>
      <p:pic>
        <p:nvPicPr>
          <p:cNvPr id="16" name="object 16"/>
          <p:cNvPicPr/>
          <p:nvPr/>
        </p:nvPicPr>
        <p:blipFill>
          <a:blip r:embed="rId3"/>
          <a:stretch>
            <a:fillRect/>
          </a:stretch>
        </p:blipFill>
        <p:spPr>
          <a:xfrm>
            <a:off x="2379822" y="2763872"/>
            <a:ext cx="348342" cy="355600"/>
          </a:xfrm>
          <a:prstGeom prst="rect">
            <a:avLst/>
          </a:prstGeom>
        </p:spPr>
      </p:pic>
      <p:sp>
        <p:nvSpPr>
          <p:cNvPr id="17" name="object 17"/>
          <p:cNvSpPr txBox="1"/>
          <p:nvPr/>
        </p:nvSpPr>
        <p:spPr>
          <a:xfrm>
            <a:off x="2938622" y="2598772"/>
            <a:ext cx="5105400" cy="1643380"/>
          </a:xfrm>
          <a:prstGeom prst="rect">
            <a:avLst/>
          </a:prstGeom>
        </p:spPr>
        <p:txBody>
          <a:bodyPr vert="horz" wrap="square" lIns="0" tIns="12700" rIns="0" bIns="0" rtlCol="0">
            <a:spAutoFit/>
          </a:bodyPr>
          <a:lstStyle/>
          <a:p>
            <a:pPr marL="12700">
              <a:lnSpc>
                <a:spcPct val="100000"/>
              </a:lnSpc>
              <a:spcBef>
                <a:spcPts val="100"/>
              </a:spcBef>
            </a:pPr>
            <a:r>
              <a:rPr sz="4000" spc="-5">
                <a:latin typeface="微软雅黑"/>
                <a:cs typeface="微软雅黑"/>
              </a:rPr>
              <a:t>产品质量回顾工作流程</a:t>
            </a:r>
            <a:endParaRPr sz="4000">
              <a:latin typeface="微软雅黑"/>
              <a:cs typeface="微软雅黑"/>
            </a:endParaRPr>
          </a:p>
          <a:p>
            <a:pPr marL="12700">
              <a:lnSpc>
                <a:spcPct val="100000"/>
              </a:lnSpc>
              <a:spcBef>
                <a:spcPts val="3135"/>
              </a:spcBef>
            </a:pPr>
            <a:r>
              <a:rPr sz="4000" spc="-10">
                <a:latin typeface="微软雅黑"/>
                <a:cs typeface="微软雅黑"/>
              </a:rPr>
              <a:t>相关部门的职责</a:t>
            </a:r>
            <a:endParaRPr sz="4000">
              <a:latin typeface="微软雅黑"/>
              <a:cs typeface="微软雅黑"/>
            </a:endParaRPr>
          </a:p>
        </p:txBody>
      </p:sp>
      <p:pic>
        <p:nvPicPr>
          <p:cNvPr id="18" name="object 18"/>
          <p:cNvPicPr/>
          <p:nvPr/>
        </p:nvPicPr>
        <p:blipFill>
          <a:blip r:embed="rId3"/>
          <a:stretch>
            <a:fillRect/>
          </a:stretch>
        </p:blipFill>
        <p:spPr>
          <a:xfrm>
            <a:off x="2379823" y="3771984"/>
            <a:ext cx="348342" cy="355600"/>
          </a:xfrm>
          <a:prstGeom prst="rect">
            <a:avLst/>
          </a:prstGeom>
        </p:spPr>
      </p:pic>
      <p:sp>
        <p:nvSpPr>
          <p:cNvPr id="19" name="object 19"/>
          <p:cNvSpPr txBox="1">
            <a:spLocks noGrp="1"/>
          </p:cNvSpPr>
          <p:nvPr>
            <p:ph type="sldNum" sz="quarter" idx="7"/>
          </p:nvPr>
        </p:nvSpPr>
        <p:spPr>
          <a:prstGeom prst="rect">
            <a:avLst/>
          </a:prstGeom>
        </p:spPr>
        <p:txBody>
          <a:bodyPr vert="horz" wrap="square" lIns="0" tIns="26034" rIns="0" bIns="0" rtlCol="0">
            <a:spAutoFit/>
          </a:bodyPr>
          <a:lstStyle/>
          <a:p>
            <a:pPr marL="12700">
              <a:lnSpc>
                <a:spcPct val="100000"/>
              </a:lnSpc>
              <a:spcBef>
                <a:spcPts val="204"/>
              </a:spcBef>
            </a:pPr>
            <a:r>
              <a:rPr/>
              <a:t>-</a:t>
            </a:r>
            <a:r>
              <a:rPr spc="-10"/>
              <a:t>9/51-</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object 2"/>
          <p:cNvGrpSpPr/>
          <p:nvPr/>
        </p:nvGrpSpPr>
        <p:grpSpPr>
          <a:xfrm>
            <a:off x="6373712" y="431658"/>
            <a:ext cx="5436235" cy="372745"/>
            <a:chOff x="6373712" y="431658"/>
            <a:chExt cx="5436235" cy="372745"/>
          </a:xfrm>
        </p:grpSpPr>
        <p:sp>
          <p:nvSpPr>
            <p:cNvPr id="3" name="object 3"/>
            <p:cNvSpPr/>
            <p:nvPr/>
          </p:nvSpPr>
          <p:spPr>
            <a:xfrm>
              <a:off x="11446471" y="444358"/>
              <a:ext cx="302895" cy="302895"/>
            </a:xfrm>
            <a:custGeom>
              <a:rect l="l" t="t" r="r" b="b"/>
              <a:pathLst>
                <a:path w="302895" h="302895">
                  <a:moveTo>
                    <a:pt x="151171" y="0"/>
                  </a:moveTo>
                  <a:lnTo>
                    <a:pt x="302342" y="0"/>
                  </a:lnTo>
                  <a:lnTo>
                    <a:pt x="151171" y="151171"/>
                  </a:lnTo>
                  <a:lnTo>
                    <a:pt x="302342" y="302343"/>
                  </a:lnTo>
                  <a:lnTo>
                    <a:pt x="151171" y="302343"/>
                  </a:lnTo>
                  <a:lnTo>
                    <a:pt x="0" y="151171"/>
                  </a:lnTo>
                  <a:lnTo>
                    <a:pt x="151171" y="0"/>
                  </a:lnTo>
                  <a:close/>
                </a:path>
              </a:pathLst>
            </a:custGeom>
            <a:solidFill>
              <a:srgbClr val="0072C6"/>
            </a:solidFill>
          </p:spPr>
          <p:txBody>
            <a:bodyPr wrap="square" lIns="0" tIns="0" rIns="0" bIns="0" rtlCol="0"/>
            <a:lstStyle/>
            <a:p/>
          </p:txBody>
        </p:sp>
        <p:sp>
          <p:nvSpPr>
            <p:cNvPr id="4" name="object 4"/>
            <p:cNvSpPr/>
            <p:nvPr/>
          </p:nvSpPr>
          <p:spPr>
            <a:xfrm>
              <a:off x="11446471" y="444358"/>
              <a:ext cx="302895" cy="302895"/>
            </a:xfrm>
            <a:custGeom>
              <a:rect l="l" t="t" r="r" b="b"/>
              <a:pathLst>
                <a:path w="302895" h="302895">
                  <a:moveTo>
                    <a:pt x="302342" y="302343"/>
                  </a:moveTo>
                  <a:lnTo>
                    <a:pt x="151171" y="302343"/>
                  </a:lnTo>
                  <a:lnTo>
                    <a:pt x="0" y="151171"/>
                  </a:lnTo>
                  <a:lnTo>
                    <a:pt x="151171" y="0"/>
                  </a:lnTo>
                  <a:lnTo>
                    <a:pt x="302342" y="0"/>
                  </a:lnTo>
                  <a:lnTo>
                    <a:pt x="151171" y="151171"/>
                  </a:lnTo>
                  <a:lnTo>
                    <a:pt x="302342" y="302343"/>
                  </a:lnTo>
                  <a:close/>
                </a:path>
              </a:pathLst>
            </a:custGeom>
            <a:ln w="25400">
              <a:solidFill>
                <a:srgbClr val="0072C6"/>
              </a:solidFill>
            </a:ln>
          </p:spPr>
          <p:txBody>
            <a:bodyPr wrap="square" lIns="0" tIns="0" rIns="0" bIns="0" rtlCol="0"/>
            <a:lstStyle/>
            <a:p/>
          </p:txBody>
        </p:sp>
        <p:sp>
          <p:nvSpPr>
            <p:cNvPr id="5" name="object 5"/>
            <p:cNvSpPr/>
            <p:nvPr/>
          </p:nvSpPr>
          <p:spPr>
            <a:xfrm>
              <a:off x="6383237" y="792057"/>
              <a:ext cx="5417185" cy="2540"/>
            </a:xfrm>
            <a:custGeom>
              <a:rect l="l" t="t" r="r" b="b"/>
              <a:pathLst>
                <a:path w="5417184" h="2540">
                  <a:moveTo>
                    <a:pt x="5416875" y="2278"/>
                  </a:moveTo>
                  <a:lnTo>
                    <a:pt x="0" y="0"/>
                  </a:lnTo>
                </a:path>
              </a:pathLst>
            </a:custGeom>
            <a:ln w="19050">
              <a:solidFill>
                <a:srgbClr val="0072C6"/>
              </a:solidFill>
              <a:prstDash val="sysDot"/>
            </a:ln>
          </p:spPr>
          <p:txBody>
            <a:bodyPr wrap="square" lIns="0" tIns="0" rIns="0" bIns="0" rtlCol="0"/>
            <a:lstStyle/>
            <a:p/>
          </p:txBody>
        </p:sp>
        <p:sp>
          <p:nvSpPr>
            <p:cNvPr id="6" name="object 6"/>
            <p:cNvSpPr/>
            <p:nvPr/>
          </p:nvSpPr>
          <p:spPr>
            <a:xfrm>
              <a:off x="11109719" y="444361"/>
              <a:ext cx="302895" cy="302895"/>
            </a:xfrm>
            <a:custGeom>
              <a:rect l="l" t="t" r="r" b="b"/>
              <a:pathLst>
                <a:path w="302895" h="302895">
                  <a:moveTo>
                    <a:pt x="151171" y="0"/>
                  </a:moveTo>
                  <a:lnTo>
                    <a:pt x="302342" y="0"/>
                  </a:lnTo>
                  <a:lnTo>
                    <a:pt x="151171" y="151171"/>
                  </a:lnTo>
                  <a:lnTo>
                    <a:pt x="302342" y="302342"/>
                  </a:lnTo>
                  <a:lnTo>
                    <a:pt x="151171" y="302342"/>
                  </a:lnTo>
                  <a:lnTo>
                    <a:pt x="0" y="151171"/>
                  </a:lnTo>
                  <a:lnTo>
                    <a:pt x="151171" y="0"/>
                  </a:lnTo>
                  <a:close/>
                </a:path>
              </a:pathLst>
            </a:custGeom>
            <a:solidFill>
              <a:srgbClr val="0072C6"/>
            </a:solidFill>
          </p:spPr>
          <p:txBody>
            <a:bodyPr wrap="square" lIns="0" tIns="0" rIns="0" bIns="0" rtlCol="0"/>
            <a:lstStyle/>
            <a:p/>
          </p:txBody>
        </p:sp>
        <p:sp>
          <p:nvSpPr>
            <p:cNvPr id="7" name="object 7"/>
            <p:cNvSpPr/>
            <p:nvPr/>
          </p:nvSpPr>
          <p:spPr>
            <a:xfrm>
              <a:off x="11109719" y="444361"/>
              <a:ext cx="302895" cy="302895"/>
            </a:xfrm>
            <a:custGeom>
              <a:rect l="l" t="t" r="r" b="b"/>
              <a:pathLst>
                <a:path w="302895" h="302895">
                  <a:moveTo>
                    <a:pt x="302342" y="302342"/>
                  </a:moveTo>
                  <a:lnTo>
                    <a:pt x="151171" y="302342"/>
                  </a:lnTo>
                  <a:lnTo>
                    <a:pt x="0" y="151171"/>
                  </a:lnTo>
                  <a:lnTo>
                    <a:pt x="151171" y="0"/>
                  </a:lnTo>
                  <a:lnTo>
                    <a:pt x="302342" y="0"/>
                  </a:lnTo>
                  <a:lnTo>
                    <a:pt x="151171" y="151171"/>
                  </a:lnTo>
                  <a:lnTo>
                    <a:pt x="302342" y="302342"/>
                  </a:lnTo>
                  <a:close/>
                </a:path>
              </a:pathLst>
            </a:custGeom>
            <a:ln w="25400">
              <a:solidFill>
                <a:srgbClr val="0072C6"/>
              </a:solidFill>
            </a:ln>
          </p:spPr>
          <p:txBody>
            <a:bodyPr wrap="square" lIns="0" tIns="0" rIns="0" bIns="0" rtlCol="0"/>
            <a:lstStyle/>
            <a:p/>
          </p:txBody>
        </p:sp>
      </p:grpSp>
      <p:sp>
        <p:nvSpPr>
          <p:cNvPr id="8" name="object 8"/>
          <p:cNvSpPr txBox="1">
            <a:spLocks noGrp="1"/>
          </p:cNvSpPr>
          <p:nvPr>
            <p:ph type="title"/>
          </p:nvPr>
        </p:nvSpPr>
        <p:spPr>
          <a:xfrm>
            <a:off x="7974145" y="228382"/>
            <a:ext cx="1651000" cy="513080"/>
          </a:xfrm>
          <a:prstGeom prst="rect">
            <a:avLst/>
          </a:prstGeom>
        </p:spPr>
        <p:txBody>
          <a:bodyPr vert="horz" wrap="square" lIns="0" tIns="12700" rIns="0" bIns="0" rtlCol="0">
            <a:spAutoFit/>
          </a:bodyPr>
          <a:lstStyle/>
          <a:p>
            <a:pPr marL="12700">
              <a:lnSpc>
                <a:spcPct val="100000"/>
              </a:lnSpc>
              <a:spcBef>
                <a:spcPts val="100"/>
              </a:spcBef>
            </a:pPr>
            <a:r>
              <a:rPr u="none" spc="-15"/>
              <a:t>工作程序</a:t>
            </a:r>
          </a:p>
        </p:txBody>
      </p:sp>
      <p:pic>
        <p:nvPicPr>
          <p:cNvPr id="9" name="object 9"/>
          <p:cNvPicPr/>
          <p:nvPr/>
        </p:nvPicPr>
        <p:blipFill>
          <a:blip r:embed="rId2"/>
          <a:stretch>
            <a:fillRect/>
          </a:stretch>
        </p:blipFill>
        <p:spPr>
          <a:xfrm>
            <a:off x="151844" y="6172200"/>
            <a:ext cx="2118049" cy="529512"/>
          </a:xfrm>
          <a:prstGeom prst="rect">
            <a:avLst/>
          </a:prstGeom>
        </p:spPr>
      </p:pic>
      <p:sp>
        <p:nvSpPr>
          <p:cNvPr id="10" name="object 10"/>
          <p:cNvSpPr txBox="1"/>
          <p:nvPr/>
        </p:nvSpPr>
        <p:spPr>
          <a:xfrm>
            <a:off x="478582" y="772641"/>
            <a:ext cx="3627120" cy="576580"/>
          </a:xfrm>
          <a:prstGeom prst="rect">
            <a:avLst/>
          </a:prstGeom>
          <a:solidFill>
            <a:srgbClr val="0072C6"/>
          </a:solidFill>
        </p:spPr>
        <p:txBody>
          <a:bodyPr vert="horz" wrap="square" lIns="0" tIns="60960" rIns="0" bIns="0" rtlCol="0">
            <a:spAutoFit/>
          </a:bodyPr>
          <a:lstStyle/>
          <a:p>
            <a:pPr marL="390525">
              <a:lnSpc>
                <a:spcPct val="100000"/>
              </a:lnSpc>
              <a:spcBef>
                <a:spcPts val="480"/>
              </a:spcBef>
            </a:pPr>
            <a:r>
              <a:rPr sz="2800" b="1" spc="-10">
                <a:solidFill>
                  <a:srgbClr val="FFFFFF"/>
                </a:solidFill>
                <a:latin typeface="微软雅黑"/>
                <a:cs typeface="微软雅黑"/>
              </a:rPr>
              <a:t>质量回顾开展时间</a:t>
            </a:r>
            <a:endParaRPr sz="2800">
              <a:latin typeface="微软雅黑"/>
              <a:cs typeface="微软雅黑"/>
            </a:endParaRPr>
          </a:p>
        </p:txBody>
      </p:sp>
      <p:sp>
        <p:nvSpPr>
          <p:cNvPr id="12" name="object 12"/>
          <p:cNvSpPr txBox="1">
            <a:spLocks noGrp="1"/>
          </p:cNvSpPr>
          <p:nvPr>
            <p:ph type="sldNum" sz="quarter" idx="7"/>
          </p:nvPr>
        </p:nvSpPr>
        <p:spPr>
          <a:prstGeom prst="rect">
            <a:avLst/>
          </a:prstGeom>
        </p:spPr>
        <p:txBody>
          <a:bodyPr vert="horz" wrap="square" lIns="0" tIns="26034" rIns="0" bIns="0" rtlCol="0">
            <a:spAutoFit/>
          </a:bodyPr>
          <a:lstStyle/>
          <a:p>
            <a:pPr marL="12700">
              <a:lnSpc>
                <a:spcPct val="100000"/>
              </a:lnSpc>
              <a:spcBef>
                <a:spcPts val="204"/>
              </a:spcBef>
            </a:pPr>
            <a:r>
              <a:rPr/>
              <a:t>-</a:t>
            </a:r>
            <a:r>
              <a:rPr spc="-10"/>
              <a:t>10/51-</a:t>
            </a:r>
          </a:p>
        </p:txBody>
      </p:sp>
      <p:graphicFrame>
        <p:nvGraphicFramePr>
          <p:cNvPr id="11" name="object 11"/>
          <p:cNvGraphicFramePr>
            <a:graphicFrameLocks noGrp="1"/>
          </p:cNvGraphicFramePr>
          <p:nvPr/>
        </p:nvGraphicFramePr>
        <p:xfrm>
          <a:off x="570483" y="1627211"/>
          <a:ext cx="10930255" cy="4150995"/>
        </p:xfrm>
        <a:graphic>
          <a:graphicData uri="http://schemas.openxmlformats.org/drawingml/2006/table">
            <a:tbl>
              <a:tblPr firstRow="1" bandRow="1">
                <a:tableStyleId>{2D5ABB26-0587-4C30-8999-92F81FD0307C}</a:tableStyleId>
              </a:tblPr>
              <a:tblGrid>
                <a:gridCol w="2834640"/>
                <a:gridCol w="2058669"/>
                <a:gridCol w="3157854"/>
                <a:gridCol w="2869564"/>
              </a:tblGrid>
              <a:tr h="1228725">
                <a:tc>
                  <a:txBody>
                    <a:bodyPr vert="horz" wrap="square"/>
                    <a:lstStyle/>
                    <a:p>
                      <a:pPr>
                        <a:lnSpc>
                          <a:spcPct val="100000"/>
                        </a:lnSpc>
                        <a:spcBef>
                          <a:spcPts val="50"/>
                        </a:spcBef>
                      </a:pPr>
                      <a:endParaRPr sz="2350">
                        <a:latin typeface="Times New Roman"/>
                        <a:cs typeface="Times New Roman"/>
                      </a:endParaRPr>
                    </a:p>
                    <a:p>
                      <a:pPr marL="20320" algn="ctr">
                        <a:lnSpc>
                          <a:spcPts val="2100"/>
                        </a:lnSpc>
                      </a:pPr>
                      <a:r>
                        <a:rPr sz="1800" b="1" spc="-10">
                          <a:solidFill>
                            <a:srgbClr val="FFFFFF"/>
                          </a:solidFill>
                          <a:latin typeface="Microsoft JhengHei"/>
                          <a:cs typeface="Microsoft JhengHei"/>
                        </a:rPr>
                        <a:t>产品所属公司</a:t>
                      </a:r>
                      <a:endParaRPr sz="1800">
                        <a:latin typeface="Microsoft JhengHei"/>
                        <a:cs typeface="Microsoft JhengHei"/>
                      </a:endParaRPr>
                    </a:p>
                    <a:p>
                      <a:pPr marL="19685" algn="ctr">
                        <a:lnSpc>
                          <a:spcPts val="2100"/>
                        </a:lnSpc>
                      </a:pPr>
                      <a:r>
                        <a:rPr sz="1800" b="1" spc="-10">
                          <a:solidFill>
                            <a:srgbClr val="FFFFFF"/>
                          </a:solidFill>
                          <a:latin typeface="Times New Roman"/>
                          <a:cs typeface="Times New Roman"/>
                        </a:rPr>
                        <a:t>Companies</a:t>
                      </a:r>
                      <a:endParaRPr sz="1800">
                        <a:latin typeface="Times New Roman"/>
                        <a:cs typeface="Times New Roman"/>
                      </a:endParaRPr>
                    </a:p>
                  </a:txBody>
                  <a:tcPr marL="0" marR="0" marT="6350" marB="0">
                    <a:lnT w="9525">
                      <a:solidFill>
                        <a:srgbClr val="4F81BD"/>
                      </a:solidFill>
                      <a:prstDash val="solid"/>
                    </a:lnT>
                    <a:solidFill>
                      <a:srgbClr val="4F81BD"/>
                    </a:solidFill>
                  </a:tcPr>
                </a:tc>
                <a:tc>
                  <a:txBody>
                    <a:bodyPr vert="horz" wrap="square"/>
                    <a:lstStyle/>
                    <a:p>
                      <a:pPr>
                        <a:lnSpc>
                          <a:spcPct val="100000"/>
                        </a:lnSpc>
                        <a:spcBef>
                          <a:spcPts val="50"/>
                        </a:spcBef>
                      </a:pPr>
                      <a:endParaRPr sz="2350">
                        <a:latin typeface="Times New Roman"/>
                        <a:cs typeface="Times New Roman"/>
                      </a:endParaRPr>
                    </a:p>
                    <a:p>
                      <a:pPr marR="208915" algn="ctr">
                        <a:lnSpc>
                          <a:spcPts val="2100"/>
                        </a:lnSpc>
                      </a:pPr>
                      <a:r>
                        <a:rPr sz="1800" b="1" spc="-15">
                          <a:solidFill>
                            <a:srgbClr val="FFFFFF"/>
                          </a:solidFill>
                          <a:latin typeface="Microsoft JhengHei"/>
                          <a:cs typeface="Microsoft JhengHei"/>
                        </a:rPr>
                        <a:t>开展时间</a:t>
                      </a:r>
                      <a:endParaRPr sz="1800">
                        <a:latin typeface="Microsoft JhengHei"/>
                        <a:cs typeface="Microsoft JhengHei"/>
                      </a:endParaRPr>
                    </a:p>
                    <a:p>
                      <a:pPr marR="210185" algn="ctr">
                        <a:lnSpc>
                          <a:spcPts val="2100"/>
                        </a:lnSpc>
                      </a:pPr>
                      <a:r>
                        <a:rPr sz="1800" b="1">
                          <a:solidFill>
                            <a:srgbClr val="FFFFFF"/>
                          </a:solidFill>
                          <a:latin typeface="Times New Roman"/>
                          <a:cs typeface="Times New Roman"/>
                        </a:rPr>
                        <a:t>Execution</a:t>
                      </a:r>
                      <a:r>
                        <a:rPr sz="1800" b="1" spc="-40">
                          <a:solidFill>
                            <a:srgbClr val="FFFFFF"/>
                          </a:solidFill>
                          <a:latin typeface="Times New Roman"/>
                          <a:cs typeface="Times New Roman"/>
                        </a:rPr>
                        <a:t> </a:t>
                      </a:r>
                      <a:r>
                        <a:rPr sz="1800" b="1" spc="-20">
                          <a:solidFill>
                            <a:srgbClr val="FFFFFF"/>
                          </a:solidFill>
                          <a:latin typeface="Times New Roman"/>
                          <a:cs typeface="Times New Roman"/>
                        </a:rPr>
                        <a:t>time</a:t>
                      </a:r>
                      <a:endParaRPr sz="1800">
                        <a:latin typeface="Times New Roman"/>
                        <a:cs typeface="Times New Roman"/>
                      </a:endParaRPr>
                    </a:p>
                  </a:txBody>
                  <a:tcPr marL="0" marR="0" marT="6350" marB="0">
                    <a:lnT w="9525">
                      <a:solidFill>
                        <a:srgbClr val="4F81BD"/>
                      </a:solidFill>
                      <a:prstDash val="solid"/>
                    </a:lnT>
                    <a:solidFill>
                      <a:srgbClr val="4F81BD"/>
                    </a:solidFill>
                  </a:tcPr>
                </a:tc>
                <a:tc>
                  <a:txBody>
                    <a:bodyPr vert="horz" wrap="square"/>
                    <a:lstStyle/>
                    <a:p>
                      <a:pPr marL="405130" marR="502284" algn="ctr">
                        <a:lnSpc>
                          <a:spcPct val="97300"/>
                        </a:lnSpc>
                        <a:spcBef>
                          <a:spcPts val="1730"/>
                        </a:spcBef>
                      </a:pPr>
                      <a:r>
                        <a:rPr sz="1800" b="1" spc="-10">
                          <a:solidFill>
                            <a:srgbClr val="FFFFFF"/>
                          </a:solidFill>
                          <a:latin typeface="Microsoft JhengHei"/>
                          <a:cs typeface="Microsoft JhengHei"/>
                        </a:rPr>
                        <a:t>回顾产品生产日期</a:t>
                      </a:r>
                      <a:r>
                        <a:rPr sz="1800" b="1" spc="500">
                          <a:solidFill>
                            <a:srgbClr val="FFFFFF"/>
                          </a:solidFill>
                          <a:latin typeface="Microsoft JhengHei"/>
                          <a:cs typeface="Microsoft JhengHei"/>
                        </a:rPr>
                        <a:t> </a:t>
                      </a:r>
                      <a:r>
                        <a:rPr sz="1800" b="1">
                          <a:solidFill>
                            <a:srgbClr val="FFFFFF"/>
                          </a:solidFill>
                          <a:latin typeface="Times New Roman"/>
                          <a:cs typeface="Times New Roman"/>
                        </a:rPr>
                        <a:t>The</a:t>
                      </a:r>
                      <a:r>
                        <a:rPr sz="1800" b="1" spc="-20">
                          <a:solidFill>
                            <a:srgbClr val="FFFFFF"/>
                          </a:solidFill>
                          <a:latin typeface="Times New Roman"/>
                          <a:cs typeface="Times New Roman"/>
                        </a:rPr>
                        <a:t> </a:t>
                      </a:r>
                      <a:r>
                        <a:rPr sz="1800" b="1">
                          <a:solidFill>
                            <a:srgbClr val="FFFFFF"/>
                          </a:solidFill>
                          <a:latin typeface="Times New Roman"/>
                          <a:cs typeface="Times New Roman"/>
                        </a:rPr>
                        <a:t>production</a:t>
                      </a:r>
                      <a:r>
                        <a:rPr sz="1800" b="1" spc="-15">
                          <a:solidFill>
                            <a:srgbClr val="FFFFFF"/>
                          </a:solidFill>
                          <a:latin typeface="Times New Roman"/>
                          <a:cs typeface="Times New Roman"/>
                        </a:rPr>
                        <a:t> </a:t>
                      </a:r>
                      <a:r>
                        <a:rPr sz="1800" b="1">
                          <a:solidFill>
                            <a:srgbClr val="FFFFFF"/>
                          </a:solidFill>
                          <a:latin typeface="Times New Roman"/>
                          <a:cs typeface="Times New Roman"/>
                        </a:rPr>
                        <a:t>date</a:t>
                      </a:r>
                      <a:r>
                        <a:rPr sz="1800" b="1" spc="-10">
                          <a:solidFill>
                            <a:srgbClr val="FFFFFF"/>
                          </a:solidFill>
                          <a:latin typeface="Times New Roman"/>
                          <a:cs typeface="Times New Roman"/>
                        </a:rPr>
                        <a:t> </a:t>
                      </a:r>
                      <a:r>
                        <a:rPr sz="1800" b="1" spc="-25">
                          <a:solidFill>
                            <a:srgbClr val="FFFFFF"/>
                          </a:solidFill>
                          <a:latin typeface="Times New Roman"/>
                          <a:cs typeface="Times New Roman"/>
                        </a:rPr>
                        <a:t>of </a:t>
                      </a:r>
                      <a:r>
                        <a:rPr sz="1800" b="1">
                          <a:solidFill>
                            <a:srgbClr val="FFFFFF"/>
                          </a:solidFill>
                          <a:latin typeface="Times New Roman"/>
                          <a:cs typeface="Times New Roman"/>
                        </a:rPr>
                        <a:t>reviewed</a:t>
                      </a:r>
                      <a:r>
                        <a:rPr sz="1800" b="1" spc="-35">
                          <a:solidFill>
                            <a:srgbClr val="FFFFFF"/>
                          </a:solidFill>
                          <a:latin typeface="Times New Roman"/>
                          <a:cs typeface="Times New Roman"/>
                        </a:rPr>
                        <a:t> </a:t>
                      </a:r>
                      <a:r>
                        <a:rPr sz="1800" b="1" spc="-10">
                          <a:solidFill>
                            <a:srgbClr val="FFFFFF"/>
                          </a:solidFill>
                          <a:latin typeface="Times New Roman"/>
                          <a:cs typeface="Times New Roman"/>
                        </a:rPr>
                        <a:t>products</a:t>
                      </a:r>
                      <a:endParaRPr sz="1800">
                        <a:latin typeface="Times New Roman"/>
                        <a:cs typeface="Times New Roman"/>
                      </a:endParaRPr>
                    </a:p>
                  </a:txBody>
                  <a:tcPr marL="0" marR="0" marT="219710" marB="0">
                    <a:lnT w="9525">
                      <a:solidFill>
                        <a:srgbClr val="4F81BD"/>
                      </a:solidFill>
                      <a:prstDash val="solid"/>
                    </a:lnT>
                    <a:solidFill>
                      <a:srgbClr val="4F81BD"/>
                    </a:solidFill>
                  </a:tcPr>
                </a:tc>
                <a:tc>
                  <a:txBody>
                    <a:bodyPr vert="horz" wrap="square"/>
                    <a:lstStyle/>
                    <a:p>
                      <a:pPr>
                        <a:lnSpc>
                          <a:spcPct val="100000"/>
                        </a:lnSpc>
                        <a:spcBef>
                          <a:spcPts val="45"/>
                        </a:spcBef>
                      </a:pPr>
                      <a:endParaRPr sz="2150">
                        <a:latin typeface="Times New Roman"/>
                        <a:cs typeface="Times New Roman"/>
                      </a:endParaRPr>
                    </a:p>
                    <a:p>
                      <a:pPr marL="132715" algn="ctr">
                        <a:lnSpc>
                          <a:spcPts val="2335"/>
                        </a:lnSpc>
                      </a:pPr>
                      <a:r>
                        <a:rPr sz="2000" b="1" spc="-15">
                          <a:solidFill>
                            <a:srgbClr val="FFFFFF"/>
                          </a:solidFill>
                          <a:latin typeface="Microsoft JhengHei"/>
                          <a:cs typeface="Microsoft JhengHei"/>
                        </a:rPr>
                        <a:t>完成时间</a:t>
                      </a:r>
                      <a:endParaRPr sz="2000">
                        <a:latin typeface="Microsoft JhengHei"/>
                        <a:cs typeface="Microsoft JhengHei"/>
                      </a:endParaRPr>
                    </a:p>
                    <a:p>
                      <a:pPr marL="131445" algn="ctr">
                        <a:lnSpc>
                          <a:spcPts val="2335"/>
                        </a:lnSpc>
                      </a:pPr>
                      <a:r>
                        <a:rPr sz="2000" b="1">
                          <a:solidFill>
                            <a:srgbClr val="FFFFFF"/>
                          </a:solidFill>
                          <a:latin typeface="Times New Roman"/>
                          <a:cs typeface="Times New Roman"/>
                        </a:rPr>
                        <a:t>Completion</a:t>
                      </a:r>
                      <a:r>
                        <a:rPr sz="2000" b="1" spc="-45">
                          <a:solidFill>
                            <a:srgbClr val="FFFFFF"/>
                          </a:solidFill>
                          <a:latin typeface="Times New Roman"/>
                          <a:cs typeface="Times New Roman"/>
                        </a:rPr>
                        <a:t> </a:t>
                      </a:r>
                      <a:r>
                        <a:rPr sz="2000" b="1" spc="-20">
                          <a:solidFill>
                            <a:srgbClr val="FFFFFF"/>
                          </a:solidFill>
                          <a:latin typeface="Times New Roman"/>
                          <a:cs typeface="Times New Roman"/>
                        </a:rPr>
                        <a:t>time</a:t>
                      </a:r>
                      <a:endParaRPr sz="2000">
                        <a:latin typeface="Times New Roman"/>
                        <a:cs typeface="Times New Roman"/>
                      </a:endParaRPr>
                    </a:p>
                  </a:txBody>
                  <a:tcPr marL="0" marR="0" marT="5715" marB="0">
                    <a:lnT w="9525">
                      <a:solidFill>
                        <a:srgbClr val="4F81BD"/>
                      </a:solidFill>
                      <a:prstDash val="solid"/>
                    </a:lnT>
                    <a:solidFill>
                      <a:srgbClr val="4F81BD"/>
                    </a:solidFill>
                  </a:tcPr>
                </a:tc>
              </a:tr>
              <a:tr h="1461135">
                <a:tc>
                  <a:txBody>
                    <a:bodyPr vert="horz" wrap="square"/>
                    <a:lstStyle/>
                    <a:p>
                      <a:pPr>
                        <a:lnSpc>
                          <a:spcPct val="100000"/>
                        </a:lnSpc>
                        <a:spcBef>
                          <a:spcPts val="15"/>
                        </a:spcBef>
                      </a:pPr>
                      <a:endParaRPr sz="2550">
                        <a:latin typeface="Times New Roman"/>
                        <a:cs typeface="Times New Roman"/>
                      </a:endParaRPr>
                    </a:p>
                    <a:p>
                      <a:pPr marL="360680" marR="179705" indent="-152400">
                        <a:lnSpc>
                          <a:spcPct val="100000"/>
                        </a:lnSpc>
                      </a:pPr>
                      <a:r>
                        <a:rPr sz="2400" b="1" spc="-10">
                          <a:latin typeface="Microsoft JhengHei"/>
                          <a:cs typeface="Microsoft JhengHei"/>
                        </a:rPr>
                        <a:t>海吉公司、海祥公司及其公用系统</a:t>
                      </a:r>
                      <a:endParaRPr sz="2400">
                        <a:latin typeface="Microsoft JhengHei"/>
                        <a:cs typeface="Microsoft JhengHei"/>
                      </a:endParaRPr>
                    </a:p>
                  </a:txBody>
                  <a:tcPr marL="0" marR="0" marT="1905" marB="0">
                    <a:lnL w="9525">
                      <a:solidFill>
                        <a:srgbClr val="4F81BD"/>
                      </a:solidFill>
                      <a:prstDash val="solid"/>
                    </a:lnL>
                    <a:lnB w="9525">
                      <a:solidFill>
                        <a:srgbClr val="4F81BD"/>
                      </a:solidFill>
                      <a:prstDash val="solid"/>
                    </a:lnB>
                  </a:tcPr>
                </a:tc>
                <a:tc>
                  <a:txBody>
                    <a:bodyPr vert="horz" wrap="square"/>
                    <a:lstStyle/>
                    <a:p>
                      <a:pPr>
                        <a:lnSpc>
                          <a:spcPct val="100000"/>
                        </a:lnSpc>
                        <a:spcBef>
                          <a:spcPts val="30"/>
                        </a:spcBef>
                      </a:pPr>
                      <a:endParaRPr sz="3650">
                        <a:latin typeface="Times New Roman"/>
                        <a:cs typeface="Times New Roman"/>
                      </a:endParaRPr>
                    </a:p>
                    <a:p>
                      <a:pPr marL="387350">
                        <a:lnSpc>
                          <a:spcPct val="100000"/>
                        </a:lnSpc>
                      </a:pPr>
                      <a:r>
                        <a:rPr sz="2400">
                          <a:latin typeface="宋体"/>
                          <a:cs typeface="宋体"/>
                        </a:rPr>
                        <a:t>每年</a:t>
                      </a:r>
                      <a:r>
                        <a:rPr sz="2400">
                          <a:latin typeface="Times New Roman"/>
                          <a:cs typeface="Times New Roman"/>
                        </a:rPr>
                        <a:t>1</a:t>
                      </a:r>
                      <a:r>
                        <a:rPr sz="2400" spc="-50">
                          <a:latin typeface="宋体"/>
                          <a:cs typeface="宋体"/>
                        </a:rPr>
                        <a:t>月</a:t>
                      </a:r>
                      <a:endParaRPr sz="2400">
                        <a:latin typeface="宋体"/>
                        <a:cs typeface="宋体"/>
                      </a:endParaRPr>
                    </a:p>
                  </a:txBody>
                  <a:tcPr marL="0" marR="0" marT="3810" marB="0">
                    <a:lnB w="9525">
                      <a:solidFill>
                        <a:srgbClr val="4F81BD"/>
                      </a:solidFill>
                      <a:prstDash val="solid"/>
                    </a:lnB>
                  </a:tcPr>
                </a:tc>
                <a:tc>
                  <a:txBody>
                    <a:bodyPr vert="horz" wrap="square"/>
                    <a:lstStyle/>
                    <a:p>
                      <a:pPr>
                        <a:lnSpc>
                          <a:spcPct val="100000"/>
                        </a:lnSpc>
                        <a:spcBef>
                          <a:spcPts val="30"/>
                        </a:spcBef>
                      </a:pPr>
                      <a:endParaRPr sz="2400">
                        <a:latin typeface="Times New Roman"/>
                        <a:cs typeface="Times New Roman"/>
                      </a:endParaRPr>
                    </a:p>
                    <a:p>
                      <a:pPr marL="611505">
                        <a:lnSpc>
                          <a:spcPct val="100000"/>
                        </a:lnSpc>
                      </a:pPr>
                      <a:r>
                        <a:rPr sz="2400">
                          <a:latin typeface="宋体"/>
                          <a:cs typeface="宋体"/>
                        </a:rPr>
                        <a:t>前年</a:t>
                      </a:r>
                      <a:r>
                        <a:rPr sz="2400">
                          <a:latin typeface="Times New Roman"/>
                          <a:cs typeface="Times New Roman"/>
                        </a:rPr>
                        <a:t>12</a:t>
                      </a:r>
                      <a:r>
                        <a:rPr sz="2400">
                          <a:latin typeface="宋体"/>
                          <a:cs typeface="宋体"/>
                        </a:rPr>
                        <a:t>月</a:t>
                      </a:r>
                      <a:r>
                        <a:rPr sz="2400">
                          <a:latin typeface="Times New Roman"/>
                          <a:cs typeface="Times New Roman"/>
                        </a:rPr>
                        <a:t>26</a:t>
                      </a:r>
                      <a:r>
                        <a:rPr sz="2400" spc="-50">
                          <a:latin typeface="宋体"/>
                          <a:cs typeface="宋体"/>
                        </a:rPr>
                        <a:t>日</a:t>
                      </a:r>
                      <a:endParaRPr sz="2400">
                        <a:latin typeface="宋体"/>
                        <a:cs typeface="宋体"/>
                      </a:endParaRPr>
                    </a:p>
                    <a:p>
                      <a:pPr marL="529590">
                        <a:lnSpc>
                          <a:spcPct val="100000"/>
                        </a:lnSpc>
                      </a:pPr>
                      <a:r>
                        <a:rPr sz="2400">
                          <a:latin typeface="Times New Roman"/>
                          <a:cs typeface="Times New Roman"/>
                        </a:rPr>
                        <a:t>~</a:t>
                      </a:r>
                      <a:r>
                        <a:rPr sz="2400">
                          <a:latin typeface="宋体"/>
                          <a:cs typeface="宋体"/>
                        </a:rPr>
                        <a:t>去年</a:t>
                      </a:r>
                      <a:r>
                        <a:rPr sz="2400">
                          <a:latin typeface="Times New Roman"/>
                          <a:cs typeface="Times New Roman"/>
                        </a:rPr>
                        <a:t>12</a:t>
                      </a:r>
                      <a:r>
                        <a:rPr sz="2400">
                          <a:latin typeface="宋体"/>
                          <a:cs typeface="宋体"/>
                        </a:rPr>
                        <a:t>月</a:t>
                      </a:r>
                      <a:r>
                        <a:rPr sz="2400">
                          <a:latin typeface="Times New Roman"/>
                          <a:cs typeface="Times New Roman"/>
                        </a:rPr>
                        <a:t>25</a:t>
                      </a:r>
                      <a:r>
                        <a:rPr sz="2400" spc="-50">
                          <a:latin typeface="宋体"/>
                          <a:cs typeface="宋体"/>
                        </a:rPr>
                        <a:t>日</a:t>
                      </a:r>
                      <a:endParaRPr sz="2400">
                        <a:latin typeface="宋体"/>
                        <a:cs typeface="宋体"/>
                      </a:endParaRPr>
                    </a:p>
                  </a:txBody>
                  <a:tcPr marL="0" marR="0" marT="3810" marB="0">
                    <a:lnB w="9525">
                      <a:solidFill>
                        <a:srgbClr val="4F81BD"/>
                      </a:solidFill>
                      <a:prstDash val="solid"/>
                    </a:lnB>
                  </a:tcPr>
                </a:tc>
                <a:tc>
                  <a:txBody>
                    <a:bodyPr vert="horz" wrap="square"/>
                    <a:lstStyle/>
                    <a:p>
                      <a:pPr>
                        <a:lnSpc>
                          <a:spcPct val="100000"/>
                        </a:lnSpc>
                        <a:spcBef>
                          <a:spcPts val="30"/>
                        </a:spcBef>
                      </a:pPr>
                      <a:endParaRPr sz="3650">
                        <a:latin typeface="Times New Roman"/>
                        <a:cs typeface="Times New Roman"/>
                      </a:endParaRPr>
                    </a:p>
                    <a:p>
                      <a:pPr marR="369570" algn="r">
                        <a:lnSpc>
                          <a:spcPct val="100000"/>
                        </a:lnSpc>
                      </a:pPr>
                      <a:r>
                        <a:rPr sz="2400">
                          <a:latin typeface="宋体"/>
                          <a:cs typeface="宋体"/>
                        </a:rPr>
                        <a:t>每年</a:t>
                      </a:r>
                      <a:r>
                        <a:rPr sz="2400">
                          <a:latin typeface="Times New Roman"/>
                          <a:cs typeface="Times New Roman"/>
                        </a:rPr>
                        <a:t>3</a:t>
                      </a:r>
                      <a:r>
                        <a:rPr sz="2400">
                          <a:latin typeface="宋体"/>
                          <a:cs typeface="宋体"/>
                        </a:rPr>
                        <a:t>月</a:t>
                      </a:r>
                      <a:r>
                        <a:rPr sz="2400">
                          <a:latin typeface="Times New Roman"/>
                          <a:cs typeface="Times New Roman"/>
                        </a:rPr>
                        <a:t>31</a:t>
                      </a:r>
                      <a:r>
                        <a:rPr sz="2400" spc="-25">
                          <a:latin typeface="宋体"/>
                          <a:cs typeface="宋体"/>
                        </a:rPr>
                        <a:t>日前</a:t>
                      </a:r>
                      <a:endParaRPr sz="2400">
                        <a:latin typeface="宋体"/>
                        <a:cs typeface="宋体"/>
                      </a:endParaRPr>
                    </a:p>
                  </a:txBody>
                  <a:tcPr marL="0" marR="0" marT="3810" marB="0">
                    <a:lnR w="9525">
                      <a:solidFill>
                        <a:srgbClr val="4F81BD"/>
                      </a:solidFill>
                      <a:prstDash val="solid"/>
                    </a:lnR>
                    <a:lnB w="9525">
                      <a:solidFill>
                        <a:srgbClr val="4F81BD"/>
                      </a:solidFill>
                      <a:prstDash val="solid"/>
                    </a:lnB>
                  </a:tcPr>
                </a:tc>
              </a:tr>
              <a:tr h="1461135">
                <a:tc>
                  <a:txBody>
                    <a:bodyPr vert="horz" wrap="square"/>
                    <a:lstStyle/>
                    <a:p>
                      <a:pPr marL="208279" marR="179705" algn="ctr">
                        <a:lnSpc>
                          <a:spcPct val="100000"/>
                        </a:lnSpc>
                        <a:spcBef>
                          <a:spcPts val="1505"/>
                        </a:spcBef>
                      </a:pPr>
                      <a:r>
                        <a:rPr sz="2400" b="1" spc="-10">
                          <a:latin typeface="Microsoft JhengHei"/>
                          <a:cs typeface="Microsoft JhengHei"/>
                        </a:rPr>
                        <a:t>海如公司、海意公</a:t>
                      </a:r>
                      <a:r>
                        <a:rPr sz="2400" b="1">
                          <a:latin typeface="Microsoft JhengHei"/>
                          <a:cs typeface="Microsoft JhengHei"/>
                        </a:rPr>
                        <a:t>司（含南厂区）</a:t>
                      </a:r>
                      <a:r>
                        <a:rPr sz="2400" b="1" spc="-50">
                          <a:latin typeface="Microsoft JhengHei"/>
                          <a:cs typeface="Microsoft JhengHei"/>
                        </a:rPr>
                        <a:t>及</a:t>
                      </a:r>
                      <a:r>
                        <a:rPr sz="2400" b="1" spc="-10">
                          <a:latin typeface="Microsoft JhengHei"/>
                          <a:cs typeface="Microsoft JhengHei"/>
                        </a:rPr>
                        <a:t>其公用系统</a:t>
                      </a:r>
                      <a:endParaRPr sz="2400">
                        <a:latin typeface="Microsoft JhengHei"/>
                        <a:cs typeface="Microsoft JhengHei"/>
                      </a:endParaRPr>
                    </a:p>
                  </a:txBody>
                  <a:tcPr marL="0" marR="0" marT="191135" marB="0">
                    <a:lnL w="9525">
                      <a:solidFill>
                        <a:srgbClr val="4F81BD"/>
                      </a:solidFill>
                      <a:prstDash val="solid"/>
                    </a:lnL>
                    <a:lnT w="9525">
                      <a:solidFill>
                        <a:srgbClr val="4F81BD"/>
                      </a:solidFill>
                      <a:prstDash val="solid"/>
                    </a:lnT>
                    <a:lnB w="9525">
                      <a:solidFill>
                        <a:srgbClr val="4F81BD"/>
                      </a:solidFill>
                      <a:prstDash val="solid"/>
                    </a:lnB>
                  </a:tcPr>
                </a:tc>
                <a:tc>
                  <a:txBody>
                    <a:bodyPr vert="horz" wrap="square"/>
                    <a:lstStyle/>
                    <a:p>
                      <a:pPr>
                        <a:lnSpc>
                          <a:spcPct val="100000"/>
                        </a:lnSpc>
                        <a:spcBef>
                          <a:spcPts val="30"/>
                        </a:spcBef>
                      </a:pPr>
                      <a:endParaRPr sz="3650">
                        <a:latin typeface="Times New Roman"/>
                        <a:cs typeface="Times New Roman"/>
                      </a:endParaRPr>
                    </a:p>
                    <a:p>
                      <a:pPr marL="387350">
                        <a:lnSpc>
                          <a:spcPct val="100000"/>
                        </a:lnSpc>
                      </a:pPr>
                      <a:r>
                        <a:rPr sz="2400">
                          <a:latin typeface="宋体"/>
                          <a:cs typeface="宋体"/>
                        </a:rPr>
                        <a:t>每年</a:t>
                      </a:r>
                      <a:r>
                        <a:rPr sz="2400">
                          <a:latin typeface="Times New Roman"/>
                          <a:cs typeface="Times New Roman"/>
                        </a:rPr>
                        <a:t>7</a:t>
                      </a:r>
                      <a:r>
                        <a:rPr sz="2400" spc="-50">
                          <a:latin typeface="宋体"/>
                          <a:cs typeface="宋体"/>
                        </a:rPr>
                        <a:t>月</a:t>
                      </a:r>
                      <a:endParaRPr sz="2400">
                        <a:latin typeface="宋体"/>
                        <a:cs typeface="宋体"/>
                      </a:endParaRPr>
                    </a:p>
                  </a:txBody>
                  <a:tcPr marL="0" marR="0" marT="3810" marB="0">
                    <a:lnT w="9525">
                      <a:solidFill>
                        <a:srgbClr val="4F81BD"/>
                      </a:solidFill>
                      <a:prstDash val="solid"/>
                    </a:lnT>
                    <a:lnB w="9525">
                      <a:solidFill>
                        <a:srgbClr val="4F81BD"/>
                      </a:solidFill>
                      <a:prstDash val="solid"/>
                    </a:lnB>
                  </a:tcPr>
                </a:tc>
                <a:tc>
                  <a:txBody>
                    <a:bodyPr vert="horz" wrap="square"/>
                    <a:lstStyle/>
                    <a:p>
                      <a:pPr>
                        <a:lnSpc>
                          <a:spcPct val="100000"/>
                        </a:lnSpc>
                        <a:spcBef>
                          <a:spcPts val="30"/>
                        </a:spcBef>
                      </a:pPr>
                      <a:endParaRPr sz="2400">
                        <a:latin typeface="Times New Roman"/>
                        <a:cs typeface="Times New Roman"/>
                      </a:endParaRPr>
                    </a:p>
                    <a:p>
                      <a:pPr marL="611505">
                        <a:lnSpc>
                          <a:spcPct val="100000"/>
                        </a:lnSpc>
                      </a:pPr>
                      <a:r>
                        <a:rPr sz="2400">
                          <a:latin typeface="宋体"/>
                          <a:cs typeface="宋体"/>
                        </a:rPr>
                        <a:t>去年</a:t>
                      </a:r>
                      <a:r>
                        <a:rPr sz="2400">
                          <a:latin typeface="Times New Roman"/>
                          <a:cs typeface="Times New Roman"/>
                        </a:rPr>
                        <a:t>06</a:t>
                      </a:r>
                      <a:r>
                        <a:rPr sz="2400">
                          <a:latin typeface="宋体"/>
                          <a:cs typeface="宋体"/>
                        </a:rPr>
                        <a:t>月</a:t>
                      </a:r>
                      <a:r>
                        <a:rPr sz="2400">
                          <a:latin typeface="Times New Roman"/>
                          <a:cs typeface="Times New Roman"/>
                        </a:rPr>
                        <a:t>26</a:t>
                      </a:r>
                      <a:r>
                        <a:rPr sz="2400" spc="-50">
                          <a:latin typeface="宋体"/>
                          <a:cs typeface="宋体"/>
                        </a:rPr>
                        <a:t>日</a:t>
                      </a:r>
                      <a:endParaRPr sz="2400">
                        <a:latin typeface="宋体"/>
                        <a:cs typeface="宋体"/>
                      </a:endParaRPr>
                    </a:p>
                    <a:p>
                      <a:pPr marL="529590">
                        <a:lnSpc>
                          <a:spcPct val="100000"/>
                        </a:lnSpc>
                      </a:pPr>
                      <a:r>
                        <a:rPr sz="2400">
                          <a:latin typeface="Times New Roman"/>
                          <a:cs typeface="Times New Roman"/>
                        </a:rPr>
                        <a:t>~</a:t>
                      </a:r>
                      <a:r>
                        <a:rPr sz="2400">
                          <a:latin typeface="宋体"/>
                          <a:cs typeface="宋体"/>
                        </a:rPr>
                        <a:t>今年</a:t>
                      </a:r>
                      <a:r>
                        <a:rPr sz="2400">
                          <a:latin typeface="Times New Roman"/>
                          <a:cs typeface="Times New Roman"/>
                        </a:rPr>
                        <a:t>06</a:t>
                      </a:r>
                      <a:r>
                        <a:rPr sz="2400">
                          <a:latin typeface="宋体"/>
                          <a:cs typeface="宋体"/>
                        </a:rPr>
                        <a:t>月</a:t>
                      </a:r>
                      <a:r>
                        <a:rPr sz="2400">
                          <a:latin typeface="Times New Roman"/>
                          <a:cs typeface="Times New Roman"/>
                        </a:rPr>
                        <a:t>25</a:t>
                      </a:r>
                      <a:r>
                        <a:rPr sz="2400" spc="-50">
                          <a:latin typeface="宋体"/>
                          <a:cs typeface="宋体"/>
                        </a:rPr>
                        <a:t>日</a:t>
                      </a:r>
                      <a:endParaRPr sz="2400">
                        <a:latin typeface="宋体"/>
                        <a:cs typeface="宋体"/>
                      </a:endParaRPr>
                    </a:p>
                  </a:txBody>
                  <a:tcPr marL="0" marR="0" marT="3810" marB="0">
                    <a:lnT w="9525">
                      <a:solidFill>
                        <a:srgbClr val="4F81BD"/>
                      </a:solidFill>
                      <a:prstDash val="solid"/>
                    </a:lnT>
                    <a:lnB w="9525">
                      <a:solidFill>
                        <a:srgbClr val="4F81BD"/>
                      </a:solidFill>
                      <a:prstDash val="solid"/>
                    </a:lnB>
                  </a:tcPr>
                </a:tc>
                <a:tc>
                  <a:txBody>
                    <a:bodyPr vert="horz" wrap="square"/>
                    <a:lstStyle/>
                    <a:p>
                      <a:pPr>
                        <a:lnSpc>
                          <a:spcPct val="100000"/>
                        </a:lnSpc>
                        <a:spcBef>
                          <a:spcPts val="30"/>
                        </a:spcBef>
                      </a:pPr>
                      <a:endParaRPr sz="3650">
                        <a:latin typeface="Times New Roman"/>
                        <a:cs typeface="Times New Roman"/>
                      </a:endParaRPr>
                    </a:p>
                    <a:p>
                      <a:pPr marR="369570" algn="r">
                        <a:lnSpc>
                          <a:spcPct val="100000"/>
                        </a:lnSpc>
                      </a:pPr>
                      <a:r>
                        <a:rPr sz="2400">
                          <a:latin typeface="宋体"/>
                          <a:cs typeface="宋体"/>
                        </a:rPr>
                        <a:t>每年</a:t>
                      </a:r>
                      <a:r>
                        <a:rPr sz="2400">
                          <a:latin typeface="Times New Roman"/>
                          <a:cs typeface="Times New Roman"/>
                        </a:rPr>
                        <a:t>9</a:t>
                      </a:r>
                      <a:r>
                        <a:rPr sz="2400">
                          <a:latin typeface="宋体"/>
                          <a:cs typeface="宋体"/>
                        </a:rPr>
                        <a:t>月</a:t>
                      </a:r>
                      <a:r>
                        <a:rPr sz="2400">
                          <a:latin typeface="Times New Roman"/>
                          <a:cs typeface="Times New Roman"/>
                        </a:rPr>
                        <a:t>30</a:t>
                      </a:r>
                      <a:r>
                        <a:rPr sz="2400" spc="-25">
                          <a:latin typeface="宋体"/>
                          <a:cs typeface="宋体"/>
                        </a:rPr>
                        <a:t>日前</a:t>
                      </a:r>
                      <a:endParaRPr sz="2400">
                        <a:latin typeface="宋体"/>
                        <a:cs typeface="宋体"/>
                      </a:endParaRPr>
                    </a:p>
                  </a:txBody>
                  <a:tcPr marL="0" marR="0" marT="3810" marB="0">
                    <a:lnR w="9525">
                      <a:solidFill>
                        <a:srgbClr val="4F81BD"/>
                      </a:solidFill>
                      <a:prstDash val="solid"/>
                    </a:lnR>
                    <a:lnT w="9525">
                      <a:solidFill>
                        <a:srgbClr val="4F81BD"/>
                      </a:solidFill>
                      <a:prstDash val="solid"/>
                    </a:lnT>
                    <a:lnB w="9525">
                      <a:solidFill>
                        <a:srgbClr val="4F81BD"/>
                      </a:solidFill>
                      <a:prstDash val="solid"/>
                    </a:lnB>
                  </a:tcPr>
                </a:tc>
              </a:tr>
            </a:tbl>
          </a:graphicData>
        </a:graphic>
      </p:graphicFrame>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object 2"/>
          <p:cNvGrpSpPr/>
          <p:nvPr/>
        </p:nvGrpSpPr>
        <p:grpSpPr>
          <a:xfrm>
            <a:off x="6373712" y="431658"/>
            <a:ext cx="5436235" cy="372745"/>
            <a:chOff x="6373712" y="431658"/>
            <a:chExt cx="5436235" cy="372745"/>
          </a:xfrm>
        </p:grpSpPr>
        <p:sp>
          <p:nvSpPr>
            <p:cNvPr id="3" name="object 3"/>
            <p:cNvSpPr/>
            <p:nvPr/>
          </p:nvSpPr>
          <p:spPr>
            <a:xfrm>
              <a:off x="11446471" y="444358"/>
              <a:ext cx="302895" cy="302895"/>
            </a:xfrm>
            <a:custGeom>
              <a:rect l="l" t="t" r="r" b="b"/>
              <a:pathLst>
                <a:path w="302895" h="302895">
                  <a:moveTo>
                    <a:pt x="151171" y="0"/>
                  </a:moveTo>
                  <a:lnTo>
                    <a:pt x="302342" y="0"/>
                  </a:lnTo>
                  <a:lnTo>
                    <a:pt x="151171" y="151171"/>
                  </a:lnTo>
                  <a:lnTo>
                    <a:pt x="302342" y="302343"/>
                  </a:lnTo>
                  <a:lnTo>
                    <a:pt x="151171" y="302343"/>
                  </a:lnTo>
                  <a:lnTo>
                    <a:pt x="0" y="151171"/>
                  </a:lnTo>
                  <a:lnTo>
                    <a:pt x="151171" y="0"/>
                  </a:lnTo>
                  <a:close/>
                </a:path>
              </a:pathLst>
            </a:custGeom>
            <a:solidFill>
              <a:srgbClr val="0072C6"/>
            </a:solidFill>
          </p:spPr>
          <p:txBody>
            <a:bodyPr wrap="square" lIns="0" tIns="0" rIns="0" bIns="0" rtlCol="0"/>
            <a:lstStyle/>
            <a:p/>
          </p:txBody>
        </p:sp>
        <p:sp>
          <p:nvSpPr>
            <p:cNvPr id="4" name="object 4"/>
            <p:cNvSpPr/>
            <p:nvPr/>
          </p:nvSpPr>
          <p:spPr>
            <a:xfrm>
              <a:off x="11446471" y="444358"/>
              <a:ext cx="302895" cy="302895"/>
            </a:xfrm>
            <a:custGeom>
              <a:rect l="l" t="t" r="r" b="b"/>
              <a:pathLst>
                <a:path w="302895" h="302895">
                  <a:moveTo>
                    <a:pt x="302342" y="302343"/>
                  </a:moveTo>
                  <a:lnTo>
                    <a:pt x="151171" y="302343"/>
                  </a:lnTo>
                  <a:lnTo>
                    <a:pt x="0" y="151171"/>
                  </a:lnTo>
                  <a:lnTo>
                    <a:pt x="151171" y="0"/>
                  </a:lnTo>
                  <a:lnTo>
                    <a:pt x="302342" y="0"/>
                  </a:lnTo>
                  <a:lnTo>
                    <a:pt x="151171" y="151171"/>
                  </a:lnTo>
                  <a:lnTo>
                    <a:pt x="302342" y="302343"/>
                  </a:lnTo>
                  <a:close/>
                </a:path>
              </a:pathLst>
            </a:custGeom>
            <a:ln w="25400">
              <a:solidFill>
                <a:srgbClr val="0072C6"/>
              </a:solidFill>
            </a:ln>
          </p:spPr>
          <p:txBody>
            <a:bodyPr wrap="square" lIns="0" tIns="0" rIns="0" bIns="0" rtlCol="0"/>
            <a:lstStyle/>
            <a:p/>
          </p:txBody>
        </p:sp>
        <p:sp>
          <p:nvSpPr>
            <p:cNvPr id="5" name="object 5"/>
            <p:cNvSpPr/>
            <p:nvPr/>
          </p:nvSpPr>
          <p:spPr>
            <a:xfrm>
              <a:off x="6383237" y="792057"/>
              <a:ext cx="5417185" cy="2540"/>
            </a:xfrm>
            <a:custGeom>
              <a:rect l="l" t="t" r="r" b="b"/>
              <a:pathLst>
                <a:path w="5417184" h="2540">
                  <a:moveTo>
                    <a:pt x="5416875" y="2278"/>
                  </a:moveTo>
                  <a:lnTo>
                    <a:pt x="0" y="0"/>
                  </a:lnTo>
                </a:path>
              </a:pathLst>
            </a:custGeom>
            <a:ln w="19050">
              <a:solidFill>
                <a:srgbClr val="0072C6"/>
              </a:solidFill>
              <a:prstDash val="sysDot"/>
            </a:ln>
          </p:spPr>
          <p:txBody>
            <a:bodyPr wrap="square" lIns="0" tIns="0" rIns="0" bIns="0" rtlCol="0"/>
            <a:lstStyle/>
            <a:p/>
          </p:txBody>
        </p:sp>
        <p:sp>
          <p:nvSpPr>
            <p:cNvPr id="6" name="object 6"/>
            <p:cNvSpPr/>
            <p:nvPr/>
          </p:nvSpPr>
          <p:spPr>
            <a:xfrm>
              <a:off x="11109719" y="444361"/>
              <a:ext cx="302895" cy="302895"/>
            </a:xfrm>
            <a:custGeom>
              <a:rect l="l" t="t" r="r" b="b"/>
              <a:pathLst>
                <a:path w="302895" h="302895">
                  <a:moveTo>
                    <a:pt x="151171" y="0"/>
                  </a:moveTo>
                  <a:lnTo>
                    <a:pt x="302342" y="0"/>
                  </a:lnTo>
                  <a:lnTo>
                    <a:pt x="151171" y="151171"/>
                  </a:lnTo>
                  <a:lnTo>
                    <a:pt x="302342" y="302342"/>
                  </a:lnTo>
                  <a:lnTo>
                    <a:pt x="151171" y="302342"/>
                  </a:lnTo>
                  <a:lnTo>
                    <a:pt x="0" y="151171"/>
                  </a:lnTo>
                  <a:lnTo>
                    <a:pt x="151171" y="0"/>
                  </a:lnTo>
                  <a:close/>
                </a:path>
              </a:pathLst>
            </a:custGeom>
            <a:solidFill>
              <a:srgbClr val="0072C6"/>
            </a:solidFill>
          </p:spPr>
          <p:txBody>
            <a:bodyPr wrap="square" lIns="0" tIns="0" rIns="0" bIns="0" rtlCol="0"/>
            <a:lstStyle/>
            <a:p/>
          </p:txBody>
        </p:sp>
        <p:sp>
          <p:nvSpPr>
            <p:cNvPr id="7" name="object 7"/>
            <p:cNvSpPr/>
            <p:nvPr/>
          </p:nvSpPr>
          <p:spPr>
            <a:xfrm>
              <a:off x="11109719" y="444361"/>
              <a:ext cx="302895" cy="302895"/>
            </a:xfrm>
            <a:custGeom>
              <a:rect l="l" t="t" r="r" b="b"/>
              <a:pathLst>
                <a:path w="302895" h="302895">
                  <a:moveTo>
                    <a:pt x="302342" y="302342"/>
                  </a:moveTo>
                  <a:lnTo>
                    <a:pt x="151171" y="302342"/>
                  </a:lnTo>
                  <a:lnTo>
                    <a:pt x="0" y="151171"/>
                  </a:lnTo>
                  <a:lnTo>
                    <a:pt x="151171" y="0"/>
                  </a:lnTo>
                  <a:lnTo>
                    <a:pt x="302342" y="0"/>
                  </a:lnTo>
                  <a:lnTo>
                    <a:pt x="151171" y="151171"/>
                  </a:lnTo>
                  <a:lnTo>
                    <a:pt x="302342" y="302342"/>
                  </a:lnTo>
                  <a:close/>
                </a:path>
              </a:pathLst>
            </a:custGeom>
            <a:ln w="25400">
              <a:solidFill>
                <a:srgbClr val="0072C6"/>
              </a:solidFill>
            </a:ln>
          </p:spPr>
          <p:txBody>
            <a:bodyPr wrap="square" lIns="0" tIns="0" rIns="0" bIns="0" rtlCol="0"/>
            <a:lstStyle/>
            <a:p/>
          </p:txBody>
        </p:sp>
      </p:grpSp>
      <p:sp>
        <p:nvSpPr>
          <p:cNvPr id="8" name="object 8"/>
          <p:cNvSpPr txBox="1">
            <a:spLocks noGrp="1"/>
          </p:cNvSpPr>
          <p:nvPr>
            <p:ph type="title"/>
          </p:nvPr>
        </p:nvSpPr>
        <p:spPr>
          <a:xfrm>
            <a:off x="7974145" y="228382"/>
            <a:ext cx="1651000" cy="513080"/>
          </a:xfrm>
          <a:prstGeom prst="rect">
            <a:avLst/>
          </a:prstGeom>
        </p:spPr>
        <p:txBody>
          <a:bodyPr vert="horz" wrap="square" lIns="0" tIns="12700" rIns="0" bIns="0" rtlCol="0">
            <a:spAutoFit/>
          </a:bodyPr>
          <a:lstStyle/>
          <a:p>
            <a:pPr marL="12700">
              <a:lnSpc>
                <a:spcPct val="100000"/>
              </a:lnSpc>
              <a:spcBef>
                <a:spcPts val="100"/>
              </a:spcBef>
            </a:pPr>
            <a:r>
              <a:rPr u="none" spc="-15"/>
              <a:t>工作程序</a:t>
            </a:r>
          </a:p>
        </p:txBody>
      </p:sp>
      <p:pic>
        <p:nvPicPr>
          <p:cNvPr id="9" name="object 9"/>
          <p:cNvPicPr/>
          <p:nvPr/>
        </p:nvPicPr>
        <p:blipFill>
          <a:blip r:embed="rId2"/>
          <a:stretch>
            <a:fillRect/>
          </a:stretch>
        </p:blipFill>
        <p:spPr>
          <a:xfrm>
            <a:off x="151844" y="6172200"/>
            <a:ext cx="2118049" cy="529512"/>
          </a:xfrm>
          <a:prstGeom prst="rect">
            <a:avLst/>
          </a:prstGeom>
        </p:spPr>
      </p:pic>
      <p:sp>
        <p:nvSpPr>
          <p:cNvPr id="10" name="object 10"/>
          <p:cNvSpPr txBox="1"/>
          <p:nvPr/>
        </p:nvSpPr>
        <p:spPr>
          <a:xfrm>
            <a:off x="478582" y="772641"/>
            <a:ext cx="3627120" cy="576580"/>
          </a:xfrm>
          <a:prstGeom prst="rect">
            <a:avLst/>
          </a:prstGeom>
          <a:solidFill>
            <a:srgbClr val="0072C6"/>
          </a:solidFill>
        </p:spPr>
        <p:txBody>
          <a:bodyPr vert="horz" wrap="square" lIns="0" tIns="60960" rIns="0" bIns="0" rtlCol="0">
            <a:spAutoFit/>
          </a:bodyPr>
          <a:lstStyle/>
          <a:p>
            <a:pPr marL="390525">
              <a:lnSpc>
                <a:spcPct val="100000"/>
              </a:lnSpc>
              <a:spcBef>
                <a:spcPts val="480"/>
              </a:spcBef>
            </a:pPr>
            <a:r>
              <a:rPr sz="2800" b="1" spc="-10">
                <a:solidFill>
                  <a:srgbClr val="FFFFFF"/>
                </a:solidFill>
                <a:latin typeface="微软雅黑"/>
                <a:cs typeface="微软雅黑"/>
              </a:rPr>
              <a:t>质量回顾开展范围</a:t>
            </a:r>
            <a:endParaRPr sz="2800">
              <a:latin typeface="微软雅黑"/>
              <a:cs typeface="微软雅黑"/>
            </a:endParaRPr>
          </a:p>
        </p:txBody>
      </p:sp>
      <p:sp>
        <p:nvSpPr>
          <p:cNvPr id="12" name="object 12"/>
          <p:cNvSpPr txBox="1">
            <a:spLocks noGrp="1"/>
          </p:cNvSpPr>
          <p:nvPr>
            <p:ph type="sldNum" sz="quarter" idx="7"/>
          </p:nvPr>
        </p:nvSpPr>
        <p:spPr>
          <a:prstGeom prst="rect">
            <a:avLst/>
          </a:prstGeom>
        </p:spPr>
        <p:txBody>
          <a:bodyPr vert="horz" wrap="square" lIns="0" tIns="26034" rIns="0" bIns="0" rtlCol="0">
            <a:spAutoFit/>
          </a:bodyPr>
          <a:lstStyle/>
          <a:p>
            <a:pPr marL="12700">
              <a:lnSpc>
                <a:spcPct val="100000"/>
              </a:lnSpc>
              <a:spcBef>
                <a:spcPts val="204"/>
              </a:spcBef>
            </a:pPr>
            <a:r>
              <a:rPr/>
              <a:t>-</a:t>
            </a:r>
            <a:r>
              <a:rPr spc="-10"/>
              <a:t>11/51-</a:t>
            </a:r>
          </a:p>
        </p:txBody>
      </p:sp>
      <p:sp>
        <p:nvSpPr>
          <p:cNvPr id="11" name="object 11"/>
          <p:cNvSpPr txBox="1"/>
          <p:nvPr/>
        </p:nvSpPr>
        <p:spPr>
          <a:xfrm>
            <a:off x="1751322" y="1746527"/>
            <a:ext cx="9372600" cy="4094479"/>
          </a:xfrm>
          <a:prstGeom prst="rect">
            <a:avLst/>
          </a:prstGeom>
        </p:spPr>
        <p:txBody>
          <a:bodyPr vert="horz" wrap="square" lIns="0" tIns="12700" rIns="0" bIns="0" rtlCol="0">
            <a:spAutoFit/>
          </a:bodyPr>
          <a:lstStyle/>
          <a:p>
            <a:pPr marL="12700">
              <a:lnSpc>
                <a:spcPct val="100000"/>
              </a:lnSpc>
              <a:spcBef>
                <a:spcPts val="100"/>
              </a:spcBef>
            </a:pPr>
            <a:r>
              <a:rPr sz="2850" spc="-340">
                <a:solidFill>
                  <a:srgbClr val="0072C6"/>
                </a:solidFill>
                <a:latin typeface="宋体"/>
                <a:cs typeface="宋体"/>
              </a:rPr>
              <a:t>※ </a:t>
            </a:r>
            <a:r>
              <a:rPr sz="2800" spc="-5">
                <a:latin typeface="宋体"/>
                <a:cs typeface="宋体"/>
              </a:rPr>
              <a:t>公司所有上市销售产品。</a:t>
            </a:r>
            <a:endParaRPr sz="2800">
              <a:latin typeface="宋体"/>
              <a:cs typeface="宋体"/>
            </a:endParaRPr>
          </a:p>
          <a:p>
            <a:pPr marL="469900" marR="5080" indent="-457200">
              <a:lnSpc>
                <a:spcPct val="105100"/>
              </a:lnSpc>
              <a:spcBef>
                <a:spcPts val="2455"/>
              </a:spcBef>
            </a:pPr>
            <a:r>
              <a:rPr sz="2850" spc="-340">
                <a:solidFill>
                  <a:srgbClr val="0072C6"/>
                </a:solidFill>
                <a:latin typeface="宋体"/>
                <a:cs typeface="宋体"/>
              </a:rPr>
              <a:t>※ </a:t>
            </a:r>
            <a:r>
              <a:rPr sz="2800">
                <a:latin typeface="宋体"/>
                <a:cs typeface="宋体"/>
              </a:rPr>
              <a:t>回顾周期内生产或累计生产满</a:t>
            </a:r>
            <a:r>
              <a:rPr sz="2800">
                <a:latin typeface="Times New Roman"/>
                <a:cs typeface="Times New Roman"/>
              </a:rPr>
              <a:t>10</a:t>
            </a:r>
            <a:r>
              <a:rPr sz="2800">
                <a:latin typeface="宋体"/>
                <a:cs typeface="宋体"/>
              </a:rPr>
              <a:t>批的产品，未满</a:t>
            </a:r>
            <a:r>
              <a:rPr sz="2800">
                <a:latin typeface="Times New Roman"/>
                <a:cs typeface="Times New Roman"/>
              </a:rPr>
              <a:t>10</a:t>
            </a:r>
            <a:r>
              <a:rPr sz="2800" spc="-20">
                <a:latin typeface="宋体"/>
                <a:cs typeface="宋体"/>
              </a:rPr>
              <a:t>批产品</a:t>
            </a:r>
            <a:r>
              <a:rPr sz="2800" spc="-10">
                <a:latin typeface="宋体"/>
                <a:cs typeface="宋体"/>
              </a:rPr>
              <a:t>则累计至下一周期。</a:t>
            </a:r>
            <a:endParaRPr sz="2800">
              <a:latin typeface="宋体"/>
              <a:cs typeface="宋体"/>
            </a:endParaRPr>
          </a:p>
          <a:p>
            <a:pPr>
              <a:lnSpc>
                <a:spcPct val="100000"/>
              </a:lnSpc>
              <a:spcBef>
                <a:spcPts val="40"/>
              </a:spcBef>
            </a:pPr>
            <a:endParaRPr sz="2100">
              <a:latin typeface="宋体"/>
              <a:cs typeface="宋体"/>
            </a:endParaRPr>
          </a:p>
          <a:p>
            <a:pPr marL="469900" marR="5080" indent="-457200">
              <a:lnSpc>
                <a:spcPct val="100000"/>
              </a:lnSpc>
            </a:pPr>
            <a:r>
              <a:rPr sz="2850" spc="-340">
                <a:solidFill>
                  <a:srgbClr val="0072C6"/>
                </a:solidFill>
                <a:latin typeface="宋体"/>
                <a:cs typeface="宋体"/>
              </a:rPr>
              <a:t>※ </a:t>
            </a:r>
            <a:r>
              <a:rPr sz="2800" spc="-5">
                <a:latin typeface="宋体"/>
                <a:cs typeface="宋体"/>
              </a:rPr>
              <a:t>委托生产品种具体的产品质量回顾工作职责与范围按委托生产合同执行，最终由委托方批准。</a:t>
            </a:r>
            <a:endParaRPr sz="2800">
              <a:latin typeface="宋体"/>
              <a:cs typeface="宋体"/>
            </a:endParaRPr>
          </a:p>
          <a:p>
            <a:pPr>
              <a:lnSpc>
                <a:spcPct val="100000"/>
              </a:lnSpc>
            </a:pPr>
            <a:endParaRPr sz="2150">
              <a:latin typeface="宋体"/>
              <a:cs typeface="宋体"/>
            </a:endParaRPr>
          </a:p>
          <a:p>
            <a:pPr marL="469900" marR="5080" indent="-457200">
              <a:lnSpc>
                <a:spcPct val="100000"/>
              </a:lnSpc>
            </a:pPr>
            <a:r>
              <a:rPr sz="2850" spc="-340">
                <a:solidFill>
                  <a:srgbClr val="0072C6"/>
                </a:solidFill>
                <a:latin typeface="宋体"/>
                <a:cs typeface="宋体"/>
              </a:rPr>
              <a:t>※ </a:t>
            </a:r>
            <a:r>
              <a:rPr sz="2800" spc="-5">
                <a:latin typeface="宋体"/>
                <a:cs typeface="宋体"/>
              </a:rPr>
              <a:t>中药提取物作为独立的对象开展产品质量回顾工作，分析材料供制剂车间作为起始物料参考。</a:t>
            </a:r>
            <a:endParaRPr sz="2800">
              <a:latin typeface="宋体"/>
              <a:cs typeface="宋体"/>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3393198" y="1753385"/>
            <a:ext cx="3086100" cy="2860040"/>
          </a:xfrm>
          <a:prstGeom prst="rect">
            <a:avLst/>
          </a:prstGeom>
        </p:spPr>
        <p:txBody>
          <a:bodyPr vert="horz" wrap="square" lIns="0" tIns="11430" rIns="0" bIns="0" rtlCol="0">
            <a:spAutoFit/>
          </a:bodyPr>
          <a:lstStyle/>
          <a:p>
            <a:pPr marL="342900" indent="-342900">
              <a:lnSpc>
                <a:spcPct val="90000"/>
              </a:lnSpc>
              <a:spcBef>
                <a:spcPts val="90"/>
              </a:spcBef>
            </a:pPr>
            <a:r>
              <a:rPr sz="2450">
                <a:solidFill>
                  <a:srgbClr val="604A7A"/>
                </a:solidFill>
                <a:latin typeface="Wingdings"/>
                <a:cs typeface="Wingdings"/>
              </a:rPr>
              <a:t></a:t>
            </a:r>
            <a:r>
              <a:rPr sz="2450" spc="254">
                <a:solidFill>
                  <a:srgbClr val="604A7A"/>
                </a:solidFill>
                <a:latin typeface="Times New Roman"/>
                <a:cs typeface="Times New Roman"/>
              </a:rPr>
              <a:t> </a:t>
            </a:r>
            <a:r>
              <a:rPr sz="2400">
                <a:latin typeface="宋体"/>
                <a:cs typeface="宋体"/>
              </a:rPr>
              <a:t>各生产车间填写</a:t>
            </a:r>
            <a:r>
              <a:rPr sz="2400" spc="-50">
                <a:solidFill>
                  <a:srgbClr val="0000FF"/>
                </a:solidFill>
                <a:latin typeface="宋体"/>
                <a:cs typeface="宋体"/>
              </a:rPr>
              <a:t>《 </a:t>
            </a:r>
            <a:r>
              <a:rPr sz="2400" spc="-10">
                <a:solidFill>
                  <a:srgbClr val="0000FF"/>
                </a:solidFill>
                <a:latin typeface="宋体"/>
                <a:cs typeface="宋体"/>
              </a:rPr>
              <a:t>车间产品质量回顾分</a:t>
            </a:r>
            <a:r>
              <a:rPr sz="2400">
                <a:solidFill>
                  <a:srgbClr val="0000FF"/>
                </a:solidFill>
                <a:latin typeface="宋体"/>
                <a:cs typeface="宋体"/>
              </a:rPr>
              <a:t>析计划表</a:t>
            </a:r>
            <a:r>
              <a:rPr sz="2400">
                <a:solidFill>
                  <a:srgbClr val="0000FF"/>
                </a:solidFill>
                <a:latin typeface="Times New Roman"/>
                <a:cs typeface="Times New Roman"/>
              </a:rPr>
              <a:t>50109</a:t>
            </a:r>
            <a:r>
              <a:rPr sz="2400">
                <a:solidFill>
                  <a:srgbClr val="0000FF"/>
                </a:solidFill>
                <a:latin typeface="宋体"/>
                <a:cs typeface="宋体"/>
              </a:rPr>
              <a:t>》</a:t>
            </a:r>
            <a:r>
              <a:rPr sz="2400" spc="-50">
                <a:latin typeface="宋体"/>
                <a:cs typeface="宋体"/>
              </a:rPr>
              <a:t>；</a:t>
            </a:r>
            <a:endParaRPr sz="2400">
              <a:latin typeface="宋体"/>
              <a:cs typeface="宋体"/>
            </a:endParaRPr>
          </a:p>
          <a:p>
            <a:pPr marL="342900" indent="-342900" algn="just">
              <a:lnSpc>
                <a:spcPct val="90000"/>
              </a:lnSpc>
              <a:spcBef>
                <a:spcPts val="1814"/>
              </a:spcBef>
            </a:pPr>
            <a:r>
              <a:rPr sz="2450">
                <a:solidFill>
                  <a:srgbClr val="604A7A"/>
                </a:solidFill>
                <a:latin typeface="Wingdings"/>
                <a:cs typeface="Wingdings"/>
              </a:rPr>
              <a:t></a:t>
            </a:r>
            <a:r>
              <a:rPr sz="2450">
                <a:solidFill>
                  <a:srgbClr val="604A7A"/>
                </a:solidFill>
                <a:latin typeface="Times New Roman"/>
                <a:cs typeface="Times New Roman"/>
              </a:rPr>
              <a:t> </a:t>
            </a:r>
            <a:r>
              <a:rPr sz="2400" spc="-10">
                <a:latin typeface="宋体"/>
                <a:cs typeface="宋体"/>
              </a:rPr>
              <a:t>回顾周期内生产或累</a:t>
            </a:r>
            <a:r>
              <a:rPr sz="2400">
                <a:latin typeface="宋体"/>
                <a:cs typeface="宋体"/>
              </a:rPr>
              <a:t>计生产满</a:t>
            </a:r>
            <a:r>
              <a:rPr sz="2400">
                <a:latin typeface="Times New Roman"/>
                <a:cs typeface="Times New Roman"/>
              </a:rPr>
              <a:t>10</a:t>
            </a:r>
            <a:r>
              <a:rPr sz="2400" spc="-15">
                <a:latin typeface="宋体"/>
                <a:cs typeface="宋体"/>
              </a:rPr>
              <a:t>批的产品</a:t>
            </a:r>
            <a:r>
              <a:rPr sz="2400" spc="-10">
                <a:latin typeface="宋体"/>
                <a:cs typeface="宋体"/>
              </a:rPr>
              <a:t>开展质量回顾分析工</a:t>
            </a:r>
            <a:r>
              <a:rPr sz="2400">
                <a:latin typeface="宋体"/>
                <a:cs typeface="宋体"/>
              </a:rPr>
              <a:t>作，未满</a:t>
            </a:r>
            <a:r>
              <a:rPr sz="2400">
                <a:latin typeface="Times New Roman"/>
                <a:cs typeface="Times New Roman"/>
              </a:rPr>
              <a:t>10</a:t>
            </a:r>
            <a:r>
              <a:rPr sz="2400" spc="-15">
                <a:latin typeface="宋体"/>
                <a:cs typeface="宋体"/>
              </a:rPr>
              <a:t>批产品则</a:t>
            </a:r>
            <a:r>
              <a:rPr sz="2400" spc="-10">
                <a:latin typeface="宋体"/>
                <a:cs typeface="宋体"/>
              </a:rPr>
              <a:t>累计至下一周期。</a:t>
            </a:r>
            <a:endParaRPr sz="2400">
              <a:latin typeface="宋体"/>
              <a:cs typeface="宋体"/>
            </a:endParaRPr>
          </a:p>
        </p:txBody>
      </p:sp>
      <p:grpSp>
        <p:nvGrpSpPr>
          <p:cNvPr id="3" name="object 3"/>
          <p:cNvGrpSpPr/>
          <p:nvPr/>
        </p:nvGrpSpPr>
        <p:grpSpPr>
          <a:xfrm>
            <a:off x="3167956" y="1415950"/>
            <a:ext cx="3652520" cy="4502785"/>
            <a:chOff x="3167956" y="1415950"/>
            <a:chExt cx="3652520" cy="4502785"/>
          </a:xfrm>
        </p:grpSpPr>
        <p:sp>
          <p:nvSpPr>
            <p:cNvPr id="4" name="object 4"/>
            <p:cNvSpPr/>
            <p:nvPr/>
          </p:nvSpPr>
          <p:spPr>
            <a:xfrm>
              <a:off x="3172719" y="1420712"/>
              <a:ext cx="3642995" cy="4493260"/>
            </a:xfrm>
            <a:custGeom>
              <a:rect l="l" t="t" r="r" b="b"/>
              <a:pathLst>
                <a:path w="3642995" h="4493260">
                  <a:moveTo>
                    <a:pt x="3278310" y="4492799"/>
                  </a:moveTo>
                  <a:lnTo>
                    <a:pt x="364257" y="4492799"/>
                  </a:lnTo>
                  <a:lnTo>
                    <a:pt x="314829" y="4489474"/>
                  </a:lnTo>
                  <a:lnTo>
                    <a:pt x="267423" y="4479788"/>
                  </a:lnTo>
                  <a:lnTo>
                    <a:pt x="222471" y="4464174"/>
                  </a:lnTo>
                  <a:lnTo>
                    <a:pt x="180409" y="4443068"/>
                  </a:lnTo>
                  <a:lnTo>
                    <a:pt x="141670" y="4416902"/>
                  </a:lnTo>
                  <a:lnTo>
                    <a:pt x="106688" y="4386111"/>
                  </a:lnTo>
                  <a:lnTo>
                    <a:pt x="75897" y="4351129"/>
                  </a:lnTo>
                  <a:lnTo>
                    <a:pt x="49732" y="4312390"/>
                  </a:lnTo>
                  <a:lnTo>
                    <a:pt x="28625" y="4270328"/>
                  </a:lnTo>
                  <a:lnTo>
                    <a:pt x="13011" y="4225377"/>
                  </a:lnTo>
                  <a:lnTo>
                    <a:pt x="3325" y="4177970"/>
                  </a:lnTo>
                  <a:lnTo>
                    <a:pt x="0" y="4128543"/>
                  </a:lnTo>
                  <a:lnTo>
                    <a:pt x="0" y="364256"/>
                  </a:lnTo>
                  <a:lnTo>
                    <a:pt x="3325" y="314828"/>
                  </a:lnTo>
                  <a:lnTo>
                    <a:pt x="13011" y="267422"/>
                  </a:lnTo>
                  <a:lnTo>
                    <a:pt x="28625" y="222471"/>
                  </a:lnTo>
                  <a:lnTo>
                    <a:pt x="49731" y="180408"/>
                  </a:lnTo>
                  <a:lnTo>
                    <a:pt x="75897" y="141669"/>
                  </a:lnTo>
                  <a:lnTo>
                    <a:pt x="106688" y="106687"/>
                  </a:lnTo>
                  <a:lnTo>
                    <a:pt x="141670" y="75897"/>
                  </a:lnTo>
                  <a:lnTo>
                    <a:pt x="180409" y="49731"/>
                  </a:lnTo>
                  <a:lnTo>
                    <a:pt x="222472" y="28624"/>
                  </a:lnTo>
                  <a:lnTo>
                    <a:pt x="267423" y="13011"/>
                  </a:lnTo>
                  <a:lnTo>
                    <a:pt x="314830" y="3325"/>
                  </a:lnTo>
                  <a:lnTo>
                    <a:pt x="364256" y="0"/>
                  </a:lnTo>
                  <a:lnTo>
                    <a:pt x="3278310" y="0"/>
                  </a:lnTo>
                  <a:lnTo>
                    <a:pt x="3327737" y="3325"/>
                  </a:lnTo>
                  <a:lnTo>
                    <a:pt x="3375143" y="13011"/>
                  </a:lnTo>
                  <a:lnTo>
                    <a:pt x="3420094" y="28625"/>
                  </a:lnTo>
                  <a:lnTo>
                    <a:pt x="3462157" y="49731"/>
                  </a:lnTo>
                  <a:lnTo>
                    <a:pt x="3500896" y="75897"/>
                  </a:lnTo>
                  <a:lnTo>
                    <a:pt x="3535878" y="106688"/>
                  </a:lnTo>
                  <a:lnTo>
                    <a:pt x="3566668" y="141670"/>
                  </a:lnTo>
                  <a:lnTo>
                    <a:pt x="3592834" y="180409"/>
                  </a:lnTo>
                  <a:lnTo>
                    <a:pt x="3613941" y="222471"/>
                  </a:lnTo>
                  <a:lnTo>
                    <a:pt x="3629554" y="267422"/>
                  </a:lnTo>
                  <a:lnTo>
                    <a:pt x="3639240" y="314829"/>
                  </a:lnTo>
                  <a:lnTo>
                    <a:pt x="3642566" y="364256"/>
                  </a:lnTo>
                  <a:lnTo>
                    <a:pt x="3642566" y="4128543"/>
                  </a:lnTo>
                  <a:lnTo>
                    <a:pt x="3639241" y="4177971"/>
                  </a:lnTo>
                  <a:lnTo>
                    <a:pt x="3629555" y="4225377"/>
                  </a:lnTo>
                  <a:lnTo>
                    <a:pt x="3613941" y="4270328"/>
                  </a:lnTo>
                  <a:lnTo>
                    <a:pt x="3592834" y="4312390"/>
                  </a:lnTo>
                  <a:lnTo>
                    <a:pt x="3566669" y="4351129"/>
                  </a:lnTo>
                  <a:lnTo>
                    <a:pt x="3535878" y="4386111"/>
                  </a:lnTo>
                  <a:lnTo>
                    <a:pt x="3500896" y="4416902"/>
                  </a:lnTo>
                  <a:lnTo>
                    <a:pt x="3462157" y="4443068"/>
                  </a:lnTo>
                  <a:lnTo>
                    <a:pt x="3420095" y="4464174"/>
                  </a:lnTo>
                  <a:lnTo>
                    <a:pt x="3375143" y="4479788"/>
                  </a:lnTo>
                  <a:lnTo>
                    <a:pt x="3327737" y="4489474"/>
                  </a:lnTo>
                  <a:lnTo>
                    <a:pt x="3278310" y="4492799"/>
                  </a:lnTo>
                  <a:close/>
                </a:path>
              </a:pathLst>
            </a:custGeom>
            <a:solidFill>
              <a:srgbClr val="E0E9F4">
                <a:alpha val="69802"/>
              </a:srgbClr>
            </a:solidFill>
          </p:spPr>
          <p:txBody>
            <a:bodyPr wrap="square" lIns="0" tIns="0" rIns="0" bIns="0" rtlCol="0"/>
            <a:lstStyle/>
            <a:p/>
          </p:txBody>
        </p:sp>
        <p:sp>
          <p:nvSpPr>
            <p:cNvPr id="5" name="object 5"/>
            <p:cNvSpPr/>
            <p:nvPr/>
          </p:nvSpPr>
          <p:spPr>
            <a:xfrm>
              <a:off x="3172719" y="1420712"/>
              <a:ext cx="3642995" cy="4493260"/>
            </a:xfrm>
            <a:custGeom>
              <a:rect l="l" t="t" r="r" b="b"/>
              <a:pathLst>
                <a:path w="3642995" h="4493260">
                  <a:moveTo>
                    <a:pt x="0" y="364256"/>
                  </a:moveTo>
                  <a:lnTo>
                    <a:pt x="3325" y="314829"/>
                  </a:lnTo>
                  <a:lnTo>
                    <a:pt x="13011" y="267422"/>
                  </a:lnTo>
                  <a:lnTo>
                    <a:pt x="28624" y="222471"/>
                  </a:lnTo>
                  <a:lnTo>
                    <a:pt x="49731" y="180409"/>
                  </a:lnTo>
                  <a:lnTo>
                    <a:pt x="75897" y="141670"/>
                  </a:lnTo>
                  <a:lnTo>
                    <a:pt x="106688" y="106688"/>
                  </a:lnTo>
                  <a:lnTo>
                    <a:pt x="141669" y="75897"/>
                  </a:lnTo>
                  <a:lnTo>
                    <a:pt x="180409" y="49731"/>
                  </a:lnTo>
                  <a:lnTo>
                    <a:pt x="222471" y="28625"/>
                  </a:lnTo>
                  <a:lnTo>
                    <a:pt x="267422" y="13011"/>
                  </a:lnTo>
                  <a:lnTo>
                    <a:pt x="314828" y="3325"/>
                  </a:lnTo>
                  <a:lnTo>
                    <a:pt x="364256" y="0"/>
                  </a:lnTo>
                  <a:lnTo>
                    <a:pt x="3278310" y="0"/>
                  </a:lnTo>
                  <a:lnTo>
                    <a:pt x="3327736" y="3325"/>
                  </a:lnTo>
                  <a:lnTo>
                    <a:pt x="3375143" y="13011"/>
                  </a:lnTo>
                  <a:lnTo>
                    <a:pt x="3420094" y="28624"/>
                  </a:lnTo>
                  <a:lnTo>
                    <a:pt x="3462156" y="49731"/>
                  </a:lnTo>
                  <a:lnTo>
                    <a:pt x="3500895" y="75897"/>
                  </a:lnTo>
                  <a:lnTo>
                    <a:pt x="3535877" y="106687"/>
                  </a:lnTo>
                  <a:lnTo>
                    <a:pt x="3566668" y="141669"/>
                  </a:lnTo>
                  <a:lnTo>
                    <a:pt x="3592834" y="180408"/>
                  </a:lnTo>
                  <a:lnTo>
                    <a:pt x="3613941" y="222471"/>
                  </a:lnTo>
                  <a:lnTo>
                    <a:pt x="3629554" y="267422"/>
                  </a:lnTo>
                  <a:lnTo>
                    <a:pt x="3639240" y="314828"/>
                  </a:lnTo>
                  <a:lnTo>
                    <a:pt x="3642566" y="364256"/>
                  </a:lnTo>
                  <a:lnTo>
                    <a:pt x="3642567" y="4128543"/>
                  </a:lnTo>
                  <a:lnTo>
                    <a:pt x="3639241" y="4177970"/>
                  </a:lnTo>
                  <a:lnTo>
                    <a:pt x="3629555" y="4225377"/>
                  </a:lnTo>
                  <a:lnTo>
                    <a:pt x="3613941" y="4270328"/>
                  </a:lnTo>
                  <a:lnTo>
                    <a:pt x="3592835" y="4312390"/>
                  </a:lnTo>
                  <a:lnTo>
                    <a:pt x="3566669" y="4351129"/>
                  </a:lnTo>
                  <a:lnTo>
                    <a:pt x="3535878" y="4386111"/>
                  </a:lnTo>
                  <a:lnTo>
                    <a:pt x="3500896" y="4416902"/>
                  </a:lnTo>
                  <a:lnTo>
                    <a:pt x="3462157" y="4443068"/>
                  </a:lnTo>
                  <a:lnTo>
                    <a:pt x="3420095" y="4464174"/>
                  </a:lnTo>
                  <a:lnTo>
                    <a:pt x="3375144" y="4479788"/>
                  </a:lnTo>
                  <a:lnTo>
                    <a:pt x="3327737" y="4489474"/>
                  </a:lnTo>
                  <a:lnTo>
                    <a:pt x="3278310" y="4492799"/>
                  </a:lnTo>
                  <a:lnTo>
                    <a:pt x="364257" y="4492799"/>
                  </a:lnTo>
                  <a:lnTo>
                    <a:pt x="314829" y="4489474"/>
                  </a:lnTo>
                  <a:lnTo>
                    <a:pt x="267423" y="4479788"/>
                  </a:lnTo>
                  <a:lnTo>
                    <a:pt x="222471" y="4464174"/>
                  </a:lnTo>
                  <a:lnTo>
                    <a:pt x="180409" y="4443068"/>
                  </a:lnTo>
                  <a:lnTo>
                    <a:pt x="141670" y="4416902"/>
                  </a:lnTo>
                  <a:lnTo>
                    <a:pt x="106688" y="4386111"/>
                  </a:lnTo>
                  <a:lnTo>
                    <a:pt x="75897" y="4351129"/>
                  </a:lnTo>
                  <a:lnTo>
                    <a:pt x="49732" y="4312390"/>
                  </a:lnTo>
                  <a:lnTo>
                    <a:pt x="28625" y="4270328"/>
                  </a:lnTo>
                  <a:lnTo>
                    <a:pt x="13012" y="4225377"/>
                  </a:lnTo>
                  <a:lnTo>
                    <a:pt x="3325" y="4177971"/>
                  </a:lnTo>
                  <a:lnTo>
                    <a:pt x="0" y="4128543"/>
                  </a:lnTo>
                  <a:lnTo>
                    <a:pt x="0" y="364256"/>
                  </a:lnTo>
                  <a:close/>
                </a:path>
              </a:pathLst>
            </a:custGeom>
            <a:ln w="9525">
              <a:solidFill>
                <a:srgbClr val="6559A9"/>
              </a:solidFill>
            </a:ln>
          </p:spPr>
          <p:txBody>
            <a:bodyPr wrap="square" lIns="0" tIns="0" rIns="0" bIns="0" rtlCol="0"/>
            <a:lstStyle/>
            <a:p/>
          </p:txBody>
        </p:sp>
        <p:sp>
          <p:nvSpPr>
            <p:cNvPr id="6" name="object 6"/>
            <p:cNvSpPr/>
            <p:nvPr/>
          </p:nvSpPr>
          <p:spPr>
            <a:xfrm>
              <a:off x="3279406" y="1651111"/>
              <a:ext cx="3429635" cy="4219575"/>
            </a:xfrm>
            <a:custGeom>
              <a:rect l="l" t="t" r="r" b="b"/>
              <a:pathLst>
                <a:path w="3429634" h="4219575">
                  <a:moveTo>
                    <a:pt x="3429192" y="4218994"/>
                  </a:moveTo>
                  <a:lnTo>
                    <a:pt x="0" y="4218994"/>
                  </a:lnTo>
                  <a:lnTo>
                    <a:pt x="0" y="0"/>
                  </a:lnTo>
                  <a:lnTo>
                    <a:pt x="3429192" y="0"/>
                  </a:lnTo>
                  <a:lnTo>
                    <a:pt x="3429192" y="4218994"/>
                  </a:lnTo>
                  <a:close/>
                </a:path>
              </a:pathLst>
            </a:custGeom>
            <a:solidFill>
              <a:srgbClr val="E0E9F4">
                <a:alpha val="69802"/>
              </a:srgbClr>
            </a:solidFill>
          </p:spPr>
          <p:txBody>
            <a:bodyPr wrap="square" lIns="0" tIns="0" rIns="0" bIns="0" rtlCol="0"/>
            <a:lstStyle/>
            <a:p/>
          </p:txBody>
        </p:sp>
        <p:sp>
          <p:nvSpPr>
            <p:cNvPr id="7" name="object 7"/>
            <p:cNvSpPr/>
            <p:nvPr/>
          </p:nvSpPr>
          <p:spPr>
            <a:xfrm>
              <a:off x="3736086" y="2052903"/>
              <a:ext cx="2743200" cy="680085"/>
            </a:xfrm>
            <a:custGeom>
              <a:rect l="l" t="t" r="r" b="b"/>
              <a:pathLst>
                <a:path w="2743200" h="680085">
                  <a:moveTo>
                    <a:pt x="2286000" y="658368"/>
                  </a:moveTo>
                  <a:lnTo>
                    <a:pt x="1981200" y="658368"/>
                  </a:lnTo>
                  <a:lnTo>
                    <a:pt x="1219200" y="658368"/>
                  </a:lnTo>
                  <a:lnTo>
                    <a:pt x="0" y="658368"/>
                  </a:lnTo>
                  <a:lnTo>
                    <a:pt x="0" y="679704"/>
                  </a:lnTo>
                  <a:lnTo>
                    <a:pt x="1219200" y="679704"/>
                  </a:lnTo>
                  <a:lnTo>
                    <a:pt x="1981200" y="679704"/>
                  </a:lnTo>
                  <a:lnTo>
                    <a:pt x="2286000" y="679704"/>
                  </a:lnTo>
                  <a:lnTo>
                    <a:pt x="2286000" y="658368"/>
                  </a:lnTo>
                  <a:close/>
                </a:path>
                <a:path w="2743200" h="680085">
                  <a:moveTo>
                    <a:pt x="2667000" y="0"/>
                  </a:moveTo>
                  <a:lnTo>
                    <a:pt x="2438400" y="0"/>
                  </a:lnTo>
                  <a:lnTo>
                    <a:pt x="2133600" y="0"/>
                  </a:lnTo>
                  <a:lnTo>
                    <a:pt x="2133600" y="21336"/>
                  </a:lnTo>
                  <a:lnTo>
                    <a:pt x="2438400" y="21336"/>
                  </a:lnTo>
                  <a:lnTo>
                    <a:pt x="2667000" y="21336"/>
                  </a:lnTo>
                  <a:lnTo>
                    <a:pt x="2667000" y="0"/>
                  </a:lnTo>
                  <a:close/>
                </a:path>
                <a:path w="2743200" h="680085">
                  <a:moveTo>
                    <a:pt x="2743200" y="347421"/>
                  </a:moveTo>
                  <a:lnTo>
                    <a:pt x="0" y="347421"/>
                  </a:lnTo>
                  <a:lnTo>
                    <a:pt x="0" y="368757"/>
                  </a:lnTo>
                  <a:lnTo>
                    <a:pt x="2743200" y="368757"/>
                  </a:lnTo>
                  <a:lnTo>
                    <a:pt x="2743200" y="347421"/>
                  </a:lnTo>
                  <a:close/>
                </a:path>
              </a:pathLst>
            </a:custGeom>
            <a:solidFill>
              <a:srgbClr val="0000FF"/>
            </a:solidFill>
          </p:spPr>
          <p:txBody>
            <a:bodyPr wrap="square" lIns="0" tIns="0" rIns="0" bIns="0" rtlCol="0"/>
            <a:lstStyle/>
            <a:p/>
          </p:txBody>
        </p:sp>
      </p:grpSp>
      <p:grpSp>
        <p:nvGrpSpPr>
          <p:cNvPr id="8" name="object 8"/>
          <p:cNvGrpSpPr/>
          <p:nvPr/>
        </p:nvGrpSpPr>
        <p:grpSpPr>
          <a:xfrm>
            <a:off x="386416" y="960136"/>
            <a:ext cx="6381750" cy="691515"/>
            <a:chOff x="386416" y="960136"/>
            <a:chExt cx="6381750" cy="691515"/>
          </a:xfrm>
        </p:grpSpPr>
        <p:pic>
          <p:nvPicPr>
            <p:cNvPr id="9" name="object 9"/>
            <p:cNvPicPr/>
            <p:nvPr/>
          </p:nvPicPr>
          <p:blipFill>
            <a:blip r:embed="rId2"/>
            <a:stretch>
              <a:fillRect/>
            </a:stretch>
          </p:blipFill>
          <p:spPr>
            <a:xfrm>
              <a:off x="5147827" y="960136"/>
              <a:ext cx="1619999" cy="691199"/>
            </a:xfrm>
            <a:prstGeom prst="rect">
              <a:avLst/>
            </a:prstGeom>
          </p:spPr>
        </p:pic>
        <p:pic>
          <p:nvPicPr>
            <p:cNvPr id="10" name="object 10"/>
            <p:cNvPicPr/>
            <p:nvPr/>
          </p:nvPicPr>
          <p:blipFill>
            <a:blip r:embed="rId3"/>
            <a:stretch>
              <a:fillRect/>
            </a:stretch>
          </p:blipFill>
          <p:spPr>
            <a:xfrm>
              <a:off x="2767121" y="960136"/>
              <a:ext cx="1620000" cy="691199"/>
            </a:xfrm>
            <a:prstGeom prst="rect">
              <a:avLst/>
            </a:prstGeom>
          </p:spPr>
        </p:pic>
        <p:pic>
          <p:nvPicPr>
            <p:cNvPr id="11" name="object 11"/>
            <p:cNvPicPr/>
            <p:nvPr/>
          </p:nvPicPr>
          <p:blipFill>
            <a:blip r:embed="rId4"/>
            <a:stretch>
              <a:fillRect/>
            </a:stretch>
          </p:blipFill>
          <p:spPr>
            <a:xfrm>
              <a:off x="386416" y="960136"/>
              <a:ext cx="1620000" cy="691198"/>
            </a:xfrm>
            <a:prstGeom prst="rect">
              <a:avLst/>
            </a:prstGeom>
          </p:spPr>
        </p:pic>
      </p:grpSp>
      <p:sp>
        <p:nvSpPr>
          <p:cNvPr id="12" name="object 12"/>
          <p:cNvSpPr txBox="1"/>
          <p:nvPr/>
        </p:nvSpPr>
        <p:spPr>
          <a:xfrm>
            <a:off x="487509" y="1033765"/>
            <a:ext cx="1282700" cy="299720"/>
          </a:xfrm>
          <a:prstGeom prst="rect">
            <a:avLst/>
          </a:prstGeom>
        </p:spPr>
        <p:txBody>
          <a:bodyPr vert="horz" wrap="square" lIns="0" tIns="12700" rIns="0" bIns="0" rtlCol="0">
            <a:spAutoFit/>
          </a:bodyPr>
          <a:lstStyle/>
          <a:p>
            <a:pPr marL="12700">
              <a:lnSpc>
                <a:spcPct val="100000"/>
              </a:lnSpc>
              <a:spcBef>
                <a:spcPts val="100"/>
              </a:spcBef>
            </a:pPr>
            <a:r>
              <a:rPr sz="1800" b="1" spc="-10">
                <a:solidFill>
                  <a:srgbClr val="FFFFFF"/>
                </a:solidFill>
                <a:latin typeface="Times New Roman"/>
                <a:cs typeface="Times New Roman"/>
              </a:rPr>
              <a:t>QA</a:t>
            </a:r>
            <a:r>
              <a:rPr sz="1800" b="1" spc="-15">
                <a:solidFill>
                  <a:srgbClr val="FFFFFF"/>
                </a:solidFill>
                <a:latin typeface="Microsoft JhengHei"/>
                <a:cs typeface="Microsoft JhengHei"/>
              </a:rPr>
              <a:t>发布通知</a:t>
            </a:r>
            <a:endParaRPr sz="1800">
              <a:latin typeface="Microsoft JhengHei"/>
              <a:cs typeface="Microsoft JhengHei"/>
            </a:endParaRPr>
          </a:p>
        </p:txBody>
      </p:sp>
      <p:grpSp>
        <p:nvGrpSpPr>
          <p:cNvPr id="13" name="object 13"/>
          <p:cNvGrpSpPr/>
          <p:nvPr/>
        </p:nvGrpSpPr>
        <p:grpSpPr>
          <a:xfrm>
            <a:off x="2147704" y="960136"/>
            <a:ext cx="7000875" cy="691515"/>
            <a:chOff x="2147704" y="960136"/>
            <a:chExt cx="7000875" cy="691515"/>
          </a:xfrm>
        </p:grpSpPr>
        <p:pic>
          <p:nvPicPr>
            <p:cNvPr id="14" name="object 14"/>
            <p:cNvPicPr/>
            <p:nvPr/>
          </p:nvPicPr>
          <p:blipFill>
            <a:blip r:embed="rId5"/>
            <a:stretch>
              <a:fillRect/>
            </a:stretch>
          </p:blipFill>
          <p:spPr>
            <a:xfrm>
              <a:off x="4528410" y="1006045"/>
              <a:ext cx="476298" cy="368980"/>
            </a:xfrm>
            <a:prstGeom prst="rect">
              <a:avLst/>
            </a:prstGeom>
          </p:spPr>
        </p:pic>
        <p:pic>
          <p:nvPicPr>
            <p:cNvPr id="15" name="object 15"/>
            <p:cNvPicPr/>
            <p:nvPr/>
          </p:nvPicPr>
          <p:blipFill>
            <a:blip r:embed="rId6"/>
            <a:stretch>
              <a:fillRect/>
            </a:stretch>
          </p:blipFill>
          <p:spPr>
            <a:xfrm>
              <a:off x="7528531" y="960136"/>
              <a:ext cx="1620000" cy="691199"/>
            </a:xfrm>
            <a:prstGeom prst="rect">
              <a:avLst/>
            </a:prstGeom>
          </p:spPr>
        </p:pic>
        <p:pic>
          <p:nvPicPr>
            <p:cNvPr id="16" name="object 16"/>
            <p:cNvPicPr/>
            <p:nvPr/>
          </p:nvPicPr>
          <p:blipFill>
            <a:blip r:embed="rId7"/>
            <a:stretch>
              <a:fillRect/>
            </a:stretch>
          </p:blipFill>
          <p:spPr>
            <a:xfrm>
              <a:off x="2147704" y="1006045"/>
              <a:ext cx="476299" cy="368980"/>
            </a:xfrm>
            <a:prstGeom prst="rect">
              <a:avLst/>
            </a:prstGeom>
          </p:spPr>
        </p:pic>
        <p:pic>
          <p:nvPicPr>
            <p:cNvPr id="17" name="object 17"/>
            <p:cNvPicPr/>
            <p:nvPr/>
          </p:nvPicPr>
          <p:blipFill>
            <a:blip r:embed="rId8"/>
            <a:stretch>
              <a:fillRect/>
            </a:stretch>
          </p:blipFill>
          <p:spPr>
            <a:xfrm>
              <a:off x="6909115" y="1006045"/>
              <a:ext cx="476298" cy="368980"/>
            </a:xfrm>
            <a:prstGeom prst="rect">
              <a:avLst/>
            </a:prstGeom>
          </p:spPr>
        </p:pic>
      </p:grpSp>
      <p:sp>
        <p:nvSpPr>
          <p:cNvPr id="18" name="object 18"/>
          <p:cNvSpPr txBox="1"/>
          <p:nvPr/>
        </p:nvSpPr>
        <p:spPr>
          <a:xfrm>
            <a:off x="7629624" y="1033765"/>
            <a:ext cx="1282700" cy="299720"/>
          </a:xfrm>
          <a:prstGeom prst="rect">
            <a:avLst/>
          </a:prstGeom>
        </p:spPr>
        <p:txBody>
          <a:bodyPr vert="horz" wrap="square" lIns="0" tIns="12700" rIns="0" bIns="0" rtlCol="0">
            <a:spAutoFit/>
          </a:bodyPr>
          <a:lstStyle/>
          <a:p>
            <a:pPr marL="12700">
              <a:lnSpc>
                <a:spcPct val="100000"/>
              </a:lnSpc>
              <a:spcBef>
                <a:spcPts val="100"/>
              </a:spcBef>
            </a:pPr>
            <a:r>
              <a:rPr sz="1800" b="1" spc="-10">
                <a:solidFill>
                  <a:srgbClr val="FFFFFF"/>
                </a:solidFill>
                <a:latin typeface="Times New Roman"/>
                <a:cs typeface="Times New Roman"/>
              </a:rPr>
              <a:t>QA</a:t>
            </a:r>
            <a:r>
              <a:rPr sz="1800" b="1" spc="-15">
                <a:solidFill>
                  <a:srgbClr val="FFFFFF"/>
                </a:solidFill>
                <a:latin typeface="Microsoft JhengHei"/>
                <a:cs typeface="Microsoft JhengHei"/>
              </a:rPr>
              <a:t>组织撰写</a:t>
            </a:r>
            <a:endParaRPr sz="1800">
              <a:latin typeface="Microsoft JhengHei"/>
              <a:cs typeface="Microsoft JhengHei"/>
            </a:endParaRPr>
          </a:p>
        </p:txBody>
      </p:sp>
      <p:grpSp>
        <p:nvGrpSpPr>
          <p:cNvPr id="19" name="object 19"/>
          <p:cNvGrpSpPr/>
          <p:nvPr/>
        </p:nvGrpSpPr>
        <p:grpSpPr>
          <a:xfrm>
            <a:off x="9289821" y="960136"/>
            <a:ext cx="2239645" cy="691515"/>
            <a:chOff x="9289821" y="960136"/>
            <a:chExt cx="2239645" cy="691515"/>
          </a:xfrm>
        </p:grpSpPr>
        <p:pic>
          <p:nvPicPr>
            <p:cNvPr id="20" name="object 20"/>
            <p:cNvPicPr/>
            <p:nvPr/>
          </p:nvPicPr>
          <p:blipFill>
            <a:blip r:embed="rId9"/>
            <a:stretch>
              <a:fillRect/>
            </a:stretch>
          </p:blipFill>
          <p:spPr>
            <a:xfrm>
              <a:off x="9289821" y="1006045"/>
              <a:ext cx="476298" cy="368980"/>
            </a:xfrm>
            <a:prstGeom prst="rect">
              <a:avLst/>
            </a:prstGeom>
          </p:spPr>
        </p:pic>
        <p:pic>
          <p:nvPicPr>
            <p:cNvPr id="21" name="object 21"/>
            <p:cNvPicPr/>
            <p:nvPr/>
          </p:nvPicPr>
          <p:blipFill>
            <a:blip r:embed="rId10"/>
            <a:stretch>
              <a:fillRect/>
            </a:stretch>
          </p:blipFill>
          <p:spPr>
            <a:xfrm>
              <a:off x="9909237" y="960136"/>
              <a:ext cx="1620001" cy="691199"/>
            </a:xfrm>
            <a:prstGeom prst="rect">
              <a:avLst/>
            </a:prstGeom>
          </p:spPr>
        </p:pic>
      </p:grpSp>
      <p:sp>
        <p:nvSpPr>
          <p:cNvPr id="22" name="object 22"/>
          <p:cNvSpPr txBox="1"/>
          <p:nvPr/>
        </p:nvSpPr>
        <p:spPr>
          <a:xfrm>
            <a:off x="2868214" y="1047438"/>
            <a:ext cx="7625080" cy="299720"/>
          </a:xfrm>
          <a:prstGeom prst="rect">
            <a:avLst/>
          </a:prstGeom>
        </p:spPr>
        <p:txBody>
          <a:bodyPr vert="horz" wrap="square" lIns="0" tIns="12700" rIns="0" bIns="0" rtlCol="0">
            <a:spAutoFit/>
          </a:bodyPr>
          <a:lstStyle/>
          <a:p>
            <a:pPr marL="12700">
              <a:lnSpc>
                <a:spcPct val="100000"/>
              </a:lnSpc>
              <a:spcBef>
                <a:spcPts val="100"/>
              </a:spcBef>
              <a:tabLst>
                <a:tab pos="2393315"/>
                <a:tab pos="7154545"/>
              </a:tabLst>
            </a:pPr>
            <a:r>
              <a:rPr sz="1800" b="1">
                <a:solidFill>
                  <a:srgbClr val="FFFFFF"/>
                </a:solidFill>
                <a:latin typeface="Microsoft JhengHei"/>
                <a:cs typeface="Microsoft JhengHei"/>
              </a:rPr>
              <a:t>车间统计品</a:t>
            </a:r>
            <a:r>
              <a:rPr sz="1800" b="1" spc="-50">
                <a:solidFill>
                  <a:srgbClr val="FFFFFF"/>
                </a:solidFill>
                <a:latin typeface="Microsoft JhengHei"/>
                <a:cs typeface="Microsoft JhengHei"/>
              </a:rPr>
              <a:t>种</a:t>
            </a:r>
            <a:r>
              <a:rPr sz="1800" b="1">
                <a:solidFill>
                  <a:srgbClr val="FFFFFF"/>
                </a:solidFill>
                <a:latin typeface="Microsoft JhengHei"/>
                <a:cs typeface="Microsoft JhengHei"/>
              </a:rPr>
              <a:t>	各部收集数</a:t>
            </a:r>
            <a:r>
              <a:rPr sz="1800" b="1" spc="-50">
                <a:solidFill>
                  <a:srgbClr val="FFFFFF"/>
                </a:solidFill>
                <a:latin typeface="Microsoft JhengHei"/>
                <a:cs typeface="Microsoft JhengHei"/>
              </a:rPr>
              <a:t>据</a:t>
            </a:r>
            <a:r>
              <a:rPr sz="1800" b="1">
                <a:solidFill>
                  <a:srgbClr val="FFFFFF"/>
                </a:solidFill>
                <a:latin typeface="Microsoft JhengHei"/>
                <a:cs typeface="Microsoft JhengHei"/>
              </a:rPr>
              <a:t>	总</a:t>
            </a:r>
            <a:r>
              <a:rPr sz="1800" b="1" spc="-50">
                <a:solidFill>
                  <a:srgbClr val="FFFFFF"/>
                </a:solidFill>
                <a:latin typeface="Microsoft JhengHei"/>
                <a:cs typeface="Microsoft JhengHei"/>
              </a:rPr>
              <a:t>结</a:t>
            </a:r>
            <a:endParaRPr sz="1800">
              <a:latin typeface="Microsoft JhengHei"/>
              <a:cs typeface="Microsoft JhengHei"/>
            </a:endParaRPr>
          </a:p>
        </p:txBody>
      </p:sp>
      <p:grpSp>
        <p:nvGrpSpPr>
          <p:cNvPr id="23" name="object 23"/>
          <p:cNvGrpSpPr/>
          <p:nvPr/>
        </p:nvGrpSpPr>
        <p:grpSpPr>
          <a:xfrm>
            <a:off x="2418034" y="1415950"/>
            <a:ext cx="7310755" cy="4502785"/>
            <a:chOff x="2418034" y="1415950"/>
            <a:chExt cx="7310755" cy="4502785"/>
          </a:xfrm>
        </p:grpSpPr>
        <p:sp>
          <p:nvSpPr>
            <p:cNvPr id="24" name="object 24"/>
            <p:cNvSpPr/>
            <p:nvPr/>
          </p:nvSpPr>
          <p:spPr>
            <a:xfrm>
              <a:off x="2422797" y="1420712"/>
              <a:ext cx="7301230" cy="4493260"/>
            </a:xfrm>
            <a:custGeom>
              <a:rect l="l" t="t" r="r" b="b"/>
              <a:pathLst>
                <a:path w="7301230" h="4493260">
                  <a:moveTo>
                    <a:pt x="449280" y="4492799"/>
                  </a:moveTo>
                  <a:lnTo>
                    <a:pt x="400323" y="4490163"/>
                  </a:lnTo>
                  <a:lnTo>
                    <a:pt x="352897" y="4482436"/>
                  </a:lnTo>
                  <a:lnTo>
                    <a:pt x="307272" y="4469894"/>
                  </a:lnTo>
                  <a:lnTo>
                    <a:pt x="263721" y="4452811"/>
                  </a:lnTo>
                  <a:lnTo>
                    <a:pt x="222519" y="4431459"/>
                  </a:lnTo>
                  <a:lnTo>
                    <a:pt x="183940" y="4406114"/>
                  </a:lnTo>
                  <a:lnTo>
                    <a:pt x="148259" y="4377049"/>
                  </a:lnTo>
                  <a:lnTo>
                    <a:pt x="115749" y="4344539"/>
                  </a:lnTo>
                  <a:lnTo>
                    <a:pt x="86684" y="4308858"/>
                  </a:lnTo>
                  <a:lnTo>
                    <a:pt x="61339" y="4270279"/>
                  </a:lnTo>
                  <a:lnTo>
                    <a:pt x="39988" y="4229077"/>
                  </a:lnTo>
                  <a:lnTo>
                    <a:pt x="22904" y="4185526"/>
                  </a:lnTo>
                  <a:lnTo>
                    <a:pt x="10362" y="4139900"/>
                  </a:lnTo>
                  <a:lnTo>
                    <a:pt x="2636" y="4092473"/>
                  </a:lnTo>
                  <a:lnTo>
                    <a:pt x="0" y="4043519"/>
                  </a:lnTo>
                  <a:lnTo>
                    <a:pt x="0" y="449279"/>
                  </a:lnTo>
                  <a:lnTo>
                    <a:pt x="2636" y="400325"/>
                  </a:lnTo>
                  <a:lnTo>
                    <a:pt x="10362" y="352898"/>
                  </a:lnTo>
                  <a:lnTo>
                    <a:pt x="22904" y="307272"/>
                  </a:lnTo>
                  <a:lnTo>
                    <a:pt x="39988" y="263721"/>
                  </a:lnTo>
                  <a:lnTo>
                    <a:pt x="61340" y="222519"/>
                  </a:lnTo>
                  <a:lnTo>
                    <a:pt x="86685" y="183940"/>
                  </a:lnTo>
                  <a:lnTo>
                    <a:pt x="115750" y="148259"/>
                  </a:lnTo>
                  <a:lnTo>
                    <a:pt x="148260" y="115749"/>
                  </a:lnTo>
                  <a:lnTo>
                    <a:pt x="183941" y="86684"/>
                  </a:lnTo>
                  <a:lnTo>
                    <a:pt x="222520" y="61339"/>
                  </a:lnTo>
                  <a:lnTo>
                    <a:pt x="263722" y="39988"/>
                  </a:lnTo>
                  <a:lnTo>
                    <a:pt x="307273" y="22904"/>
                  </a:lnTo>
                  <a:lnTo>
                    <a:pt x="352899" y="10362"/>
                  </a:lnTo>
                  <a:lnTo>
                    <a:pt x="400327" y="2636"/>
                  </a:lnTo>
                  <a:lnTo>
                    <a:pt x="449279" y="0"/>
                  </a:lnTo>
                  <a:lnTo>
                    <a:pt x="6851537" y="0"/>
                  </a:lnTo>
                  <a:lnTo>
                    <a:pt x="6900490" y="2636"/>
                  </a:lnTo>
                  <a:lnTo>
                    <a:pt x="6947917" y="10362"/>
                  </a:lnTo>
                  <a:lnTo>
                    <a:pt x="6993544" y="22904"/>
                  </a:lnTo>
                  <a:lnTo>
                    <a:pt x="7037095" y="39988"/>
                  </a:lnTo>
                  <a:lnTo>
                    <a:pt x="7078297" y="61340"/>
                  </a:lnTo>
                  <a:lnTo>
                    <a:pt x="7116875" y="86685"/>
                  </a:lnTo>
                  <a:lnTo>
                    <a:pt x="7152557" y="115749"/>
                  </a:lnTo>
                  <a:lnTo>
                    <a:pt x="7185067" y="148259"/>
                  </a:lnTo>
                  <a:lnTo>
                    <a:pt x="7214132" y="183941"/>
                  </a:lnTo>
                  <a:lnTo>
                    <a:pt x="7239477" y="222520"/>
                  </a:lnTo>
                  <a:lnTo>
                    <a:pt x="7260828" y="263721"/>
                  </a:lnTo>
                  <a:lnTo>
                    <a:pt x="7277912" y="307273"/>
                  </a:lnTo>
                  <a:lnTo>
                    <a:pt x="7290454" y="352899"/>
                  </a:lnTo>
                  <a:lnTo>
                    <a:pt x="7298180" y="400326"/>
                  </a:lnTo>
                  <a:lnTo>
                    <a:pt x="7300816" y="449279"/>
                  </a:lnTo>
                  <a:lnTo>
                    <a:pt x="7300816" y="4043519"/>
                  </a:lnTo>
                  <a:lnTo>
                    <a:pt x="7298180" y="4092473"/>
                  </a:lnTo>
                  <a:lnTo>
                    <a:pt x="7290454" y="4139901"/>
                  </a:lnTo>
                  <a:lnTo>
                    <a:pt x="7277912" y="4185527"/>
                  </a:lnTo>
                  <a:lnTo>
                    <a:pt x="7260828" y="4229078"/>
                  </a:lnTo>
                  <a:lnTo>
                    <a:pt x="7239476" y="4270280"/>
                  </a:lnTo>
                  <a:lnTo>
                    <a:pt x="7214131" y="4308858"/>
                  </a:lnTo>
                  <a:lnTo>
                    <a:pt x="7185066" y="4344540"/>
                  </a:lnTo>
                  <a:lnTo>
                    <a:pt x="7152556" y="4377050"/>
                  </a:lnTo>
                  <a:lnTo>
                    <a:pt x="7116875" y="4406114"/>
                  </a:lnTo>
                  <a:lnTo>
                    <a:pt x="7078296" y="4431460"/>
                  </a:lnTo>
                  <a:lnTo>
                    <a:pt x="7037094" y="4452811"/>
                  </a:lnTo>
                  <a:lnTo>
                    <a:pt x="6993542" y="4469895"/>
                  </a:lnTo>
                  <a:lnTo>
                    <a:pt x="6947915" y="4482437"/>
                  </a:lnTo>
                  <a:lnTo>
                    <a:pt x="6900484" y="4490163"/>
                  </a:lnTo>
                  <a:lnTo>
                    <a:pt x="6851537" y="4492799"/>
                  </a:lnTo>
                  <a:lnTo>
                    <a:pt x="449280" y="4492799"/>
                  </a:lnTo>
                  <a:close/>
                </a:path>
              </a:pathLst>
            </a:custGeom>
            <a:solidFill>
              <a:srgbClr val="E0E9F4">
                <a:alpha val="69802"/>
              </a:srgbClr>
            </a:solidFill>
          </p:spPr>
          <p:txBody>
            <a:bodyPr wrap="square" lIns="0" tIns="0" rIns="0" bIns="0" rtlCol="0"/>
            <a:lstStyle/>
            <a:p/>
          </p:txBody>
        </p:sp>
        <p:sp>
          <p:nvSpPr>
            <p:cNvPr id="25" name="object 25"/>
            <p:cNvSpPr/>
            <p:nvPr/>
          </p:nvSpPr>
          <p:spPr>
            <a:xfrm>
              <a:off x="2422797" y="1420712"/>
              <a:ext cx="7301230" cy="4493260"/>
            </a:xfrm>
            <a:custGeom>
              <a:rect l="l" t="t" r="r" b="b"/>
              <a:pathLst>
                <a:path w="7301230" h="4493260">
                  <a:moveTo>
                    <a:pt x="0" y="449280"/>
                  </a:moveTo>
                  <a:lnTo>
                    <a:pt x="2636" y="400326"/>
                  </a:lnTo>
                  <a:lnTo>
                    <a:pt x="10362" y="352899"/>
                  </a:lnTo>
                  <a:lnTo>
                    <a:pt x="22904" y="307273"/>
                  </a:lnTo>
                  <a:lnTo>
                    <a:pt x="39988" y="263721"/>
                  </a:lnTo>
                  <a:lnTo>
                    <a:pt x="61339" y="222520"/>
                  </a:lnTo>
                  <a:lnTo>
                    <a:pt x="86684" y="183941"/>
                  </a:lnTo>
                  <a:lnTo>
                    <a:pt x="115749" y="148259"/>
                  </a:lnTo>
                  <a:lnTo>
                    <a:pt x="148259" y="115749"/>
                  </a:lnTo>
                  <a:lnTo>
                    <a:pt x="183940" y="86685"/>
                  </a:lnTo>
                  <a:lnTo>
                    <a:pt x="222519" y="61340"/>
                  </a:lnTo>
                  <a:lnTo>
                    <a:pt x="263721" y="39988"/>
                  </a:lnTo>
                  <a:lnTo>
                    <a:pt x="307272" y="22904"/>
                  </a:lnTo>
                  <a:lnTo>
                    <a:pt x="352898" y="10362"/>
                  </a:lnTo>
                  <a:lnTo>
                    <a:pt x="400325" y="2636"/>
                  </a:lnTo>
                  <a:lnTo>
                    <a:pt x="449279" y="0"/>
                  </a:lnTo>
                  <a:lnTo>
                    <a:pt x="6851538" y="0"/>
                  </a:lnTo>
                  <a:lnTo>
                    <a:pt x="6900489" y="2636"/>
                  </a:lnTo>
                  <a:lnTo>
                    <a:pt x="6947917" y="10362"/>
                  </a:lnTo>
                  <a:lnTo>
                    <a:pt x="6993543" y="22904"/>
                  </a:lnTo>
                  <a:lnTo>
                    <a:pt x="7037094" y="39988"/>
                  </a:lnTo>
                  <a:lnTo>
                    <a:pt x="7078296" y="61339"/>
                  </a:lnTo>
                  <a:lnTo>
                    <a:pt x="7116875" y="86684"/>
                  </a:lnTo>
                  <a:lnTo>
                    <a:pt x="7152556" y="115749"/>
                  </a:lnTo>
                  <a:lnTo>
                    <a:pt x="7185066" y="148259"/>
                  </a:lnTo>
                  <a:lnTo>
                    <a:pt x="7214131" y="183940"/>
                  </a:lnTo>
                  <a:lnTo>
                    <a:pt x="7239476" y="222519"/>
                  </a:lnTo>
                  <a:lnTo>
                    <a:pt x="7260828" y="263721"/>
                  </a:lnTo>
                  <a:lnTo>
                    <a:pt x="7277912" y="307272"/>
                  </a:lnTo>
                  <a:lnTo>
                    <a:pt x="7290454" y="352898"/>
                  </a:lnTo>
                  <a:lnTo>
                    <a:pt x="7298180" y="400325"/>
                  </a:lnTo>
                  <a:lnTo>
                    <a:pt x="7300816" y="449279"/>
                  </a:lnTo>
                  <a:lnTo>
                    <a:pt x="7300818" y="4043519"/>
                  </a:lnTo>
                  <a:lnTo>
                    <a:pt x="7298180" y="4092473"/>
                  </a:lnTo>
                  <a:lnTo>
                    <a:pt x="7290454" y="4139900"/>
                  </a:lnTo>
                  <a:lnTo>
                    <a:pt x="7277912" y="4185526"/>
                  </a:lnTo>
                  <a:lnTo>
                    <a:pt x="7260828" y="4229077"/>
                  </a:lnTo>
                  <a:lnTo>
                    <a:pt x="7239477" y="4270279"/>
                  </a:lnTo>
                  <a:lnTo>
                    <a:pt x="7214131" y="4308858"/>
                  </a:lnTo>
                  <a:lnTo>
                    <a:pt x="7185067" y="4344539"/>
                  </a:lnTo>
                  <a:lnTo>
                    <a:pt x="7152557" y="4377049"/>
                  </a:lnTo>
                  <a:lnTo>
                    <a:pt x="7116875" y="4406114"/>
                  </a:lnTo>
                  <a:lnTo>
                    <a:pt x="7078297" y="4431459"/>
                  </a:lnTo>
                  <a:lnTo>
                    <a:pt x="7037095" y="4452811"/>
                  </a:lnTo>
                  <a:lnTo>
                    <a:pt x="6993544" y="4469894"/>
                  </a:lnTo>
                  <a:lnTo>
                    <a:pt x="6947918" y="4482436"/>
                  </a:lnTo>
                  <a:lnTo>
                    <a:pt x="6900491" y="4490163"/>
                  </a:lnTo>
                  <a:lnTo>
                    <a:pt x="6851537" y="4492799"/>
                  </a:lnTo>
                  <a:lnTo>
                    <a:pt x="449280" y="4492799"/>
                  </a:lnTo>
                  <a:lnTo>
                    <a:pt x="400326" y="4490163"/>
                  </a:lnTo>
                  <a:lnTo>
                    <a:pt x="352899" y="4482437"/>
                  </a:lnTo>
                  <a:lnTo>
                    <a:pt x="307273" y="4469895"/>
                  </a:lnTo>
                  <a:lnTo>
                    <a:pt x="263722" y="4452811"/>
                  </a:lnTo>
                  <a:lnTo>
                    <a:pt x="222520" y="4431460"/>
                  </a:lnTo>
                  <a:lnTo>
                    <a:pt x="183941" y="4406114"/>
                  </a:lnTo>
                  <a:lnTo>
                    <a:pt x="148259" y="4377050"/>
                  </a:lnTo>
                  <a:lnTo>
                    <a:pt x="115749" y="4344540"/>
                  </a:lnTo>
                  <a:lnTo>
                    <a:pt x="86685" y="4308858"/>
                  </a:lnTo>
                  <a:lnTo>
                    <a:pt x="61340" y="4270280"/>
                  </a:lnTo>
                  <a:lnTo>
                    <a:pt x="39988" y="4229078"/>
                  </a:lnTo>
                  <a:lnTo>
                    <a:pt x="22904" y="4185527"/>
                  </a:lnTo>
                  <a:lnTo>
                    <a:pt x="10362" y="4139901"/>
                  </a:lnTo>
                  <a:lnTo>
                    <a:pt x="2636" y="4092473"/>
                  </a:lnTo>
                  <a:lnTo>
                    <a:pt x="0" y="4043519"/>
                  </a:lnTo>
                  <a:lnTo>
                    <a:pt x="0" y="449280"/>
                  </a:lnTo>
                  <a:close/>
                </a:path>
              </a:pathLst>
            </a:custGeom>
            <a:ln w="9525">
              <a:solidFill>
                <a:srgbClr val="5363B3"/>
              </a:solidFill>
            </a:ln>
          </p:spPr>
          <p:txBody>
            <a:bodyPr wrap="square" lIns="0" tIns="0" rIns="0" bIns="0" rtlCol="0"/>
            <a:lstStyle/>
            <a:p/>
          </p:txBody>
        </p:sp>
        <p:sp>
          <p:nvSpPr>
            <p:cNvPr id="26" name="object 26"/>
            <p:cNvSpPr/>
            <p:nvPr/>
          </p:nvSpPr>
          <p:spPr>
            <a:xfrm>
              <a:off x="2592635" y="1651111"/>
              <a:ext cx="6873240" cy="4219575"/>
            </a:xfrm>
            <a:custGeom>
              <a:rect l="l" t="t" r="r" b="b"/>
              <a:pathLst>
                <a:path w="6873240" h="4219575">
                  <a:moveTo>
                    <a:pt x="6873151" y="4218994"/>
                  </a:moveTo>
                  <a:lnTo>
                    <a:pt x="0" y="4218994"/>
                  </a:lnTo>
                  <a:lnTo>
                    <a:pt x="0" y="0"/>
                  </a:lnTo>
                  <a:lnTo>
                    <a:pt x="6873151" y="0"/>
                  </a:lnTo>
                  <a:lnTo>
                    <a:pt x="6873151" y="4218994"/>
                  </a:lnTo>
                  <a:close/>
                </a:path>
              </a:pathLst>
            </a:custGeom>
            <a:solidFill>
              <a:srgbClr val="E0E9F4">
                <a:alpha val="69802"/>
              </a:srgbClr>
            </a:solidFill>
          </p:spPr>
          <p:txBody>
            <a:bodyPr wrap="square" lIns="0" tIns="0" rIns="0" bIns="0" rtlCol="0"/>
            <a:lstStyle/>
            <a:p/>
          </p:txBody>
        </p:sp>
        <p:sp>
          <p:nvSpPr>
            <p:cNvPr id="27" name="object 27"/>
            <p:cNvSpPr/>
            <p:nvPr/>
          </p:nvSpPr>
          <p:spPr>
            <a:xfrm>
              <a:off x="2992170" y="2388145"/>
              <a:ext cx="6076950" cy="354965"/>
            </a:xfrm>
            <a:custGeom>
              <a:rect l="l" t="t" r="r" b="b"/>
              <a:pathLst>
                <a:path w="6076950" h="354964">
                  <a:moveTo>
                    <a:pt x="4889500" y="335280"/>
                  </a:moveTo>
                  <a:lnTo>
                    <a:pt x="4610100" y="335280"/>
                  </a:lnTo>
                  <a:lnTo>
                    <a:pt x="3911600" y="335280"/>
                  </a:lnTo>
                  <a:lnTo>
                    <a:pt x="0" y="335280"/>
                  </a:lnTo>
                  <a:lnTo>
                    <a:pt x="0" y="354838"/>
                  </a:lnTo>
                  <a:lnTo>
                    <a:pt x="3911600" y="354838"/>
                  </a:lnTo>
                  <a:lnTo>
                    <a:pt x="4610100" y="354838"/>
                  </a:lnTo>
                  <a:lnTo>
                    <a:pt x="4889500" y="354838"/>
                  </a:lnTo>
                  <a:lnTo>
                    <a:pt x="4889500" y="335280"/>
                  </a:lnTo>
                  <a:close/>
                </a:path>
                <a:path w="6076950" h="354964">
                  <a:moveTo>
                    <a:pt x="6076950" y="0"/>
                  </a:moveTo>
                  <a:lnTo>
                    <a:pt x="5867400" y="0"/>
                  </a:lnTo>
                  <a:lnTo>
                    <a:pt x="5588000" y="0"/>
                  </a:lnTo>
                  <a:lnTo>
                    <a:pt x="5588000" y="19558"/>
                  </a:lnTo>
                  <a:lnTo>
                    <a:pt x="5867400" y="19558"/>
                  </a:lnTo>
                  <a:lnTo>
                    <a:pt x="6076950" y="19558"/>
                  </a:lnTo>
                  <a:lnTo>
                    <a:pt x="6076950" y="0"/>
                  </a:lnTo>
                  <a:close/>
                </a:path>
              </a:pathLst>
            </a:custGeom>
            <a:solidFill>
              <a:srgbClr val="0000FF"/>
            </a:solidFill>
          </p:spPr>
          <p:txBody>
            <a:bodyPr wrap="square" lIns="0" tIns="0" rIns="0" bIns="0" rtlCol="0"/>
            <a:lstStyle/>
            <a:p/>
          </p:txBody>
        </p:sp>
      </p:grpSp>
      <p:sp>
        <p:nvSpPr>
          <p:cNvPr id="28" name="object 28"/>
          <p:cNvSpPr txBox="1"/>
          <p:nvPr/>
        </p:nvSpPr>
        <p:spPr>
          <a:xfrm>
            <a:off x="3258877" y="3236114"/>
            <a:ext cx="1143000" cy="360680"/>
          </a:xfrm>
          <a:prstGeom prst="rect">
            <a:avLst/>
          </a:prstGeom>
        </p:spPr>
        <p:txBody>
          <a:bodyPr vert="horz" wrap="square" lIns="0" tIns="12700" rIns="0" bIns="0" rtlCol="0">
            <a:spAutoFit/>
          </a:bodyPr>
          <a:lstStyle/>
          <a:p>
            <a:pPr marL="12700">
              <a:lnSpc>
                <a:spcPct val="100000"/>
              </a:lnSpc>
              <a:spcBef>
                <a:spcPts val="100"/>
              </a:spcBef>
            </a:pPr>
            <a:r>
              <a:rPr sz="2200">
                <a:latin typeface="宋体"/>
                <a:cs typeface="宋体"/>
              </a:rPr>
              <a:t>间按照</a:t>
            </a:r>
            <a:r>
              <a:rPr sz="2200" spc="-50">
                <a:solidFill>
                  <a:srgbClr val="0000FF"/>
                </a:solidFill>
                <a:latin typeface="宋体"/>
                <a:cs typeface="宋体"/>
              </a:rPr>
              <a:t>《</a:t>
            </a:r>
            <a:endParaRPr sz="2200">
              <a:latin typeface="宋体"/>
              <a:cs typeface="宋体"/>
            </a:endParaRPr>
          </a:p>
        </p:txBody>
      </p:sp>
      <p:sp>
        <p:nvSpPr>
          <p:cNvPr id="29" name="object 29"/>
          <p:cNvSpPr txBox="1"/>
          <p:nvPr/>
        </p:nvSpPr>
        <p:spPr>
          <a:xfrm>
            <a:off x="2706427" y="1796167"/>
            <a:ext cx="704850" cy="3600450"/>
          </a:xfrm>
          <a:prstGeom prst="rect">
            <a:avLst/>
          </a:prstGeom>
        </p:spPr>
        <p:txBody>
          <a:bodyPr vert="horz" wrap="square" lIns="0" tIns="0" rIns="0" bIns="0" rtlCol="0">
            <a:spAutoFit/>
          </a:bodyPr>
          <a:lstStyle/>
          <a:p>
            <a:pPr>
              <a:lnSpc>
                <a:spcPts val="2390"/>
              </a:lnSpc>
            </a:pPr>
            <a:r>
              <a:rPr sz="2250">
                <a:solidFill>
                  <a:srgbClr val="17375E"/>
                </a:solidFill>
                <a:latin typeface="Wingdings"/>
                <a:cs typeface="Wingdings"/>
              </a:rPr>
              <a:t></a:t>
            </a:r>
            <a:r>
              <a:rPr sz="2250" spc="5">
                <a:solidFill>
                  <a:srgbClr val="17375E"/>
                </a:solidFill>
                <a:latin typeface="Times New Roman"/>
                <a:cs typeface="Times New Roman"/>
              </a:rPr>
              <a:t> </a:t>
            </a:r>
            <a:r>
              <a:rPr sz="2200" spc="-50">
                <a:latin typeface="宋体"/>
                <a:cs typeface="宋体"/>
              </a:rPr>
              <a:t>各</a:t>
            </a:r>
            <a:endParaRPr sz="2200">
              <a:latin typeface="宋体"/>
              <a:cs typeface="宋体"/>
            </a:endParaRPr>
          </a:p>
          <a:p>
            <a:pPr marL="285750" marR="132715" algn="just">
              <a:lnSpc>
                <a:spcPts val="2640"/>
              </a:lnSpc>
              <a:spcBef>
                <a:spcPts val="15"/>
              </a:spcBef>
            </a:pPr>
            <a:r>
              <a:rPr sz="2200" spc="-50">
                <a:latin typeface="宋体"/>
                <a:cs typeface="宋体"/>
              </a:rPr>
              <a:t>据</a:t>
            </a:r>
            <a:r>
              <a:rPr sz="2200" spc="-50">
                <a:solidFill>
                  <a:srgbClr val="0000FF"/>
                </a:solidFill>
                <a:latin typeface="宋体"/>
                <a:cs typeface="宋体"/>
              </a:rPr>
              <a:t>产</a:t>
            </a:r>
            <a:r>
              <a:rPr sz="2200" spc="-50">
                <a:latin typeface="宋体"/>
                <a:cs typeface="宋体"/>
              </a:rPr>
              <a:t>所</a:t>
            </a:r>
            <a:endParaRPr sz="2200">
              <a:latin typeface="宋体"/>
              <a:cs typeface="宋体"/>
            </a:endParaRPr>
          </a:p>
          <a:p>
            <a:pPr>
              <a:lnSpc>
                <a:spcPct val="100000"/>
              </a:lnSpc>
              <a:spcBef>
                <a:spcPts val="1110"/>
              </a:spcBef>
            </a:pPr>
            <a:r>
              <a:rPr sz="2250">
                <a:solidFill>
                  <a:srgbClr val="17375E"/>
                </a:solidFill>
                <a:latin typeface="Wingdings"/>
                <a:cs typeface="Wingdings"/>
              </a:rPr>
              <a:t></a:t>
            </a:r>
            <a:r>
              <a:rPr sz="2250" spc="5">
                <a:solidFill>
                  <a:srgbClr val="17375E"/>
                </a:solidFill>
                <a:latin typeface="Times New Roman"/>
                <a:cs typeface="Times New Roman"/>
              </a:rPr>
              <a:t> </a:t>
            </a:r>
            <a:r>
              <a:rPr sz="2200" spc="-50">
                <a:latin typeface="宋体"/>
                <a:cs typeface="宋体"/>
              </a:rPr>
              <a:t>车</a:t>
            </a:r>
            <a:endParaRPr sz="2200">
              <a:latin typeface="宋体"/>
              <a:cs typeface="宋体"/>
            </a:endParaRPr>
          </a:p>
          <a:p>
            <a:pPr marL="285750">
              <a:lnSpc>
                <a:spcPct val="100000"/>
              </a:lnSpc>
            </a:pPr>
            <a:r>
              <a:rPr sz="2200">
                <a:solidFill>
                  <a:srgbClr val="0000FF"/>
                </a:solidFill>
                <a:latin typeface="宋体"/>
                <a:cs typeface="宋体"/>
              </a:rPr>
              <a:t>表</a:t>
            </a:r>
            <a:r>
              <a:rPr sz="2200" spc="-50">
                <a:solidFill>
                  <a:srgbClr val="0000FF"/>
                </a:solidFill>
                <a:latin typeface="Times New Roman"/>
                <a:cs typeface="Times New Roman"/>
              </a:rPr>
              <a:t>5</a:t>
            </a:r>
            <a:r>
              <a:rPr sz="2200" spc="-50">
                <a:latin typeface="宋体"/>
                <a:cs typeface="宋体"/>
              </a:rPr>
              <a:t>号</a:t>
            </a:r>
            <a:endParaRPr sz="2200">
              <a:latin typeface="宋体"/>
              <a:cs typeface="宋体"/>
            </a:endParaRPr>
          </a:p>
          <a:p>
            <a:pPr marL="285750">
              <a:lnSpc>
                <a:spcPct val="100000"/>
              </a:lnSpc>
              <a:spcBef>
                <a:spcPts val="145"/>
              </a:spcBef>
            </a:pPr>
            <a:r>
              <a:rPr sz="2200">
                <a:latin typeface="宋体"/>
                <a:cs typeface="宋体"/>
              </a:rPr>
              <a:t>料</a:t>
            </a:r>
            <a:endParaRPr sz="2200">
              <a:latin typeface="宋体"/>
              <a:cs typeface="宋体"/>
            </a:endParaRPr>
          </a:p>
          <a:p>
            <a:pPr>
              <a:lnSpc>
                <a:spcPct val="100000"/>
              </a:lnSpc>
              <a:spcBef>
                <a:spcPts val="1055"/>
              </a:spcBef>
            </a:pPr>
            <a:r>
              <a:rPr sz="2250">
                <a:solidFill>
                  <a:srgbClr val="17375E"/>
                </a:solidFill>
                <a:latin typeface="Wingdings"/>
                <a:cs typeface="Wingdings"/>
              </a:rPr>
              <a:t></a:t>
            </a:r>
            <a:r>
              <a:rPr sz="2250" spc="5">
                <a:solidFill>
                  <a:srgbClr val="17375E"/>
                </a:solidFill>
                <a:latin typeface="Times New Roman"/>
                <a:cs typeface="Times New Roman"/>
              </a:rPr>
              <a:t> </a:t>
            </a:r>
            <a:r>
              <a:rPr sz="2200" spc="-50">
                <a:latin typeface="宋体"/>
                <a:cs typeface="宋体"/>
              </a:rPr>
              <a:t>各</a:t>
            </a:r>
            <a:endParaRPr sz="2200">
              <a:latin typeface="宋体"/>
              <a:cs typeface="宋体"/>
            </a:endParaRPr>
          </a:p>
          <a:p>
            <a:pPr marL="285750">
              <a:lnSpc>
                <a:spcPts val="2510"/>
              </a:lnSpc>
            </a:pPr>
            <a:r>
              <a:rPr sz="2200">
                <a:latin typeface="宋体"/>
                <a:cs typeface="宋体"/>
              </a:rPr>
              <a:t>式</a:t>
            </a:r>
            <a:endParaRPr sz="2200">
              <a:latin typeface="宋体"/>
              <a:cs typeface="宋体"/>
            </a:endParaRPr>
          </a:p>
        </p:txBody>
      </p:sp>
      <p:sp>
        <p:nvSpPr>
          <p:cNvPr id="30" name="object 30"/>
          <p:cNvSpPr/>
          <p:nvPr/>
        </p:nvSpPr>
        <p:spPr>
          <a:xfrm>
            <a:off x="2992170" y="3546385"/>
            <a:ext cx="6356350" cy="354965"/>
          </a:xfrm>
          <a:custGeom>
            <a:rect l="l" t="t" r="r" b="b"/>
            <a:pathLst>
              <a:path w="6356350" h="354964">
                <a:moveTo>
                  <a:pt x="1257300" y="335280"/>
                </a:moveTo>
                <a:lnTo>
                  <a:pt x="977900" y="335280"/>
                </a:lnTo>
                <a:lnTo>
                  <a:pt x="279400" y="335280"/>
                </a:lnTo>
                <a:lnTo>
                  <a:pt x="0" y="335280"/>
                </a:lnTo>
                <a:lnTo>
                  <a:pt x="0" y="354838"/>
                </a:lnTo>
                <a:lnTo>
                  <a:pt x="279400" y="354838"/>
                </a:lnTo>
                <a:lnTo>
                  <a:pt x="977900" y="354838"/>
                </a:lnTo>
                <a:lnTo>
                  <a:pt x="1257300" y="354838"/>
                </a:lnTo>
                <a:lnTo>
                  <a:pt x="1257300" y="335280"/>
                </a:lnTo>
                <a:close/>
              </a:path>
              <a:path w="6356350" h="354964">
                <a:moveTo>
                  <a:pt x="6356350" y="0"/>
                </a:moveTo>
                <a:lnTo>
                  <a:pt x="1885950" y="0"/>
                </a:lnTo>
                <a:lnTo>
                  <a:pt x="1466850" y="0"/>
                </a:lnTo>
                <a:lnTo>
                  <a:pt x="1397000" y="0"/>
                </a:lnTo>
                <a:lnTo>
                  <a:pt x="1117600" y="0"/>
                </a:lnTo>
                <a:lnTo>
                  <a:pt x="1117600" y="19558"/>
                </a:lnTo>
                <a:lnTo>
                  <a:pt x="1397000" y="19558"/>
                </a:lnTo>
                <a:lnTo>
                  <a:pt x="1466850" y="19558"/>
                </a:lnTo>
                <a:lnTo>
                  <a:pt x="1885950" y="19558"/>
                </a:lnTo>
                <a:lnTo>
                  <a:pt x="6356350" y="19558"/>
                </a:lnTo>
                <a:lnTo>
                  <a:pt x="6356350" y="0"/>
                </a:lnTo>
                <a:close/>
              </a:path>
            </a:pathLst>
          </a:custGeom>
          <a:solidFill>
            <a:srgbClr val="0000FF"/>
          </a:solidFill>
        </p:spPr>
        <p:txBody>
          <a:bodyPr wrap="square" lIns="0" tIns="0" rIns="0" bIns="0" rtlCol="0"/>
          <a:lstStyle/>
          <a:p/>
        </p:txBody>
      </p:sp>
      <p:grpSp>
        <p:nvGrpSpPr>
          <p:cNvPr id="31" name="object 31"/>
          <p:cNvGrpSpPr/>
          <p:nvPr/>
        </p:nvGrpSpPr>
        <p:grpSpPr>
          <a:xfrm>
            <a:off x="689843" y="1415950"/>
            <a:ext cx="2776220" cy="4502785"/>
            <a:chOff x="689843" y="1415950"/>
            <a:chExt cx="2776220" cy="4502785"/>
          </a:xfrm>
        </p:grpSpPr>
        <p:sp>
          <p:nvSpPr>
            <p:cNvPr id="32" name="object 32"/>
            <p:cNvSpPr/>
            <p:nvPr/>
          </p:nvSpPr>
          <p:spPr>
            <a:xfrm>
              <a:off x="694605" y="1420712"/>
              <a:ext cx="2766695" cy="4493260"/>
            </a:xfrm>
            <a:custGeom>
              <a:rect l="l" t="t" r="r" b="b"/>
              <a:pathLst>
                <a:path w="2766695" h="4493260">
                  <a:moveTo>
                    <a:pt x="2489531" y="4492800"/>
                  </a:moveTo>
                  <a:lnTo>
                    <a:pt x="276614" y="4492800"/>
                  </a:lnTo>
                  <a:lnTo>
                    <a:pt x="226892" y="4488343"/>
                  </a:lnTo>
                  <a:lnTo>
                    <a:pt x="180094" y="4475494"/>
                  </a:lnTo>
                  <a:lnTo>
                    <a:pt x="137002" y="4455034"/>
                  </a:lnTo>
                  <a:lnTo>
                    <a:pt x="98395" y="4427743"/>
                  </a:lnTo>
                  <a:lnTo>
                    <a:pt x="65056" y="4394404"/>
                  </a:lnTo>
                  <a:lnTo>
                    <a:pt x="37766" y="4355798"/>
                  </a:lnTo>
                  <a:lnTo>
                    <a:pt x="17305" y="4312705"/>
                  </a:lnTo>
                  <a:lnTo>
                    <a:pt x="4456" y="4265907"/>
                  </a:lnTo>
                  <a:lnTo>
                    <a:pt x="0" y="4216185"/>
                  </a:lnTo>
                  <a:lnTo>
                    <a:pt x="0" y="276614"/>
                  </a:lnTo>
                  <a:lnTo>
                    <a:pt x="4456" y="226892"/>
                  </a:lnTo>
                  <a:lnTo>
                    <a:pt x="17305" y="180094"/>
                  </a:lnTo>
                  <a:lnTo>
                    <a:pt x="37766" y="137001"/>
                  </a:lnTo>
                  <a:lnTo>
                    <a:pt x="65056" y="98395"/>
                  </a:lnTo>
                  <a:lnTo>
                    <a:pt x="98395" y="65055"/>
                  </a:lnTo>
                  <a:lnTo>
                    <a:pt x="137002" y="37765"/>
                  </a:lnTo>
                  <a:lnTo>
                    <a:pt x="180095" y="17305"/>
                  </a:lnTo>
                  <a:lnTo>
                    <a:pt x="226893" y="4456"/>
                  </a:lnTo>
                  <a:lnTo>
                    <a:pt x="276614" y="0"/>
                  </a:lnTo>
                  <a:lnTo>
                    <a:pt x="2489531" y="0"/>
                  </a:lnTo>
                  <a:lnTo>
                    <a:pt x="2539253" y="4456"/>
                  </a:lnTo>
                  <a:lnTo>
                    <a:pt x="2586051" y="17305"/>
                  </a:lnTo>
                  <a:lnTo>
                    <a:pt x="2629144" y="37766"/>
                  </a:lnTo>
                  <a:lnTo>
                    <a:pt x="2667750" y="65056"/>
                  </a:lnTo>
                  <a:lnTo>
                    <a:pt x="2701089" y="98395"/>
                  </a:lnTo>
                  <a:lnTo>
                    <a:pt x="2728379" y="137002"/>
                  </a:lnTo>
                  <a:lnTo>
                    <a:pt x="2748840" y="180094"/>
                  </a:lnTo>
                  <a:lnTo>
                    <a:pt x="2761689" y="226892"/>
                  </a:lnTo>
                  <a:lnTo>
                    <a:pt x="2766146" y="276614"/>
                  </a:lnTo>
                  <a:lnTo>
                    <a:pt x="2766146" y="4216185"/>
                  </a:lnTo>
                  <a:lnTo>
                    <a:pt x="2761689" y="4265907"/>
                  </a:lnTo>
                  <a:lnTo>
                    <a:pt x="2748840" y="4312705"/>
                  </a:lnTo>
                  <a:lnTo>
                    <a:pt x="2728380" y="4355798"/>
                  </a:lnTo>
                  <a:lnTo>
                    <a:pt x="2701089" y="4394405"/>
                  </a:lnTo>
                  <a:lnTo>
                    <a:pt x="2667750" y="4427744"/>
                  </a:lnTo>
                  <a:lnTo>
                    <a:pt x="2629144" y="4455034"/>
                  </a:lnTo>
                  <a:lnTo>
                    <a:pt x="2586051" y="4475494"/>
                  </a:lnTo>
                  <a:lnTo>
                    <a:pt x="2539253" y="4488343"/>
                  </a:lnTo>
                  <a:lnTo>
                    <a:pt x="2489531" y="4492800"/>
                  </a:lnTo>
                  <a:close/>
                </a:path>
              </a:pathLst>
            </a:custGeom>
            <a:solidFill>
              <a:srgbClr val="E0E9F4">
                <a:alpha val="69802"/>
              </a:srgbClr>
            </a:solidFill>
          </p:spPr>
          <p:txBody>
            <a:bodyPr wrap="square" lIns="0" tIns="0" rIns="0" bIns="0" rtlCol="0"/>
            <a:lstStyle/>
            <a:p/>
          </p:txBody>
        </p:sp>
        <p:sp>
          <p:nvSpPr>
            <p:cNvPr id="33" name="object 33"/>
            <p:cNvSpPr/>
            <p:nvPr/>
          </p:nvSpPr>
          <p:spPr>
            <a:xfrm>
              <a:off x="694605" y="1420712"/>
              <a:ext cx="2766695" cy="4493260"/>
            </a:xfrm>
            <a:custGeom>
              <a:rect l="l" t="t" r="r" b="b"/>
              <a:pathLst>
                <a:path w="2766695" h="4493260">
                  <a:moveTo>
                    <a:pt x="0" y="276614"/>
                  </a:moveTo>
                  <a:lnTo>
                    <a:pt x="4456" y="226892"/>
                  </a:lnTo>
                  <a:lnTo>
                    <a:pt x="17305" y="180094"/>
                  </a:lnTo>
                  <a:lnTo>
                    <a:pt x="37765" y="137002"/>
                  </a:lnTo>
                  <a:lnTo>
                    <a:pt x="65056" y="98395"/>
                  </a:lnTo>
                  <a:lnTo>
                    <a:pt x="98395" y="65056"/>
                  </a:lnTo>
                  <a:lnTo>
                    <a:pt x="137001" y="37766"/>
                  </a:lnTo>
                  <a:lnTo>
                    <a:pt x="180094" y="17305"/>
                  </a:lnTo>
                  <a:lnTo>
                    <a:pt x="226892" y="4456"/>
                  </a:lnTo>
                  <a:lnTo>
                    <a:pt x="276614" y="0"/>
                  </a:lnTo>
                  <a:lnTo>
                    <a:pt x="2489531" y="0"/>
                  </a:lnTo>
                  <a:lnTo>
                    <a:pt x="2539252" y="4456"/>
                  </a:lnTo>
                  <a:lnTo>
                    <a:pt x="2586050" y="17305"/>
                  </a:lnTo>
                  <a:lnTo>
                    <a:pt x="2629143" y="37765"/>
                  </a:lnTo>
                  <a:lnTo>
                    <a:pt x="2667750" y="65055"/>
                  </a:lnTo>
                  <a:lnTo>
                    <a:pt x="2701089" y="98395"/>
                  </a:lnTo>
                  <a:lnTo>
                    <a:pt x="2728379" y="137001"/>
                  </a:lnTo>
                  <a:lnTo>
                    <a:pt x="2748840" y="180094"/>
                  </a:lnTo>
                  <a:lnTo>
                    <a:pt x="2761689" y="226892"/>
                  </a:lnTo>
                  <a:lnTo>
                    <a:pt x="2766146" y="276614"/>
                  </a:lnTo>
                  <a:lnTo>
                    <a:pt x="2766146" y="4216185"/>
                  </a:lnTo>
                  <a:lnTo>
                    <a:pt x="2761689" y="4265907"/>
                  </a:lnTo>
                  <a:lnTo>
                    <a:pt x="2748840" y="4312705"/>
                  </a:lnTo>
                  <a:lnTo>
                    <a:pt x="2728380" y="4355798"/>
                  </a:lnTo>
                  <a:lnTo>
                    <a:pt x="2701089" y="4394405"/>
                  </a:lnTo>
                  <a:lnTo>
                    <a:pt x="2667750" y="4427744"/>
                  </a:lnTo>
                  <a:lnTo>
                    <a:pt x="2629144" y="4455034"/>
                  </a:lnTo>
                  <a:lnTo>
                    <a:pt x="2586051" y="4475494"/>
                  </a:lnTo>
                  <a:lnTo>
                    <a:pt x="2539253" y="4488343"/>
                  </a:lnTo>
                  <a:lnTo>
                    <a:pt x="2489531" y="4492800"/>
                  </a:lnTo>
                  <a:lnTo>
                    <a:pt x="276614" y="4492800"/>
                  </a:lnTo>
                  <a:lnTo>
                    <a:pt x="226892" y="4488343"/>
                  </a:lnTo>
                  <a:lnTo>
                    <a:pt x="180094" y="4475494"/>
                  </a:lnTo>
                  <a:lnTo>
                    <a:pt x="137002" y="4455034"/>
                  </a:lnTo>
                  <a:lnTo>
                    <a:pt x="98395" y="4427743"/>
                  </a:lnTo>
                  <a:lnTo>
                    <a:pt x="65056" y="4394404"/>
                  </a:lnTo>
                  <a:lnTo>
                    <a:pt x="37766" y="4355798"/>
                  </a:lnTo>
                  <a:lnTo>
                    <a:pt x="17305" y="4312705"/>
                  </a:lnTo>
                  <a:lnTo>
                    <a:pt x="4456" y="4265907"/>
                  </a:lnTo>
                  <a:lnTo>
                    <a:pt x="0" y="4216185"/>
                  </a:lnTo>
                  <a:lnTo>
                    <a:pt x="0" y="276614"/>
                  </a:lnTo>
                  <a:close/>
                </a:path>
              </a:pathLst>
            </a:custGeom>
            <a:ln w="9525">
              <a:solidFill>
                <a:srgbClr val="7D60A0"/>
              </a:solidFill>
            </a:ln>
          </p:spPr>
          <p:txBody>
            <a:bodyPr wrap="square" lIns="0" tIns="0" rIns="0" bIns="0" rtlCol="0"/>
            <a:lstStyle/>
            <a:p/>
          </p:txBody>
        </p:sp>
        <p:sp>
          <p:nvSpPr>
            <p:cNvPr id="34" name="object 34"/>
            <p:cNvSpPr/>
            <p:nvPr/>
          </p:nvSpPr>
          <p:spPr>
            <a:xfrm>
              <a:off x="775623" y="1651111"/>
              <a:ext cx="2604135" cy="4219575"/>
            </a:xfrm>
            <a:custGeom>
              <a:rect l="l" t="t" r="r" b="b"/>
              <a:pathLst>
                <a:path w="2604135" h="4219575">
                  <a:moveTo>
                    <a:pt x="2604110" y="4218994"/>
                  </a:moveTo>
                  <a:lnTo>
                    <a:pt x="0" y="4218994"/>
                  </a:lnTo>
                  <a:lnTo>
                    <a:pt x="0" y="0"/>
                  </a:lnTo>
                  <a:lnTo>
                    <a:pt x="2604110" y="0"/>
                  </a:lnTo>
                  <a:lnTo>
                    <a:pt x="2604110" y="4218994"/>
                  </a:lnTo>
                  <a:close/>
                </a:path>
              </a:pathLst>
            </a:custGeom>
            <a:solidFill>
              <a:srgbClr val="E0E9F4">
                <a:alpha val="69802"/>
              </a:srgbClr>
            </a:solidFill>
          </p:spPr>
          <p:txBody>
            <a:bodyPr wrap="square" lIns="0" tIns="0" rIns="0" bIns="0" rtlCol="0"/>
            <a:lstStyle/>
            <a:p/>
          </p:txBody>
        </p:sp>
      </p:grpSp>
      <p:sp>
        <p:nvSpPr>
          <p:cNvPr id="35" name="object 35"/>
          <p:cNvSpPr txBox="1"/>
          <p:nvPr/>
        </p:nvSpPr>
        <p:spPr>
          <a:xfrm>
            <a:off x="876715" y="1778310"/>
            <a:ext cx="2180590" cy="391160"/>
          </a:xfrm>
          <a:prstGeom prst="rect">
            <a:avLst/>
          </a:prstGeom>
        </p:spPr>
        <p:txBody>
          <a:bodyPr vert="horz" wrap="square" lIns="0" tIns="12700" rIns="0" bIns="0" rtlCol="0">
            <a:spAutoFit/>
          </a:bodyPr>
          <a:lstStyle/>
          <a:p>
            <a:pPr marL="355600" indent="-342900">
              <a:lnSpc>
                <a:spcPct val="100000"/>
              </a:lnSpc>
              <a:spcBef>
                <a:spcPts val="100"/>
              </a:spcBef>
              <a:buClr>
                <a:srgbClr val="604A7A"/>
              </a:buClr>
              <a:buSzPct val="102083"/>
              <a:buFont typeface="Wingdings"/>
              <a:buChar char=""/>
              <a:tabLst>
                <a:tab pos="355600"/>
              </a:tabLst>
            </a:pPr>
            <a:r>
              <a:rPr sz="2400" spc="-10">
                <a:latin typeface="Times New Roman"/>
                <a:cs typeface="Times New Roman"/>
              </a:rPr>
              <a:t>QA</a:t>
            </a:r>
            <a:r>
              <a:rPr sz="2400">
                <a:latin typeface="宋体"/>
                <a:cs typeface="宋体"/>
              </a:rPr>
              <a:t>于每年</a:t>
            </a:r>
            <a:r>
              <a:rPr sz="2400">
                <a:latin typeface="Times New Roman"/>
                <a:cs typeface="Times New Roman"/>
              </a:rPr>
              <a:t>1</a:t>
            </a:r>
            <a:r>
              <a:rPr sz="2400" spc="-50">
                <a:latin typeface="宋体"/>
                <a:cs typeface="宋体"/>
              </a:rPr>
              <a:t>月</a:t>
            </a:r>
            <a:endParaRPr sz="2400">
              <a:latin typeface="宋体"/>
              <a:cs typeface="宋体"/>
            </a:endParaRPr>
          </a:p>
        </p:txBody>
      </p:sp>
      <p:sp>
        <p:nvSpPr>
          <p:cNvPr id="36" name="object 36"/>
          <p:cNvSpPr txBox="1"/>
          <p:nvPr/>
        </p:nvSpPr>
        <p:spPr>
          <a:xfrm>
            <a:off x="1219615" y="2583532"/>
            <a:ext cx="1854200" cy="1276350"/>
          </a:xfrm>
          <a:prstGeom prst="rect">
            <a:avLst/>
          </a:prstGeom>
        </p:spPr>
        <p:txBody>
          <a:bodyPr vert="horz" wrap="square" lIns="0" tIns="12700" rIns="0" bIns="0" rtlCol="0">
            <a:spAutoFit/>
          </a:bodyPr>
          <a:lstStyle/>
          <a:p>
            <a:pPr marL="12700" marR="5080" algn="just">
              <a:lnSpc>
                <a:spcPct val="113999"/>
              </a:lnSpc>
              <a:spcBef>
                <a:spcPts val="100"/>
              </a:spcBef>
            </a:pPr>
            <a:r>
              <a:rPr sz="2400" spc="-10">
                <a:latin typeface="宋体"/>
                <a:cs typeface="宋体"/>
              </a:rPr>
              <a:t>开展年度质量回顾分析工作</a:t>
            </a:r>
            <a:r>
              <a:rPr sz="2400" spc="-15">
                <a:latin typeface="宋体"/>
                <a:cs typeface="宋体"/>
              </a:rPr>
              <a:t>的通知；</a:t>
            </a:r>
            <a:endParaRPr sz="2400">
              <a:latin typeface="宋体"/>
              <a:cs typeface="宋体"/>
            </a:endParaRPr>
          </a:p>
        </p:txBody>
      </p:sp>
      <p:sp>
        <p:nvSpPr>
          <p:cNvPr id="37" name="object 37"/>
          <p:cNvSpPr txBox="1"/>
          <p:nvPr/>
        </p:nvSpPr>
        <p:spPr>
          <a:xfrm>
            <a:off x="1219615" y="4554063"/>
            <a:ext cx="1244600" cy="391160"/>
          </a:xfrm>
          <a:prstGeom prst="rect">
            <a:avLst/>
          </a:prstGeom>
        </p:spPr>
        <p:txBody>
          <a:bodyPr vert="horz" wrap="square" lIns="0" tIns="12700" rIns="0" bIns="0" rtlCol="0">
            <a:spAutoFit/>
          </a:bodyPr>
          <a:lstStyle/>
          <a:p>
            <a:pPr marL="12700">
              <a:lnSpc>
                <a:spcPct val="100000"/>
              </a:lnSpc>
              <a:spcBef>
                <a:spcPts val="100"/>
              </a:spcBef>
            </a:pPr>
            <a:r>
              <a:rPr sz="2400" spc="-15">
                <a:latin typeface="宋体"/>
                <a:cs typeface="宋体"/>
              </a:rPr>
              <a:t>关培训。</a:t>
            </a:r>
            <a:endParaRPr sz="2400">
              <a:latin typeface="宋体"/>
              <a:cs typeface="宋体"/>
            </a:endParaRPr>
          </a:p>
        </p:txBody>
      </p:sp>
      <p:grpSp>
        <p:nvGrpSpPr>
          <p:cNvPr id="38" name="object 38"/>
          <p:cNvGrpSpPr/>
          <p:nvPr/>
        </p:nvGrpSpPr>
        <p:grpSpPr>
          <a:xfrm>
            <a:off x="11097019" y="431658"/>
            <a:ext cx="664845" cy="328295"/>
            <a:chOff x="11097019" y="431658"/>
            <a:chExt cx="664845" cy="328295"/>
          </a:xfrm>
        </p:grpSpPr>
        <p:sp>
          <p:nvSpPr>
            <p:cNvPr id="39" name="object 39"/>
            <p:cNvSpPr/>
            <p:nvPr/>
          </p:nvSpPr>
          <p:spPr>
            <a:xfrm>
              <a:off x="11446471" y="444358"/>
              <a:ext cx="302895" cy="302895"/>
            </a:xfrm>
            <a:custGeom>
              <a:rect l="l" t="t" r="r" b="b"/>
              <a:pathLst>
                <a:path w="302895" h="302895">
                  <a:moveTo>
                    <a:pt x="151171" y="0"/>
                  </a:moveTo>
                  <a:lnTo>
                    <a:pt x="302342" y="0"/>
                  </a:lnTo>
                  <a:lnTo>
                    <a:pt x="151171" y="151171"/>
                  </a:lnTo>
                  <a:lnTo>
                    <a:pt x="302342" y="302343"/>
                  </a:lnTo>
                  <a:lnTo>
                    <a:pt x="151171" y="302343"/>
                  </a:lnTo>
                  <a:lnTo>
                    <a:pt x="0" y="151171"/>
                  </a:lnTo>
                  <a:lnTo>
                    <a:pt x="151171" y="0"/>
                  </a:lnTo>
                  <a:close/>
                </a:path>
              </a:pathLst>
            </a:custGeom>
            <a:solidFill>
              <a:srgbClr val="0072C6"/>
            </a:solidFill>
          </p:spPr>
          <p:txBody>
            <a:bodyPr wrap="square" lIns="0" tIns="0" rIns="0" bIns="0" rtlCol="0"/>
            <a:lstStyle/>
            <a:p/>
          </p:txBody>
        </p:sp>
        <p:sp>
          <p:nvSpPr>
            <p:cNvPr id="40" name="object 40"/>
            <p:cNvSpPr/>
            <p:nvPr/>
          </p:nvSpPr>
          <p:spPr>
            <a:xfrm>
              <a:off x="11446471" y="444358"/>
              <a:ext cx="302895" cy="302895"/>
            </a:xfrm>
            <a:custGeom>
              <a:rect l="l" t="t" r="r" b="b"/>
              <a:pathLst>
                <a:path w="302895" h="302895">
                  <a:moveTo>
                    <a:pt x="302342" y="302343"/>
                  </a:moveTo>
                  <a:lnTo>
                    <a:pt x="151171" y="302343"/>
                  </a:lnTo>
                  <a:lnTo>
                    <a:pt x="0" y="151171"/>
                  </a:lnTo>
                  <a:lnTo>
                    <a:pt x="151171" y="0"/>
                  </a:lnTo>
                  <a:lnTo>
                    <a:pt x="302342" y="0"/>
                  </a:lnTo>
                  <a:lnTo>
                    <a:pt x="151171" y="151171"/>
                  </a:lnTo>
                  <a:lnTo>
                    <a:pt x="302342" y="302343"/>
                  </a:lnTo>
                  <a:close/>
                </a:path>
              </a:pathLst>
            </a:custGeom>
            <a:ln w="25400">
              <a:solidFill>
                <a:srgbClr val="0072C6"/>
              </a:solidFill>
            </a:ln>
          </p:spPr>
          <p:txBody>
            <a:bodyPr wrap="square" lIns="0" tIns="0" rIns="0" bIns="0" rtlCol="0"/>
            <a:lstStyle/>
            <a:p/>
          </p:txBody>
        </p:sp>
        <p:sp>
          <p:nvSpPr>
            <p:cNvPr id="41" name="object 41"/>
            <p:cNvSpPr/>
            <p:nvPr/>
          </p:nvSpPr>
          <p:spPr>
            <a:xfrm>
              <a:off x="11109719" y="444361"/>
              <a:ext cx="302895" cy="302895"/>
            </a:xfrm>
            <a:custGeom>
              <a:rect l="l" t="t" r="r" b="b"/>
              <a:pathLst>
                <a:path w="302895" h="302895">
                  <a:moveTo>
                    <a:pt x="151171" y="0"/>
                  </a:moveTo>
                  <a:lnTo>
                    <a:pt x="302342" y="0"/>
                  </a:lnTo>
                  <a:lnTo>
                    <a:pt x="151171" y="151171"/>
                  </a:lnTo>
                  <a:lnTo>
                    <a:pt x="302342" y="302342"/>
                  </a:lnTo>
                  <a:lnTo>
                    <a:pt x="151171" y="302342"/>
                  </a:lnTo>
                  <a:lnTo>
                    <a:pt x="0" y="151171"/>
                  </a:lnTo>
                  <a:lnTo>
                    <a:pt x="151171" y="0"/>
                  </a:lnTo>
                  <a:close/>
                </a:path>
              </a:pathLst>
            </a:custGeom>
            <a:solidFill>
              <a:srgbClr val="0072C6"/>
            </a:solidFill>
          </p:spPr>
          <p:txBody>
            <a:bodyPr wrap="square" lIns="0" tIns="0" rIns="0" bIns="0" rtlCol="0"/>
            <a:lstStyle/>
            <a:p/>
          </p:txBody>
        </p:sp>
        <p:sp>
          <p:nvSpPr>
            <p:cNvPr id="42" name="object 42"/>
            <p:cNvSpPr/>
            <p:nvPr/>
          </p:nvSpPr>
          <p:spPr>
            <a:xfrm>
              <a:off x="11109719" y="444361"/>
              <a:ext cx="302895" cy="302895"/>
            </a:xfrm>
            <a:custGeom>
              <a:rect l="l" t="t" r="r" b="b"/>
              <a:pathLst>
                <a:path w="302895" h="302895">
                  <a:moveTo>
                    <a:pt x="302342" y="302342"/>
                  </a:moveTo>
                  <a:lnTo>
                    <a:pt x="151171" y="302342"/>
                  </a:lnTo>
                  <a:lnTo>
                    <a:pt x="0" y="151171"/>
                  </a:lnTo>
                  <a:lnTo>
                    <a:pt x="151171" y="0"/>
                  </a:lnTo>
                  <a:lnTo>
                    <a:pt x="302342" y="0"/>
                  </a:lnTo>
                  <a:lnTo>
                    <a:pt x="151171" y="151171"/>
                  </a:lnTo>
                  <a:lnTo>
                    <a:pt x="302342" y="302342"/>
                  </a:lnTo>
                  <a:close/>
                </a:path>
              </a:pathLst>
            </a:custGeom>
            <a:ln w="25400">
              <a:solidFill>
                <a:srgbClr val="0072C6"/>
              </a:solidFill>
            </a:ln>
          </p:spPr>
          <p:txBody>
            <a:bodyPr wrap="square" lIns="0" tIns="0" rIns="0" bIns="0" rtlCol="0"/>
            <a:lstStyle/>
            <a:p/>
          </p:txBody>
        </p:sp>
      </p:grpSp>
      <p:sp>
        <p:nvSpPr>
          <p:cNvPr id="43" name="object 43"/>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tabLst>
                <a:tab pos="689610"/>
                <a:tab pos="5448300"/>
              </a:tabLst>
            </a:pPr>
            <a:r>
              <a:rPr b="0">
                <a:latin typeface="Times New Roman"/>
                <a:cs typeface="Times New Roman"/>
              </a:rPr>
              <a:t>	</a:t>
            </a:r>
            <a:r>
              <a:rPr/>
              <a:t>年度回顾工作流</a:t>
            </a:r>
            <a:r>
              <a:rPr spc="-50"/>
              <a:t>程</a:t>
            </a:r>
            <a:r>
              <a:rPr/>
              <a:t>	</a:t>
            </a:r>
          </a:p>
        </p:txBody>
      </p:sp>
      <p:pic>
        <p:nvPicPr>
          <p:cNvPr id="44" name="object 44"/>
          <p:cNvPicPr/>
          <p:nvPr/>
        </p:nvPicPr>
        <p:blipFill>
          <a:blip r:embed="rId11"/>
          <a:stretch>
            <a:fillRect/>
          </a:stretch>
        </p:blipFill>
        <p:spPr>
          <a:xfrm>
            <a:off x="151844" y="6172200"/>
            <a:ext cx="2118049" cy="529512"/>
          </a:xfrm>
          <a:prstGeom prst="rect">
            <a:avLst/>
          </a:prstGeom>
        </p:spPr>
      </p:pic>
      <p:grpSp>
        <p:nvGrpSpPr>
          <p:cNvPr id="45" name="object 45"/>
          <p:cNvGrpSpPr/>
          <p:nvPr/>
        </p:nvGrpSpPr>
        <p:grpSpPr>
          <a:xfrm>
            <a:off x="5019256" y="1443888"/>
            <a:ext cx="4033520" cy="4502785"/>
            <a:chOff x="5019256" y="1443888"/>
            <a:chExt cx="4033520" cy="4502785"/>
          </a:xfrm>
        </p:grpSpPr>
        <p:sp>
          <p:nvSpPr>
            <p:cNvPr id="46" name="object 46"/>
            <p:cNvSpPr/>
            <p:nvPr/>
          </p:nvSpPr>
          <p:spPr>
            <a:xfrm>
              <a:off x="5024018" y="1448651"/>
              <a:ext cx="4023995" cy="4493260"/>
            </a:xfrm>
            <a:custGeom>
              <a:rect l="l" t="t" r="r" b="b"/>
              <a:pathLst>
                <a:path w="4023995" h="4493260">
                  <a:moveTo>
                    <a:pt x="402352" y="4492800"/>
                  </a:moveTo>
                  <a:lnTo>
                    <a:pt x="355425" y="4490092"/>
                  </a:lnTo>
                  <a:lnTo>
                    <a:pt x="310094" y="4482173"/>
                  </a:lnTo>
                  <a:lnTo>
                    <a:pt x="266653" y="4469342"/>
                  </a:lnTo>
                  <a:lnTo>
                    <a:pt x="225406" y="4451904"/>
                  </a:lnTo>
                  <a:lnTo>
                    <a:pt x="186655" y="4430158"/>
                  </a:lnTo>
                  <a:lnTo>
                    <a:pt x="150701" y="4404407"/>
                  </a:lnTo>
                  <a:lnTo>
                    <a:pt x="117846" y="4374953"/>
                  </a:lnTo>
                  <a:lnTo>
                    <a:pt x="88392" y="4342098"/>
                  </a:lnTo>
                  <a:lnTo>
                    <a:pt x="62641" y="4306144"/>
                  </a:lnTo>
                  <a:lnTo>
                    <a:pt x="40895" y="4267392"/>
                  </a:lnTo>
                  <a:lnTo>
                    <a:pt x="23456" y="4226144"/>
                  </a:lnTo>
                  <a:lnTo>
                    <a:pt x="10626" y="4182703"/>
                  </a:lnTo>
                  <a:lnTo>
                    <a:pt x="2707" y="4137370"/>
                  </a:lnTo>
                  <a:lnTo>
                    <a:pt x="0" y="4090448"/>
                  </a:lnTo>
                  <a:lnTo>
                    <a:pt x="0" y="402351"/>
                  </a:lnTo>
                  <a:lnTo>
                    <a:pt x="2706" y="355428"/>
                  </a:lnTo>
                  <a:lnTo>
                    <a:pt x="10626" y="310095"/>
                  </a:lnTo>
                  <a:lnTo>
                    <a:pt x="23456" y="266654"/>
                  </a:lnTo>
                  <a:lnTo>
                    <a:pt x="40895" y="225407"/>
                  </a:lnTo>
                  <a:lnTo>
                    <a:pt x="62641" y="186655"/>
                  </a:lnTo>
                  <a:lnTo>
                    <a:pt x="88392" y="150700"/>
                  </a:lnTo>
                  <a:lnTo>
                    <a:pt x="117846" y="117845"/>
                  </a:lnTo>
                  <a:lnTo>
                    <a:pt x="150701" y="88391"/>
                  </a:lnTo>
                  <a:lnTo>
                    <a:pt x="186656" y="62640"/>
                  </a:lnTo>
                  <a:lnTo>
                    <a:pt x="225408" y="40895"/>
                  </a:lnTo>
                  <a:lnTo>
                    <a:pt x="266655" y="23456"/>
                  </a:lnTo>
                  <a:lnTo>
                    <a:pt x="310096" y="10626"/>
                  </a:lnTo>
                  <a:lnTo>
                    <a:pt x="355430" y="2706"/>
                  </a:lnTo>
                  <a:lnTo>
                    <a:pt x="402350" y="0"/>
                  </a:lnTo>
                  <a:lnTo>
                    <a:pt x="3621163" y="0"/>
                  </a:lnTo>
                  <a:lnTo>
                    <a:pt x="3668085" y="2706"/>
                  </a:lnTo>
                  <a:lnTo>
                    <a:pt x="3713418" y="10626"/>
                  </a:lnTo>
                  <a:lnTo>
                    <a:pt x="3756859" y="23456"/>
                  </a:lnTo>
                  <a:lnTo>
                    <a:pt x="3798107" y="40895"/>
                  </a:lnTo>
                  <a:lnTo>
                    <a:pt x="3836859" y="62641"/>
                  </a:lnTo>
                  <a:lnTo>
                    <a:pt x="3872813" y="88392"/>
                  </a:lnTo>
                  <a:lnTo>
                    <a:pt x="3905668" y="117846"/>
                  </a:lnTo>
                  <a:lnTo>
                    <a:pt x="3935122" y="150701"/>
                  </a:lnTo>
                  <a:lnTo>
                    <a:pt x="3960873" y="186655"/>
                  </a:lnTo>
                  <a:lnTo>
                    <a:pt x="3982619" y="225407"/>
                  </a:lnTo>
                  <a:lnTo>
                    <a:pt x="4000058" y="266655"/>
                  </a:lnTo>
                  <a:lnTo>
                    <a:pt x="4012888" y="310096"/>
                  </a:lnTo>
                  <a:lnTo>
                    <a:pt x="4020807" y="355429"/>
                  </a:lnTo>
                  <a:lnTo>
                    <a:pt x="4023514" y="402351"/>
                  </a:lnTo>
                  <a:lnTo>
                    <a:pt x="4023515" y="4090448"/>
                  </a:lnTo>
                  <a:lnTo>
                    <a:pt x="4020808" y="4137371"/>
                  </a:lnTo>
                  <a:lnTo>
                    <a:pt x="4012888" y="4182704"/>
                  </a:lnTo>
                  <a:lnTo>
                    <a:pt x="4000058" y="4226145"/>
                  </a:lnTo>
                  <a:lnTo>
                    <a:pt x="3982619" y="4267392"/>
                  </a:lnTo>
                  <a:lnTo>
                    <a:pt x="3960873" y="4306144"/>
                  </a:lnTo>
                  <a:lnTo>
                    <a:pt x="3935122" y="4342099"/>
                  </a:lnTo>
                  <a:lnTo>
                    <a:pt x="3905668" y="4374954"/>
                  </a:lnTo>
                  <a:lnTo>
                    <a:pt x="3872812" y="4404408"/>
                  </a:lnTo>
                  <a:lnTo>
                    <a:pt x="3836858" y="4430159"/>
                  </a:lnTo>
                  <a:lnTo>
                    <a:pt x="3798105" y="4451904"/>
                  </a:lnTo>
                  <a:lnTo>
                    <a:pt x="3756857" y="4469343"/>
                  </a:lnTo>
                  <a:lnTo>
                    <a:pt x="3713415" y="4482173"/>
                  </a:lnTo>
                  <a:lnTo>
                    <a:pt x="3668073" y="4490093"/>
                  </a:lnTo>
                  <a:lnTo>
                    <a:pt x="3621164" y="4492799"/>
                  </a:lnTo>
                  <a:lnTo>
                    <a:pt x="402352" y="4492800"/>
                  </a:lnTo>
                  <a:close/>
                </a:path>
              </a:pathLst>
            </a:custGeom>
            <a:solidFill>
              <a:srgbClr val="E0E9F4">
                <a:alpha val="69802"/>
              </a:srgbClr>
            </a:solidFill>
          </p:spPr>
          <p:txBody>
            <a:bodyPr wrap="square" lIns="0" tIns="0" rIns="0" bIns="0" rtlCol="0"/>
            <a:lstStyle/>
            <a:p/>
          </p:txBody>
        </p:sp>
        <p:sp>
          <p:nvSpPr>
            <p:cNvPr id="47" name="object 47"/>
            <p:cNvSpPr/>
            <p:nvPr/>
          </p:nvSpPr>
          <p:spPr>
            <a:xfrm>
              <a:off x="5024018" y="1448651"/>
              <a:ext cx="4023995" cy="4493260"/>
            </a:xfrm>
            <a:custGeom>
              <a:rect l="l" t="t" r="r" b="b"/>
              <a:pathLst>
                <a:path w="4023995" h="4493260">
                  <a:moveTo>
                    <a:pt x="0" y="402351"/>
                  </a:moveTo>
                  <a:lnTo>
                    <a:pt x="2706" y="355429"/>
                  </a:lnTo>
                  <a:lnTo>
                    <a:pt x="10626" y="310096"/>
                  </a:lnTo>
                  <a:lnTo>
                    <a:pt x="23456" y="266655"/>
                  </a:lnTo>
                  <a:lnTo>
                    <a:pt x="40895" y="225407"/>
                  </a:lnTo>
                  <a:lnTo>
                    <a:pt x="62641" y="186655"/>
                  </a:lnTo>
                  <a:lnTo>
                    <a:pt x="88391" y="150701"/>
                  </a:lnTo>
                  <a:lnTo>
                    <a:pt x="117845" y="117846"/>
                  </a:lnTo>
                  <a:lnTo>
                    <a:pt x="150700" y="88392"/>
                  </a:lnTo>
                  <a:lnTo>
                    <a:pt x="186655" y="62641"/>
                  </a:lnTo>
                  <a:lnTo>
                    <a:pt x="225407" y="40895"/>
                  </a:lnTo>
                  <a:lnTo>
                    <a:pt x="266654" y="23456"/>
                  </a:lnTo>
                  <a:lnTo>
                    <a:pt x="310095" y="10626"/>
                  </a:lnTo>
                  <a:lnTo>
                    <a:pt x="355428" y="2706"/>
                  </a:lnTo>
                  <a:lnTo>
                    <a:pt x="402351" y="0"/>
                  </a:lnTo>
                  <a:lnTo>
                    <a:pt x="3621163" y="0"/>
                  </a:lnTo>
                  <a:lnTo>
                    <a:pt x="3668085" y="2706"/>
                  </a:lnTo>
                  <a:lnTo>
                    <a:pt x="3713418" y="10626"/>
                  </a:lnTo>
                  <a:lnTo>
                    <a:pt x="3756859" y="23456"/>
                  </a:lnTo>
                  <a:lnTo>
                    <a:pt x="3798106" y="40895"/>
                  </a:lnTo>
                  <a:lnTo>
                    <a:pt x="3836858" y="62640"/>
                  </a:lnTo>
                  <a:lnTo>
                    <a:pt x="3872812" y="88391"/>
                  </a:lnTo>
                  <a:lnTo>
                    <a:pt x="3905667" y="117845"/>
                  </a:lnTo>
                  <a:lnTo>
                    <a:pt x="3935121" y="150700"/>
                  </a:lnTo>
                  <a:lnTo>
                    <a:pt x="3960872" y="186655"/>
                  </a:lnTo>
                  <a:lnTo>
                    <a:pt x="3982618" y="225407"/>
                  </a:lnTo>
                  <a:lnTo>
                    <a:pt x="4000057" y="266654"/>
                  </a:lnTo>
                  <a:lnTo>
                    <a:pt x="4012888" y="310095"/>
                  </a:lnTo>
                  <a:lnTo>
                    <a:pt x="4020807" y="355428"/>
                  </a:lnTo>
                  <a:lnTo>
                    <a:pt x="4023514" y="402351"/>
                  </a:lnTo>
                  <a:lnTo>
                    <a:pt x="4023515" y="4090448"/>
                  </a:lnTo>
                  <a:lnTo>
                    <a:pt x="4020808" y="4137370"/>
                  </a:lnTo>
                  <a:lnTo>
                    <a:pt x="4012888" y="4182703"/>
                  </a:lnTo>
                  <a:lnTo>
                    <a:pt x="4000058" y="4226144"/>
                  </a:lnTo>
                  <a:lnTo>
                    <a:pt x="3982619" y="4267392"/>
                  </a:lnTo>
                  <a:lnTo>
                    <a:pt x="3960873" y="4306144"/>
                  </a:lnTo>
                  <a:lnTo>
                    <a:pt x="3935123" y="4342098"/>
                  </a:lnTo>
                  <a:lnTo>
                    <a:pt x="3905669" y="4374953"/>
                  </a:lnTo>
                  <a:lnTo>
                    <a:pt x="3872814" y="4404407"/>
                  </a:lnTo>
                  <a:lnTo>
                    <a:pt x="3836859" y="4430158"/>
                  </a:lnTo>
                  <a:lnTo>
                    <a:pt x="3798107" y="4451904"/>
                  </a:lnTo>
                  <a:lnTo>
                    <a:pt x="3756860" y="4469342"/>
                  </a:lnTo>
                  <a:lnTo>
                    <a:pt x="3713419" y="4482173"/>
                  </a:lnTo>
                  <a:lnTo>
                    <a:pt x="3668086" y="4490092"/>
                  </a:lnTo>
                  <a:lnTo>
                    <a:pt x="3621164" y="4492799"/>
                  </a:lnTo>
                  <a:lnTo>
                    <a:pt x="402352" y="4492800"/>
                  </a:lnTo>
                  <a:lnTo>
                    <a:pt x="355429" y="4490093"/>
                  </a:lnTo>
                  <a:lnTo>
                    <a:pt x="310096" y="4482173"/>
                  </a:lnTo>
                  <a:lnTo>
                    <a:pt x="266655" y="4469343"/>
                  </a:lnTo>
                  <a:lnTo>
                    <a:pt x="225408" y="4451904"/>
                  </a:lnTo>
                  <a:lnTo>
                    <a:pt x="186656" y="4430159"/>
                  </a:lnTo>
                  <a:lnTo>
                    <a:pt x="150701" y="4404408"/>
                  </a:lnTo>
                  <a:lnTo>
                    <a:pt x="117846" y="4374954"/>
                  </a:lnTo>
                  <a:lnTo>
                    <a:pt x="88392" y="4342099"/>
                  </a:lnTo>
                  <a:lnTo>
                    <a:pt x="62641" y="4306144"/>
                  </a:lnTo>
                  <a:lnTo>
                    <a:pt x="40896" y="4267392"/>
                  </a:lnTo>
                  <a:lnTo>
                    <a:pt x="23457" y="4226145"/>
                  </a:lnTo>
                  <a:lnTo>
                    <a:pt x="10626" y="4182704"/>
                  </a:lnTo>
                  <a:lnTo>
                    <a:pt x="2707" y="4137371"/>
                  </a:lnTo>
                  <a:lnTo>
                    <a:pt x="0" y="4090448"/>
                  </a:lnTo>
                  <a:lnTo>
                    <a:pt x="0" y="402351"/>
                  </a:lnTo>
                  <a:close/>
                </a:path>
              </a:pathLst>
            </a:custGeom>
            <a:ln w="9525">
              <a:solidFill>
                <a:srgbClr val="4C82BC"/>
              </a:solidFill>
            </a:ln>
          </p:spPr>
          <p:txBody>
            <a:bodyPr wrap="square" lIns="0" tIns="0" rIns="0" bIns="0" rtlCol="0"/>
            <a:lstStyle/>
            <a:p/>
          </p:txBody>
        </p:sp>
      </p:grpSp>
      <p:sp>
        <p:nvSpPr>
          <p:cNvPr id="48" name="object 48"/>
          <p:cNvSpPr txBox="1"/>
          <p:nvPr/>
        </p:nvSpPr>
        <p:spPr>
          <a:xfrm>
            <a:off x="3233477" y="4723284"/>
            <a:ext cx="5943600" cy="368300"/>
          </a:xfrm>
          <a:prstGeom prst="rect">
            <a:avLst/>
          </a:prstGeom>
        </p:spPr>
        <p:txBody>
          <a:bodyPr vert="horz" wrap="square" lIns="0" tIns="12700" rIns="0" bIns="0" rtlCol="0">
            <a:spAutoFit/>
          </a:bodyPr>
          <a:lstStyle/>
          <a:p>
            <a:pPr marL="38100">
              <a:lnSpc>
                <a:spcPct val="100000"/>
              </a:lnSpc>
              <a:spcBef>
                <a:spcPts val="100"/>
              </a:spcBef>
            </a:pPr>
            <a:r>
              <a:rPr sz="2200">
                <a:latin typeface="宋体"/>
                <a:cs typeface="宋体"/>
              </a:rPr>
              <a:t>相关部门收集的</a:t>
            </a:r>
            <a:r>
              <a:rPr sz="2200" spc="-1385">
                <a:latin typeface="宋体"/>
                <a:cs typeface="宋体"/>
              </a:rPr>
              <a:t>信</a:t>
            </a:r>
            <a:r>
              <a:rPr sz="3375" spc="-450" baseline="-12345">
                <a:solidFill>
                  <a:srgbClr val="0072C6"/>
                </a:solidFill>
                <a:latin typeface="Wingdings"/>
                <a:cs typeface="Wingdings"/>
              </a:rPr>
              <a:t></a:t>
            </a:r>
            <a:r>
              <a:rPr sz="2200" spc="-1335">
                <a:latin typeface="宋体"/>
                <a:cs typeface="宋体"/>
              </a:rPr>
              <a:t>息</a:t>
            </a:r>
            <a:r>
              <a:rPr sz="3300" spc="-1305" baseline="-12626">
                <a:latin typeface="宋体"/>
                <a:cs typeface="宋体"/>
              </a:rPr>
              <a:t>各</a:t>
            </a:r>
            <a:r>
              <a:rPr sz="2200" spc="-1335">
                <a:latin typeface="宋体"/>
                <a:cs typeface="宋体"/>
              </a:rPr>
              <a:t>和</a:t>
            </a:r>
            <a:r>
              <a:rPr sz="3300" spc="-1305" baseline="-12626">
                <a:latin typeface="宋体"/>
                <a:cs typeface="宋体"/>
              </a:rPr>
              <a:t>生</a:t>
            </a:r>
            <a:r>
              <a:rPr sz="2200" spc="-1335">
                <a:latin typeface="宋体"/>
                <a:cs typeface="宋体"/>
              </a:rPr>
              <a:t>数</a:t>
            </a:r>
            <a:r>
              <a:rPr sz="3300" spc="-1305" baseline="-12626">
                <a:latin typeface="宋体"/>
                <a:cs typeface="宋体"/>
              </a:rPr>
              <a:t>产</a:t>
            </a:r>
            <a:r>
              <a:rPr sz="2200" spc="-1335">
                <a:latin typeface="宋体"/>
                <a:cs typeface="宋体"/>
              </a:rPr>
              <a:t>据</a:t>
            </a:r>
            <a:r>
              <a:rPr sz="3300" spc="-1305" baseline="-12626">
                <a:latin typeface="宋体"/>
                <a:cs typeface="宋体"/>
              </a:rPr>
              <a:t>车</a:t>
            </a:r>
            <a:r>
              <a:rPr sz="2200" spc="-1335">
                <a:latin typeface="宋体"/>
                <a:cs typeface="宋体"/>
              </a:rPr>
              <a:t>应</a:t>
            </a:r>
            <a:r>
              <a:rPr sz="3300" spc="-1305" baseline="-12626">
                <a:latin typeface="宋体"/>
                <a:cs typeface="宋体"/>
              </a:rPr>
              <a:t>间</a:t>
            </a:r>
            <a:r>
              <a:rPr sz="2200" spc="-1335">
                <a:latin typeface="宋体"/>
                <a:cs typeface="宋体"/>
              </a:rPr>
              <a:t>于</a:t>
            </a:r>
            <a:r>
              <a:rPr sz="3300" spc="-1305" baseline="-12626">
                <a:latin typeface="宋体"/>
                <a:cs typeface="宋体"/>
              </a:rPr>
              <a:t>公</a:t>
            </a:r>
            <a:r>
              <a:rPr sz="2200" spc="-1335">
                <a:latin typeface="宋体"/>
                <a:cs typeface="宋体"/>
              </a:rPr>
              <a:t>次</a:t>
            </a:r>
            <a:r>
              <a:rPr sz="3300" spc="-1305" baseline="-12626">
                <a:latin typeface="宋体"/>
                <a:cs typeface="宋体"/>
              </a:rPr>
              <a:t>用</a:t>
            </a:r>
            <a:r>
              <a:rPr sz="2200" spc="-1335">
                <a:latin typeface="宋体"/>
                <a:cs typeface="宋体"/>
              </a:rPr>
              <a:t>月</a:t>
            </a:r>
            <a:r>
              <a:rPr sz="3300" spc="-1305" baseline="-12626">
                <a:latin typeface="宋体"/>
                <a:cs typeface="宋体"/>
              </a:rPr>
              <a:t>系</a:t>
            </a:r>
            <a:r>
              <a:rPr sz="2200" spc="-235">
                <a:latin typeface="Times New Roman"/>
                <a:cs typeface="Times New Roman"/>
              </a:rPr>
              <a:t>2</a:t>
            </a:r>
            <a:r>
              <a:rPr sz="3300" spc="-2954" baseline="-12626">
                <a:latin typeface="宋体"/>
                <a:cs typeface="宋体"/>
              </a:rPr>
              <a:t>统</a:t>
            </a:r>
            <a:r>
              <a:rPr sz="2200">
                <a:latin typeface="Times New Roman"/>
                <a:cs typeface="Times New Roman"/>
              </a:rPr>
              <a:t>5</a:t>
            </a:r>
            <a:r>
              <a:rPr sz="2200" spc="-1335">
                <a:latin typeface="宋体"/>
                <a:cs typeface="宋体"/>
              </a:rPr>
              <a:t>日</a:t>
            </a:r>
            <a:r>
              <a:rPr sz="3300" spc="-1305" baseline="-12626">
                <a:latin typeface="宋体"/>
                <a:cs typeface="宋体"/>
              </a:rPr>
              <a:t>质</a:t>
            </a:r>
            <a:r>
              <a:rPr sz="2200" spc="-1335">
                <a:latin typeface="宋体"/>
                <a:cs typeface="宋体"/>
              </a:rPr>
              <a:t>之</a:t>
            </a:r>
            <a:r>
              <a:rPr sz="3300" spc="-1305" baseline="-12626">
                <a:latin typeface="宋体"/>
                <a:cs typeface="宋体"/>
              </a:rPr>
              <a:t>量</a:t>
            </a:r>
            <a:r>
              <a:rPr sz="2200" spc="-25">
                <a:latin typeface="宋体"/>
                <a:cs typeface="宋体"/>
              </a:rPr>
              <a:t>前正</a:t>
            </a:r>
            <a:endParaRPr sz="2200">
              <a:latin typeface="宋体"/>
              <a:cs typeface="宋体"/>
            </a:endParaRPr>
          </a:p>
        </p:txBody>
      </p:sp>
      <p:sp>
        <p:nvSpPr>
          <p:cNvPr id="49" name="object 49"/>
          <p:cNvSpPr txBox="1"/>
          <p:nvPr/>
        </p:nvSpPr>
        <p:spPr>
          <a:xfrm>
            <a:off x="5604532" y="5131302"/>
            <a:ext cx="3098800" cy="360680"/>
          </a:xfrm>
          <a:prstGeom prst="rect">
            <a:avLst/>
          </a:prstGeom>
        </p:spPr>
        <p:txBody>
          <a:bodyPr vert="horz" wrap="square" lIns="0" tIns="12700" rIns="0" bIns="0" rtlCol="0">
            <a:spAutoFit/>
          </a:bodyPr>
          <a:lstStyle/>
          <a:p>
            <a:pPr marL="12700">
              <a:lnSpc>
                <a:spcPct val="100000"/>
              </a:lnSpc>
              <a:spcBef>
                <a:spcPts val="100"/>
              </a:spcBef>
            </a:pPr>
            <a:r>
              <a:rPr sz="2200" spc="-5">
                <a:latin typeface="宋体"/>
                <a:cs typeface="宋体"/>
              </a:rPr>
              <a:t>回顾分析报告单独撰写。</a:t>
            </a:r>
            <a:endParaRPr sz="2200">
              <a:latin typeface="宋体"/>
              <a:cs typeface="宋体"/>
            </a:endParaRPr>
          </a:p>
        </p:txBody>
      </p:sp>
      <p:grpSp>
        <p:nvGrpSpPr>
          <p:cNvPr id="50" name="object 50"/>
          <p:cNvGrpSpPr/>
          <p:nvPr/>
        </p:nvGrpSpPr>
        <p:grpSpPr>
          <a:xfrm>
            <a:off x="5578430" y="1416174"/>
            <a:ext cx="5922645" cy="4502785"/>
            <a:chOff x="5578430" y="1416174"/>
            <a:chExt cx="5922645" cy="4502785"/>
          </a:xfrm>
        </p:grpSpPr>
        <p:sp>
          <p:nvSpPr>
            <p:cNvPr id="51" name="object 51"/>
            <p:cNvSpPr/>
            <p:nvPr/>
          </p:nvSpPr>
          <p:spPr>
            <a:xfrm>
              <a:off x="5583192" y="1420936"/>
              <a:ext cx="5913120" cy="4493260"/>
            </a:xfrm>
            <a:custGeom>
              <a:rect l="l" t="t" r="r" b="b"/>
              <a:pathLst>
                <a:path w="5913120" h="4493260">
                  <a:moveTo>
                    <a:pt x="449280" y="4492799"/>
                  </a:moveTo>
                  <a:lnTo>
                    <a:pt x="400324" y="4490163"/>
                  </a:lnTo>
                  <a:lnTo>
                    <a:pt x="352898" y="4482436"/>
                  </a:lnTo>
                  <a:lnTo>
                    <a:pt x="307272" y="4469894"/>
                  </a:lnTo>
                  <a:lnTo>
                    <a:pt x="263721" y="4452811"/>
                  </a:lnTo>
                  <a:lnTo>
                    <a:pt x="222520" y="4431459"/>
                  </a:lnTo>
                  <a:lnTo>
                    <a:pt x="183941" y="4406114"/>
                  </a:lnTo>
                  <a:lnTo>
                    <a:pt x="148260" y="4377049"/>
                  </a:lnTo>
                  <a:lnTo>
                    <a:pt x="115750" y="4344539"/>
                  </a:lnTo>
                  <a:lnTo>
                    <a:pt x="86685" y="4308858"/>
                  </a:lnTo>
                  <a:lnTo>
                    <a:pt x="61340" y="4270279"/>
                  </a:lnTo>
                  <a:lnTo>
                    <a:pt x="39988" y="4229077"/>
                  </a:lnTo>
                  <a:lnTo>
                    <a:pt x="22905" y="4185526"/>
                  </a:lnTo>
                  <a:lnTo>
                    <a:pt x="10362" y="4139900"/>
                  </a:lnTo>
                  <a:lnTo>
                    <a:pt x="2636" y="4092473"/>
                  </a:lnTo>
                  <a:lnTo>
                    <a:pt x="0" y="4043519"/>
                  </a:lnTo>
                  <a:lnTo>
                    <a:pt x="0" y="449279"/>
                  </a:lnTo>
                  <a:lnTo>
                    <a:pt x="2636" y="400325"/>
                  </a:lnTo>
                  <a:lnTo>
                    <a:pt x="10362" y="352898"/>
                  </a:lnTo>
                  <a:lnTo>
                    <a:pt x="22904" y="307272"/>
                  </a:lnTo>
                  <a:lnTo>
                    <a:pt x="39988" y="263721"/>
                  </a:lnTo>
                  <a:lnTo>
                    <a:pt x="61340" y="222519"/>
                  </a:lnTo>
                  <a:lnTo>
                    <a:pt x="86685" y="183940"/>
                  </a:lnTo>
                  <a:lnTo>
                    <a:pt x="115750" y="148259"/>
                  </a:lnTo>
                  <a:lnTo>
                    <a:pt x="148260" y="115749"/>
                  </a:lnTo>
                  <a:lnTo>
                    <a:pt x="183941" y="86684"/>
                  </a:lnTo>
                  <a:lnTo>
                    <a:pt x="222520" y="61339"/>
                  </a:lnTo>
                  <a:lnTo>
                    <a:pt x="263722" y="39988"/>
                  </a:lnTo>
                  <a:lnTo>
                    <a:pt x="307273" y="22904"/>
                  </a:lnTo>
                  <a:lnTo>
                    <a:pt x="352899" y="10362"/>
                  </a:lnTo>
                  <a:lnTo>
                    <a:pt x="400327" y="2636"/>
                  </a:lnTo>
                  <a:lnTo>
                    <a:pt x="449279" y="0"/>
                  </a:lnTo>
                  <a:lnTo>
                    <a:pt x="5463333" y="0"/>
                  </a:lnTo>
                  <a:lnTo>
                    <a:pt x="5512285" y="2636"/>
                  </a:lnTo>
                  <a:lnTo>
                    <a:pt x="5559713" y="10362"/>
                  </a:lnTo>
                  <a:lnTo>
                    <a:pt x="5605339" y="22904"/>
                  </a:lnTo>
                  <a:lnTo>
                    <a:pt x="5648890" y="39988"/>
                  </a:lnTo>
                  <a:lnTo>
                    <a:pt x="5690092" y="61340"/>
                  </a:lnTo>
                  <a:lnTo>
                    <a:pt x="5728671" y="86685"/>
                  </a:lnTo>
                  <a:lnTo>
                    <a:pt x="5764352" y="115749"/>
                  </a:lnTo>
                  <a:lnTo>
                    <a:pt x="5796862" y="148259"/>
                  </a:lnTo>
                  <a:lnTo>
                    <a:pt x="5825927" y="183941"/>
                  </a:lnTo>
                  <a:lnTo>
                    <a:pt x="5851272" y="222520"/>
                  </a:lnTo>
                  <a:lnTo>
                    <a:pt x="5872624" y="263721"/>
                  </a:lnTo>
                  <a:lnTo>
                    <a:pt x="5889707" y="307273"/>
                  </a:lnTo>
                  <a:lnTo>
                    <a:pt x="5902249" y="352899"/>
                  </a:lnTo>
                  <a:lnTo>
                    <a:pt x="5909976" y="400326"/>
                  </a:lnTo>
                  <a:lnTo>
                    <a:pt x="5912612" y="449279"/>
                  </a:lnTo>
                  <a:lnTo>
                    <a:pt x="5912612" y="4043519"/>
                  </a:lnTo>
                  <a:lnTo>
                    <a:pt x="5909975" y="4092473"/>
                  </a:lnTo>
                  <a:lnTo>
                    <a:pt x="5902249" y="4139901"/>
                  </a:lnTo>
                  <a:lnTo>
                    <a:pt x="5889707" y="4185527"/>
                  </a:lnTo>
                  <a:lnTo>
                    <a:pt x="5872623" y="4229078"/>
                  </a:lnTo>
                  <a:lnTo>
                    <a:pt x="5851272" y="4270280"/>
                  </a:lnTo>
                  <a:lnTo>
                    <a:pt x="5825927" y="4308858"/>
                  </a:lnTo>
                  <a:lnTo>
                    <a:pt x="5796862" y="4344540"/>
                  </a:lnTo>
                  <a:lnTo>
                    <a:pt x="5764352" y="4377050"/>
                  </a:lnTo>
                  <a:lnTo>
                    <a:pt x="5728670" y="4406114"/>
                  </a:lnTo>
                  <a:lnTo>
                    <a:pt x="5690091" y="4431460"/>
                  </a:lnTo>
                  <a:lnTo>
                    <a:pt x="5648889" y="4452811"/>
                  </a:lnTo>
                  <a:lnTo>
                    <a:pt x="5605338" y="4469895"/>
                  </a:lnTo>
                  <a:lnTo>
                    <a:pt x="5559711" y="4482437"/>
                  </a:lnTo>
                  <a:lnTo>
                    <a:pt x="5512279" y="4490163"/>
                  </a:lnTo>
                  <a:lnTo>
                    <a:pt x="5463332" y="4492799"/>
                  </a:lnTo>
                  <a:lnTo>
                    <a:pt x="449280" y="4492799"/>
                  </a:lnTo>
                  <a:close/>
                </a:path>
              </a:pathLst>
            </a:custGeom>
            <a:solidFill>
              <a:srgbClr val="E0E9F4">
                <a:alpha val="69802"/>
              </a:srgbClr>
            </a:solidFill>
          </p:spPr>
          <p:txBody>
            <a:bodyPr wrap="square" lIns="0" tIns="0" rIns="0" bIns="0" rtlCol="0"/>
            <a:lstStyle/>
            <a:p/>
          </p:txBody>
        </p:sp>
        <p:sp>
          <p:nvSpPr>
            <p:cNvPr id="52" name="object 52"/>
            <p:cNvSpPr/>
            <p:nvPr/>
          </p:nvSpPr>
          <p:spPr>
            <a:xfrm>
              <a:off x="5583192" y="1420936"/>
              <a:ext cx="5913120" cy="4493260"/>
            </a:xfrm>
            <a:custGeom>
              <a:rect l="l" t="t" r="r" b="b"/>
              <a:pathLst>
                <a:path w="5913120" h="4493260">
                  <a:moveTo>
                    <a:pt x="0" y="449280"/>
                  </a:moveTo>
                  <a:lnTo>
                    <a:pt x="2636" y="400326"/>
                  </a:lnTo>
                  <a:lnTo>
                    <a:pt x="10362" y="352899"/>
                  </a:lnTo>
                  <a:lnTo>
                    <a:pt x="22904" y="307273"/>
                  </a:lnTo>
                  <a:lnTo>
                    <a:pt x="39988" y="263721"/>
                  </a:lnTo>
                  <a:lnTo>
                    <a:pt x="61339" y="222520"/>
                  </a:lnTo>
                  <a:lnTo>
                    <a:pt x="86684" y="183941"/>
                  </a:lnTo>
                  <a:lnTo>
                    <a:pt x="115749" y="148259"/>
                  </a:lnTo>
                  <a:lnTo>
                    <a:pt x="148259" y="115749"/>
                  </a:lnTo>
                  <a:lnTo>
                    <a:pt x="183940" y="86685"/>
                  </a:lnTo>
                  <a:lnTo>
                    <a:pt x="222519" y="61340"/>
                  </a:lnTo>
                  <a:lnTo>
                    <a:pt x="263721" y="39988"/>
                  </a:lnTo>
                  <a:lnTo>
                    <a:pt x="307272" y="22904"/>
                  </a:lnTo>
                  <a:lnTo>
                    <a:pt x="352898" y="10362"/>
                  </a:lnTo>
                  <a:lnTo>
                    <a:pt x="400325" y="2636"/>
                  </a:lnTo>
                  <a:lnTo>
                    <a:pt x="449279" y="0"/>
                  </a:lnTo>
                  <a:lnTo>
                    <a:pt x="5463333" y="0"/>
                  </a:lnTo>
                  <a:lnTo>
                    <a:pt x="5512285" y="2636"/>
                  </a:lnTo>
                  <a:lnTo>
                    <a:pt x="5559712" y="10362"/>
                  </a:lnTo>
                  <a:lnTo>
                    <a:pt x="5605338" y="22904"/>
                  </a:lnTo>
                  <a:lnTo>
                    <a:pt x="5648889" y="39988"/>
                  </a:lnTo>
                  <a:lnTo>
                    <a:pt x="5690091" y="61339"/>
                  </a:lnTo>
                  <a:lnTo>
                    <a:pt x="5728670" y="86684"/>
                  </a:lnTo>
                  <a:lnTo>
                    <a:pt x="5764352" y="115749"/>
                  </a:lnTo>
                  <a:lnTo>
                    <a:pt x="5796862" y="148259"/>
                  </a:lnTo>
                  <a:lnTo>
                    <a:pt x="5825927" y="183940"/>
                  </a:lnTo>
                  <a:lnTo>
                    <a:pt x="5851272" y="222519"/>
                  </a:lnTo>
                  <a:lnTo>
                    <a:pt x="5872623" y="263721"/>
                  </a:lnTo>
                  <a:lnTo>
                    <a:pt x="5889707" y="307272"/>
                  </a:lnTo>
                  <a:lnTo>
                    <a:pt x="5902249" y="352898"/>
                  </a:lnTo>
                  <a:lnTo>
                    <a:pt x="5909976" y="400325"/>
                  </a:lnTo>
                  <a:lnTo>
                    <a:pt x="5912612" y="449279"/>
                  </a:lnTo>
                  <a:lnTo>
                    <a:pt x="5912613" y="4043519"/>
                  </a:lnTo>
                  <a:lnTo>
                    <a:pt x="5909976" y="4092473"/>
                  </a:lnTo>
                  <a:lnTo>
                    <a:pt x="5902249" y="4139900"/>
                  </a:lnTo>
                  <a:lnTo>
                    <a:pt x="5889707" y="4185526"/>
                  </a:lnTo>
                  <a:lnTo>
                    <a:pt x="5872623" y="4229077"/>
                  </a:lnTo>
                  <a:lnTo>
                    <a:pt x="5851272" y="4270279"/>
                  </a:lnTo>
                  <a:lnTo>
                    <a:pt x="5825927" y="4308858"/>
                  </a:lnTo>
                  <a:lnTo>
                    <a:pt x="5796862" y="4344539"/>
                  </a:lnTo>
                  <a:lnTo>
                    <a:pt x="5764352" y="4377049"/>
                  </a:lnTo>
                  <a:lnTo>
                    <a:pt x="5728671" y="4406114"/>
                  </a:lnTo>
                  <a:lnTo>
                    <a:pt x="5690092" y="4431459"/>
                  </a:lnTo>
                  <a:lnTo>
                    <a:pt x="5648890" y="4452811"/>
                  </a:lnTo>
                  <a:lnTo>
                    <a:pt x="5605339" y="4469894"/>
                  </a:lnTo>
                  <a:lnTo>
                    <a:pt x="5559713" y="4482436"/>
                  </a:lnTo>
                  <a:lnTo>
                    <a:pt x="5512286" y="4490163"/>
                  </a:lnTo>
                  <a:lnTo>
                    <a:pt x="5463332" y="4492799"/>
                  </a:lnTo>
                  <a:lnTo>
                    <a:pt x="449280" y="4492799"/>
                  </a:lnTo>
                  <a:lnTo>
                    <a:pt x="400326" y="4490163"/>
                  </a:lnTo>
                  <a:lnTo>
                    <a:pt x="352899" y="4482437"/>
                  </a:lnTo>
                  <a:lnTo>
                    <a:pt x="307273" y="4469895"/>
                  </a:lnTo>
                  <a:lnTo>
                    <a:pt x="263722" y="4452811"/>
                  </a:lnTo>
                  <a:lnTo>
                    <a:pt x="222520" y="4431460"/>
                  </a:lnTo>
                  <a:lnTo>
                    <a:pt x="183941" y="4406114"/>
                  </a:lnTo>
                  <a:lnTo>
                    <a:pt x="148260" y="4377050"/>
                  </a:lnTo>
                  <a:lnTo>
                    <a:pt x="115750" y="4344540"/>
                  </a:lnTo>
                  <a:lnTo>
                    <a:pt x="86685" y="4308858"/>
                  </a:lnTo>
                  <a:lnTo>
                    <a:pt x="61340" y="4270280"/>
                  </a:lnTo>
                  <a:lnTo>
                    <a:pt x="39989" y="4229078"/>
                  </a:lnTo>
                  <a:lnTo>
                    <a:pt x="22905" y="4185527"/>
                  </a:lnTo>
                  <a:lnTo>
                    <a:pt x="10363" y="4139901"/>
                  </a:lnTo>
                  <a:lnTo>
                    <a:pt x="2636" y="4092473"/>
                  </a:lnTo>
                  <a:lnTo>
                    <a:pt x="0" y="4043519"/>
                  </a:lnTo>
                  <a:lnTo>
                    <a:pt x="0" y="449280"/>
                  </a:lnTo>
                  <a:close/>
                </a:path>
              </a:pathLst>
            </a:custGeom>
            <a:ln w="9525">
              <a:solidFill>
                <a:srgbClr val="46AAC5"/>
              </a:solidFill>
            </a:ln>
          </p:spPr>
          <p:txBody>
            <a:bodyPr wrap="square" lIns="0" tIns="0" rIns="0" bIns="0" rtlCol="0"/>
            <a:lstStyle/>
            <a:p/>
          </p:txBody>
        </p:sp>
      </p:grpSp>
      <p:sp>
        <p:nvSpPr>
          <p:cNvPr id="53" name="object 53"/>
          <p:cNvSpPr txBox="1"/>
          <p:nvPr/>
        </p:nvSpPr>
        <p:spPr>
          <a:xfrm>
            <a:off x="3233477" y="1729185"/>
            <a:ext cx="8279130" cy="398780"/>
          </a:xfrm>
          <a:prstGeom prst="rect">
            <a:avLst/>
          </a:prstGeom>
        </p:spPr>
        <p:txBody>
          <a:bodyPr vert="horz" wrap="square" lIns="0" tIns="12700" rIns="0" bIns="0" rtlCol="0">
            <a:spAutoFit/>
          </a:bodyPr>
          <a:lstStyle/>
          <a:p>
            <a:pPr marL="38100">
              <a:lnSpc>
                <a:spcPct val="100000"/>
              </a:lnSpc>
              <a:spcBef>
                <a:spcPts val="100"/>
              </a:spcBef>
            </a:pPr>
            <a:r>
              <a:rPr sz="2200">
                <a:latin typeface="宋体"/>
                <a:cs typeface="宋体"/>
              </a:rPr>
              <a:t>相关部门人员按</a:t>
            </a:r>
            <a:r>
              <a:rPr sz="2200" spc="-1385">
                <a:latin typeface="宋体"/>
                <a:cs typeface="宋体"/>
              </a:rPr>
              <a:t>照</a:t>
            </a:r>
            <a:r>
              <a:rPr sz="3375" spc="-450" baseline="-9876">
                <a:solidFill>
                  <a:srgbClr val="0072C6"/>
                </a:solidFill>
                <a:latin typeface="Wingdings"/>
                <a:cs typeface="Wingdings"/>
              </a:rPr>
              <a:t></a:t>
            </a:r>
            <a:r>
              <a:rPr sz="2200" spc="-1335">
                <a:latin typeface="宋体"/>
                <a:cs typeface="宋体"/>
              </a:rPr>
              <a:t>本</a:t>
            </a:r>
            <a:r>
              <a:rPr sz="3300" spc="-1305" baseline="-10101">
                <a:latin typeface="宋体"/>
                <a:cs typeface="宋体"/>
              </a:rPr>
              <a:t>产</a:t>
            </a:r>
            <a:r>
              <a:rPr sz="2200" spc="-1985">
                <a:latin typeface="宋体"/>
                <a:cs typeface="宋体"/>
              </a:rPr>
              <a:t>规</a:t>
            </a:r>
            <a:r>
              <a:rPr sz="3675" spc="-1770" baseline="13605">
                <a:solidFill>
                  <a:srgbClr val="31859C"/>
                </a:solidFill>
                <a:latin typeface="Wingdings"/>
                <a:cs typeface="Wingdings"/>
              </a:rPr>
              <a:t></a:t>
            </a:r>
            <a:r>
              <a:rPr sz="3300" spc="-1305" baseline="-10101">
                <a:latin typeface="宋体"/>
                <a:cs typeface="宋体"/>
              </a:rPr>
              <a:t>品</a:t>
            </a:r>
            <a:r>
              <a:rPr sz="2200" spc="-1485">
                <a:latin typeface="宋体"/>
                <a:cs typeface="宋体"/>
              </a:rPr>
              <a:t>程</a:t>
            </a:r>
            <a:r>
              <a:rPr sz="3600" spc="-2377" baseline="13888">
                <a:latin typeface="Times New Roman"/>
                <a:cs typeface="Times New Roman"/>
              </a:rPr>
              <a:t>Q</a:t>
            </a:r>
            <a:r>
              <a:rPr sz="3300" spc="-1305" baseline="-10101">
                <a:latin typeface="宋体"/>
                <a:cs typeface="宋体"/>
              </a:rPr>
              <a:t>质</a:t>
            </a:r>
            <a:r>
              <a:rPr sz="2200" spc="-1950">
                <a:latin typeface="宋体"/>
                <a:cs typeface="宋体"/>
              </a:rPr>
              <a:t>要</a:t>
            </a:r>
            <a:r>
              <a:rPr sz="3600" spc="-1679" baseline="13888">
                <a:latin typeface="Times New Roman"/>
                <a:cs typeface="Times New Roman"/>
              </a:rPr>
              <a:t>A</a:t>
            </a:r>
            <a:r>
              <a:rPr sz="3300" spc="-1627" baseline="-10101">
                <a:latin typeface="宋体"/>
                <a:cs typeface="宋体"/>
              </a:rPr>
              <a:t>量</a:t>
            </a:r>
            <a:r>
              <a:rPr sz="3600" spc="-3284" baseline="13888">
                <a:latin typeface="宋体"/>
                <a:cs typeface="宋体"/>
              </a:rPr>
              <a:t>在</a:t>
            </a:r>
            <a:r>
              <a:rPr sz="2200" spc="-1335">
                <a:latin typeface="宋体"/>
                <a:cs typeface="宋体"/>
              </a:rPr>
              <a:t>求</a:t>
            </a:r>
            <a:r>
              <a:rPr sz="3300" spc="-1327" baseline="-10101">
                <a:latin typeface="宋体"/>
                <a:cs typeface="宋体"/>
              </a:rPr>
              <a:t>回</a:t>
            </a:r>
            <a:r>
              <a:rPr sz="3600" spc="-3584" baseline="13888">
                <a:latin typeface="宋体"/>
                <a:cs typeface="宋体"/>
              </a:rPr>
              <a:t>质</a:t>
            </a:r>
            <a:r>
              <a:rPr sz="2200" spc="-1335">
                <a:latin typeface="宋体"/>
                <a:cs typeface="宋体"/>
              </a:rPr>
              <a:t>收</a:t>
            </a:r>
            <a:r>
              <a:rPr sz="3300" spc="-1305" baseline="-10101">
                <a:latin typeface="宋体"/>
                <a:cs typeface="宋体"/>
              </a:rPr>
              <a:t>顾</a:t>
            </a:r>
            <a:r>
              <a:rPr sz="2200" spc="-2014">
                <a:latin typeface="宋体"/>
                <a:cs typeface="宋体"/>
              </a:rPr>
              <a:t>集</a:t>
            </a:r>
            <a:r>
              <a:rPr sz="3600" spc="-2579" baseline="13888">
                <a:latin typeface="宋体"/>
                <a:cs typeface="宋体"/>
              </a:rPr>
              <a:t>量</a:t>
            </a:r>
            <a:r>
              <a:rPr sz="3300" spc="-1305" baseline="-10101">
                <a:latin typeface="宋体"/>
                <a:cs typeface="宋体"/>
              </a:rPr>
              <a:t>分</a:t>
            </a:r>
            <a:r>
              <a:rPr sz="2200" spc="-1814">
                <a:latin typeface="宋体"/>
                <a:cs typeface="宋体"/>
              </a:rPr>
              <a:t>相</a:t>
            </a:r>
            <a:r>
              <a:rPr sz="3600" spc="-2879" baseline="13888">
                <a:latin typeface="宋体"/>
                <a:cs typeface="宋体"/>
              </a:rPr>
              <a:t>回</a:t>
            </a:r>
            <a:r>
              <a:rPr sz="3300" spc="-1305" baseline="-10101">
                <a:latin typeface="宋体"/>
                <a:cs typeface="宋体"/>
              </a:rPr>
              <a:t>析</a:t>
            </a:r>
            <a:r>
              <a:rPr sz="2200" spc="-1614">
                <a:latin typeface="宋体"/>
                <a:cs typeface="宋体"/>
              </a:rPr>
              <a:t>关</a:t>
            </a:r>
            <a:r>
              <a:rPr sz="3600" spc="-3179" baseline="13888">
                <a:latin typeface="宋体"/>
                <a:cs typeface="宋体"/>
              </a:rPr>
              <a:t>顾</a:t>
            </a:r>
            <a:r>
              <a:rPr sz="3300" spc="-1305" baseline="-10101">
                <a:latin typeface="宋体"/>
                <a:cs typeface="宋体"/>
              </a:rPr>
              <a:t>报</a:t>
            </a:r>
            <a:r>
              <a:rPr sz="2200" spc="-1415">
                <a:latin typeface="宋体"/>
                <a:cs typeface="宋体"/>
              </a:rPr>
              <a:t>信</a:t>
            </a:r>
            <a:r>
              <a:rPr sz="3600" spc="-3479" baseline="13888">
                <a:latin typeface="宋体"/>
                <a:cs typeface="宋体"/>
              </a:rPr>
              <a:t>分</a:t>
            </a:r>
            <a:r>
              <a:rPr sz="3300" spc="-1305" baseline="-10101">
                <a:latin typeface="宋体"/>
                <a:cs typeface="宋体"/>
              </a:rPr>
              <a:t>告</a:t>
            </a:r>
            <a:r>
              <a:rPr sz="2200" spc="-1335">
                <a:latin typeface="宋体"/>
                <a:cs typeface="宋体"/>
              </a:rPr>
              <a:t>息</a:t>
            </a:r>
            <a:r>
              <a:rPr sz="3300" spc="-3127" baseline="-10101">
                <a:latin typeface="宋体"/>
                <a:cs typeface="宋体"/>
              </a:rPr>
              <a:t>编</a:t>
            </a:r>
            <a:r>
              <a:rPr sz="3600" spc="-1785" baseline="13888">
                <a:latin typeface="宋体"/>
                <a:cs typeface="宋体"/>
              </a:rPr>
              <a:t>析</a:t>
            </a:r>
            <a:r>
              <a:rPr sz="2200" spc="-1015">
                <a:latin typeface="宋体"/>
                <a:cs typeface="宋体"/>
              </a:rPr>
              <a:t>和</a:t>
            </a:r>
            <a:r>
              <a:rPr sz="3600" spc="-2085" baseline="13888">
                <a:latin typeface="宋体"/>
                <a:cs typeface="宋体"/>
              </a:rPr>
              <a:t>报</a:t>
            </a:r>
            <a:r>
              <a:rPr sz="2200" spc="-815">
                <a:latin typeface="宋体"/>
                <a:cs typeface="宋体"/>
              </a:rPr>
              <a:t>数</a:t>
            </a:r>
            <a:r>
              <a:rPr sz="3600" spc="-15" baseline="13888">
                <a:latin typeface="宋体"/>
                <a:cs typeface="宋体"/>
              </a:rPr>
              <a:t>告批准后，对产品</a:t>
            </a:r>
            <a:endParaRPr sz="3600" baseline="13888">
              <a:latin typeface="宋体"/>
              <a:cs typeface="宋体"/>
            </a:endParaRPr>
          </a:p>
        </p:txBody>
      </p:sp>
      <p:sp>
        <p:nvSpPr>
          <p:cNvPr id="63" name="object 63"/>
          <p:cNvSpPr txBox="1">
            <a:spLocks noGrp="1"/>
          </p:cNvSpPr>
          <p:nvPr>
            <p:ph type="sldNum" sz="quarter" idx="7"/>
          </p:nvPr>
        </p:nvSpPr>
        <p:spPr>
          <a:prstGeom prst="rect">
            <a:avLst/>
          </a:prstGeom>
        </p:spPr>
        <p:txBody>
          <a:bodyPr vert="horz" wrap="square" lIns="0" tIns="26034" rIns="0" bIns="0" rtlCol="0">
            <a:spAutoFit/>
          </a:bodyPr>
          <a:lstStyle/>
          <a:p>
            <a:pPr marL="12700">
              <a:lnSpc>
                <a:spcPct val="100000"/>
              </a:lnSpc>
              <a:spcBef>
                <a:spcPts val="204"/>
              </a:spcBef>
            </a:pPr>
            <a:r>
              <a:rPr/>
              <a:t>-</a:t>
            </a:r>
            <a:r>
              <a:rPr spc="-10"/>
              <a:t>12/51-</a:t>
            </a:r>
          </a:p>
        </p:txBody>
      </p:sp>
      <p:sp>
        <p:nvSpPr>
          <p:cNvPr id="54" name="object 54"/>
          <p:cNvSpPr txBox="1"/>
          <p:nvPr/>
        </p:nvSpPr>
        <p:spPr>
          <a:xfrm>
            <a:off x="1194215" y="2052475"/>
            <a:ext cx="10182860" cy="391160"/>
          </a:xfrm>
          <a:prstGeom prst="rect">
            <a:avLst/>
          </a:prstGeom>
        </p:spPr>
        <p:txBody>
          <a:bodyPr vert="horz" wrap="square" lIns="0" tIns="12700" rIns="0" bIns="0" rtlCol="0">
            <a:spAutoFit/>
          </a:bodyPr>
          <a:lstStyle/>
          <a:p>
            <a:pPr marL="38100">
              <a:lnSpc>
                <a:spcPct val="100000"/>
              </a:lnSpc>
              <a:spcBef>
                <a:spcPts val="100"/>
              </a:spcBef>
            </a:pPr>
            <a:r>
              <a:rPr sz="3600" baseline="-25462">
                <a:latin typeface="宋体"/>
                <a:cs typeface="宋体"/>
              </a:rPr>
              <a:t>和</a:t>
            </a:r>
            <a:r>
              <a:rPr sz="3600" baseline="-25462">
                <a:latin typeface="Times New Roman"/>
                <a:cs typeface="Times New Roman"/>
              </a:rPr>
              <a:t>7</a:t>
            </a:r>
            <a:r>
              <a:rPr sz="3600" spc="135" baseline="-25462">
                <a:latin typeface="宋体"/>
                <a:cs typeface="宋体"/>
              </a:rPr>
              <a:t>月上旬公告</a:t>
            </a:r>
            <a:r>
              <a:rPr sz="2200">
                <a:latin typeface="宋体"/>
                <a:cs typeface="宋体"/>
              </a:rPr>
              <a:t>，根据质量回顾分</a:t>
            </a:r>
            <a:r>
              <a:rPr sz="2200" spc="-1335">
                <a:latin typeface="宋体"/>
                <a:cs typeface="宋体"/>
              </a:rPr>
              <a:t>析</a:t>
            </a:r>
            <a:r>
              <a:rPr sz="3300" spc="-1305" baseline="-10101">
                <a:latin typeface="宋体"/>
                <a:cs typeface="宋体"/>
              </a:rPr>
              <a:t>号</a:t>
            </a:r>
            <a:r>
              <a:rPr sz="2200" spc="-1335">
                <a:latin typeface="宋体"/>
                <a:cs typeface="宋体"/>
              </a:rPr>
              <a:t>产</a:t>
            </a:r>
            <a:r>
              <a:rPr sz="3300" spc="-1305" baseline="-10101">
                <a:latin typeface="宋体"/>
                <a:cs typeface="宋体"/>
              </a:rPr>
              <a:t>方</a:t>
            </a:r>
            <a:r>
              <a:rPr sz="2200" spc="-1485">
                <a:latin typeface="宋体"/>
                <a:cs typeface="宋体"/>
              </a:rPr>
              <a:t>品</a:t>
            </a:r>
            <a:r>
              <a:rPr sz="3600" spc="-3382" baseline="1157">
                <a:latin typeface="宋体"/>
                <a:cs typeface="宋体"/>
              </a:rPr>
              <a:t>品</a:t>
            </a:r>
            <a:r>
              <a:rPr sz="3300" spc="-1305" baseline="-10101">
                <a:latin typeface="宋体"/>
                <a:cs typeface="宋体"/>
              </a:rPr>
              <a:t>式</a:t>
            </a:r>
            <a:r>
              <a:rPr sz="2200" spc="-1335">
                <a:latin typeface="宋体"/>
                <a:cs typeface="宋体"/>
              </a:rPr>
              <a:t>生</a:t>
            </a:r>
            <a:r>
              <a:rPr sz="3300" spc="-3225" baseline="-10101">
                <a:latin typeface="宋体"/>
                <a:cs typeface="宋体"/>
              </a:rPr>
              <a:t>为</a:t>
            </a:r>
            <a:r>
              <a:rPr sz="3600" spc="-1679" baseline="1157">
                <a:latin typeface="宋体"/>
                <a:cs typeface="宋体"/>
              </a:rPr>
              <a:t>质</a:t>
            </a:r>
            <a:r>
              <a:rPr sz="2200" spc="-1335">
                <a:latin typeface="宋体"/>
                <a:cs typeface="宋体"/>
              </a:rPr>
              <a:t>产</a:t>
            </a:r>
            <a:r>
              <a:rPr sz="3300" spc="-2925" baseline="-10101">
                <a:latin typeface="宋体"/>
                <a:cs typeface="宋体"/>
              </a:rPr>
              <a:t>：</a:t>
            </a:r>
            <a:r>
              <a:rPr sz="3600" spc="-1979" baseline="1157">
                <a:latin typeface="宋体"/>
                <a:cs typeface="宋体"/>
              </a:rPr>
              <a:t>量</a:t>
            </a:r>
            <a:r>
              <a:rPr sz="2200" spc="-1335">
                <a:latin typeface="宋体"/>
                <a:cs typeface="宋体"/>
              </a:rPr>
              <a:t>日</a:t>
            </a:r>
            <a:r>
              <a:rPr sz="3300" spc="-2625" baseline="-10101">
                <a:latin typeface="宋体"/>
                <a:cs typeface="宋体"/>
              </a:rPr>
              <a:t>英</a:t>
            </a:r>
            <a:r>
              <a:rPr sz="3600" spc="-2279" baseline="1157">
                <a:latin typeface="宋体"/>
                <a:cs typeface="宋体"/>
              </a:rPr>
              <a:t>、</a:t>
            </a:r>
            <a:r>
              <a:rPr sz="2200" spc="-1335">
                <a:latin typeface="宋体"/>
                <a:cs typeface="宋体"/>
              </a:rPr>
              <a:t>期</a:t>
            </a:r>
            <a:r>
              <a:rPr sz="3300" spc="-2325" baseline="-10101">
                <a:latin typeface="宋体"/>
                <a:cs typeface="宋体"/>
              </a:rPr>
              <a:t>文</a:t>
            </a:r>
            <a:r>
              <a:rPr sz="3600" spc="-2579" baseline="1157">
                <a:latin typeface="宋体"/>
                <a:cs typeface="宋体"/>
              </a:rPr>
              <a:t>不</a:t>
            </a:r>
            <a:r>
              <a:rPr sz="2200" spc="-1335">
                <a:latin typeface="宋体"/>
                <a:cs typeface="宋体"/>
              </a:rPr>
              <a:t>范</a:t>
            </a:r>
            <a:r>
              <a:rPr sz="3300" spc="-2025" baseline="-10101">
                <a:latin typeface="宋体"/>
                <a:cs typeface="宋体"/>
              </a:rPr>
              <a:t>代</a:t>
            </a:r>
            <a:r>
              <a:rPr sz="3600" spc="-2879" baseline="1157">
                <a:latin typeface="宋体"/>
                <a:cs typeface="宋体"/>
              </a:rPr>
              <a:t>符</a:t>
            </a:r>
            <a:r>
              <a:rPr sz="2200" spc="-1335">
                <a:latin typeface="宋体"/>
                <a:cs typeface="宋体"/>
              </a:rPr>
              <a:t>围</a:t>
            </a:r>
            <a:r>
              <a:rPr sz="3300" spc="-1725" baseline="-10101">
                <a:latin typeface="宋体"/>
                <a:cs typeface="宋体"/>
              </a:rPr>
              <a:t>码</a:t>
            </a:r>
            <a:r>
              <a:rPr sz="3600" spc="-3179" baseline="1157">
                <a:latin typeface="宋体"/>
                <a:cs typeface="宋体"/>
              </a:rPr>
              <a:t>合</a:t>
            </a:r>
            <a:r>
              <a:rPr sz="2200" spc="-1335">
                <a:latin typeface="宋体"/>
                <a:cs typeface="宋体"/>
              </a:rPr>
              <a:t>填</a:t>
            </a:r>
            <a:r>
              <a:rPr sz="3300" spc="-1425" baseline="-10101">
                <a:latin typeface="Times New Roman"/>
                <a:cs typeface="Times New Roman"/>
              </a:rPr>
              <a:t>—</a:t>
            </a:r>
            <a:r>
              <a:rPr sz="3600" spc="-3479" baseline="1157">
                <a:latin typeface="宋体"/>
                <a:cs typeface="宋体"/>
              </a:rPr>
              <a:t>或</a:t>
            </a:r>
            <a:r>
              <a:rPr sz="2200" spc="-1335">
                <a:latin typeface="宋体"/>
                <a:cs typeface="宋体"/>
              </a:rPr>
              <a:t>写</a:t>
            </a:r>
            <a:r>
              <a:rPr sz="3300" spc="-1305" baseline="-10101">
                <a:latin typeface="宋体"/>
                <a:cs typeface="宋体"/>
              </a:rPr>
              <a:t>回</a:t>
            </a:r>
            <a:r>
              <a:rPr sz="2200" spc="-2085">
                <a:solidFill>
                  <a:srgbClr val="0000FF"/>
                </a:solidFill>
                <a:latin typeface="宋体"/>
                <a:cs typeface="宋体"/>
              </a:rPr>
              <a:t>《</a:t>
            </a:r>
            <a:r>
              <a:rPr sz="3600" spc="-15" baseline="1157">
                <a:latin typeface="宋体"/>
                <a:cs typeface="宋体"/>
              </a:rPr>
              <a:t>潜在不符合、纠正预</a:t>
            </a:r>
            <a:endParaRPr sz="3600" baseline="1157">
              <a:latin typeface="宋体"/>
              <a:cs typeface="宋体"/>
            </a:endParaRPr>
          </a:p>
        </p:txBody>
      </p:sp>
      <p:sp>
        <p:nvSpPr>
          <p:cNvPr id="55" name="object 55"/>
          <p:cNvSpPr txBox="1"/>
          <p:nvPr/>
        </p:nvSpPr>
        <p:spPr>
          <a:xfrm>
            <a:off x="3233477" y="2387755"/>
            <a:ext cx="8143240" cy="391160"/>
          </a:xfrm>
          <a:prstGeom prst="rect">
            <a:avLst/>
          </a:prstGeom>
        </p:spPr>
        <p:txBody>
          <a:bodyPr vert="horz" wrap="square" lIns="0" tIns="12700" rIns="0" bIns="0" rtlCol="0">
            <a:spAutoFit/>
          </a:bodyPr>
          <a:lstStyle/>
          <a:p>
            <a:pPr marL="38100">
              <a:lnSpc>
                <a:spcPct val="100000"/>
              </a:lnSpc>
              <a:spcBef>
                <a:spcPts val="100"/>
              </a:spcBef>
            </a:pPr>
            <a:r>
              <a:rPr sz="2200">
                <a:solidFill>
                  <a:srgbClr val="0000FF"/>
                </a:solidFill>
                <a:latin typeface="宋体"/>
                <a:cs typeface="宋体"/>
              </a:rPr>
              <a:t>品质量回顾数据统</a:t>
            </a:r>
            <a:r>
              <a:rPr sz="2200" spc="-1335">
                <a:solidFill>
                  <a:srgbClr val="0000FF"/>
                </a:solidFill>
                <a:latin typeface="宋体"/>
                <a:cs typeface="宋体"/>
              </a:rPr>
              <a:t>计</a:t>
            </a:r>
            <a:r>
              <a:rPr sz="3300" spc="-1305" baseline="-10101">
                <a:latin typeface="宋体"/>
                <a:cs typeface="宋体"/>
              </a:rPr>
              <a:t>顾</a:t>
            </a:r>
            <a:r>
              <a:rPr sz="2200" spc="-1335">
                <a:solidFill>
                  <a:srgbClr val="0000FF"/>
                </a:solidFill>
                <a:latin typeface="宋体"/>
                <a:cs typeface="宋体"/>
              </a:rPr>
              <a:t>情</a:t>
            </a:r>
            <a:r>
              <a:rPr sz="3300" spc="-1305" baseline="-10101">
                <a:latin typeface="宋体"/>
                <a:cs typeface="宋体"/>
              </a:rPr>
              <a:t>周</a:t>
            </a:r>
            <a:r>
              <a:rPr sz="2200" spc="-1485">
                <a:solidFill>
                  <a:srgbClr val="0000FF"/>
                </a:solidFill>
                <a:latin typeface="宋体"/>
                <a:cs typeface="宋体"/>
              </a:rPr>
              <a:t>况</a:t>
            </a:r>
            <a:r>
              <a:rPr sz="3600" spc="-3382" baseline="-4629">
                <a:latin typeface="宋体"/>
                <a:cs typeface="宋体"/>
              </a:rPr>
              <a:t>预</a:t>
            </a:r>
            <a:r>
              <a:rPr sz="3300" spc="-1305" baseline="-10101">
                <a:latin typeface="宋体"/>
                <a:cs typeface="宋体"/>
              </a:rPr>
              <a:t>期</a:t>
            </a:r>
            <a:r>
              <a:rPr sz="2200" spc="-1335">
                <a:solidFill>
                  <a:srgbClr val="0000FF"/>
                </a:solidFill>
                <a:latin typeface="宋体"/>
                <a:cs typeface="宋体"/>
              </a:rPr>
              <a:t>汇</a:t>
            </a:r>
            <a:r>
              <a:rPr sz="3300" spc="-3225" baseline="-10101">
                <a:latin typeface="Times New Roman"/>
                <a:cs typeface="Times New Roman"/>
              </a:rPr>
              <a:t>—</a:t>
            </a:r>
            <a:r>
              <a:rPr sz="3600" spc="-1679" baseline="-4629">
                <a:latin typeface="宋体"/>
                <a:cs typeface="宋体"/>
              </a:rPr>
              <a:t>防</a:t>
            </a:r>
            <a:r>
              <a:rPr sz="2200" spc="-1335">
                <a:solidFill>
                  <a:srgbClr val="0000FF"/>
                </a:solidFill>
                <a:latin typeface="宋体"/>
                <a:cs typeface="宋体"/>
              </a:rPr>
              <a:t>总</a:t>
            </a:r>
            <a:r>
              <a:rPr sz="3300" spc="-2925" baseline="-10101">
                <a:latin typeface="宋体"/>
                <a:cs typeface="宋体"/>
              </a:rPr>
              <a:t>流</a:t>
            </a:r>
            <a:r>
              <a:rPr sz="3600" spc="-1979" baseline="-4629">
                <a:latin typeface="宋体"/>
                <a:cs typeface="宋体"/>
              </a:rPr>
              <a:t>措</a:t>
            </a:r>
            <a:r>
              <a:rPr sz="2200" spc="-235">
                <a:solidFill>
                  <a:srgbClr val="0000FF"/>
                </a:solidFill>
                <a:latin typeface="Times New Roman"/>
                <a:cs typeface="Times New Roman"/>
              </a:rPr>
              <a:t>5</a:t>
            </a:r>
            <a:r>
              <a:rPr sz="3300" spc="-2954" baseline="-10101">
                <a:latin typeface="宋体"/>
                <a:cs typeface="宋体"/>
              </a:rPr>
              <a:t>水</a:t>
            </a:r>
            <a:r>
              <a:rPr sz="2200" spc="-885">
                <a:solidFill>
                  <a:srgbClr val="0000FF"/>
                </a:solidFill>
                <a:latin typeface="Times New Roman"/>
                <a:cs typeface="Times New Roman"/>
              </a:rPr>
              <a:t>0</a:t>
            </a:r>
            <a:r>
              <a:rPr sz="3600" spc="-2279" baseline="-4629">
                <a:latin typeface="宋体"/>
                <a:cs typeface="宋体"/>
              </a:rPr>
              <a:t>施</a:t>
            </a:r>
            <a:r>
              <a:rPr sz="2200" spc="-235">
                <a:solidFill>
                  <a:srgbClr val="0000FF"/>
                </a:solidFill>
                <a:latin typeface="Times New Roman"/>
                <a:cs typeface="Times New Roman"/>
              </a:rPr>
              <a:t>1</a:t>
            </a:r>
            <a:r>
              <a:rPr sz="3300" spc="-2954" baseline="-10101">
                <a:latin typeface="宋体"/>
                <a:cs typeface="宋体"/>
              </a:rPr>
              <a:t>号</a:t>
            </a:r>
            <a:r>
              <a:rPr sz="2200" spc="-685">
                <a:solidFill>
                  <a:srgbClr val="0000FF"/>
                </a:solidFill>
                <a:latin typeface="Times New Roman"/>
                <a:cs typeface="Times New Roman"/>
              </a:rPr>
              <a:t>0</a:t>
            </a:r>
            <a:r>
              <a:rPr sz="3600" spc="-2579" baseline="-4629">
                <a:latin typeface="宋体"/>
                <a:cs typeface="宋体"/>
              </a:rPr>
              <a:t>及</a:t>
            </a:r>
            <a:r>
              <a:rPr sz="2200" spc="-235">
                <a:solidFill>
                  <a:srgbClr val="0000FF"/>
                </a:solidFill>
                <a:latin typeface="Times New Roman"/>
                <a:cs typeface="Times New Roman"/>
              </a:rPr>
              <a:t>8</a:t>
            </a:r>
            <a:r>
              <a:rPr sz="3300" spc="-2954" baseline="-10101">
                <a:latin typeface="宋体"/>
                <a:cs typeface="宋体"/>
              </a:rPr>
              <a:t>，</a:t>
            </a:r>
            <a:r>
              <a:rPr sz="2200" spc="-1585">
                <a:solidFill>
                  <a:srgbClr val="0000FF"/>
                </a:solidFill>
                <a:latin typeface="宋体"/>
                <a:cs typeface="宋体"/>
              </a:rPr>
              <a:t>》</a:t>
            </a:r>
            <a:r>
              <a:rPr sz="3600" spc="-1582" baseline="-4629">
                <a:latin typeface="宋体"/>
                <a:cs typeface="宋体"/>
              </a:rPr>
              <a:t>过</a:t>
            </a:r>
            <a:r>
              <a:rPr sz="3300" spc="-2954" baseline="-10101">
                <a:latin typeface="宋体"/>
                <a:cs typeface="宋体"/>
              </a:rPr>
              <a:t>如</a:t>
            </a:r>
            <a:r>
              <a:rPr sz="2200" spc="-1385">
                <a:latin typeface="宋体"/>
                <a:cs typeface="宋体"/>
              </a:rPr>
              <a:t>，</a:t>
            </a:r>
            <a:r>
              <a:rPr sz="3600" spc="-1882" baseline="-4629">
                <a:latin typeface="宋体"/>
                <a:cs typeface="宋体"/>
              </a:rPr>
              <a:t>程</a:t>
            </a:r>
            <a:r>
              <a:rPr sz="3300" spc="-2954" baseline="-10101">
                <a:latin typeface="宋体"/>
                <a:cs typeface="宋体"/>
              </a:rPr>
              <a:t>：</a:t>
            </a:r>
            <a:r>
              <a:rPr sz="2200" spc="-1185">
                <a:latin typeface="宋体"/>
                <a:cs typeface="宋体"/>
              </a:rPr>
              <a:t>由</a:t>
            </a:r>
            <a:r>
              <a:rPr sz="3600" spc="-1829" baseline="-4629">
                <a:latin typeface="宋体"/>
                <a:cs typeface="宋体"/>
              </a:rPr>
              <a:t>监</a:t>
            </a:r>
            <a:r>
              <a:rPr sz="2200" spc="-985">
                <a:latin typeface="宋体"/>
                <a:cs typeface="宋体"/>
              </a:rPr>
              <a:t>统</a:t>
            </a:r>
            <a:r>
              <a:rPr sz="3600" spc="-2129" baseline="-4629">
                <a:latin typeface="宋体"/>
                <a:cs typeface="宋体"/>
              </a:rPr>
              <a:t>控</a:t>
            </a:r>
            <a:r>
              <a:rPr sz="2200" spc="-785">
                <a:latin typeface="宋体"/>
                <a:cs typeface="宋体"/>
              </a:rPr>
              <a:t>计</a:t>
            </a:r>
            <a:r>
              <a:rPr sz="3600" spc="-2429" baseline="-4629">
                <a:latin typeface="宋体"/>
                <a:cs typeface="宋体"/>
              </a:rPr>
              <a:t>及</a:t>
            </a:r>
            <a:r>
              <a:rPr sz="2200" spc="-585">
                <a:latin typeface="宋体"/>
                <a:cs typeface="宋体"/>
              </a:rPr>
              <a:t>人</a:t>
            </a:r>
            <a:r>
              <a:rPr sz="3600" spc="-2729" baseline="-4629">
                <a:latin typeface="宋体"/>
                <a:cs typeface="宋体"/>
              </a:rPr>
              <a:t>质</a:t>
            </a:r>
            <a:r>
              <a:rPr sz="2200" spc="-385">
                <a:latin typeface="宋体"/>
                <a:cs typeface="宋体"/>
              </a:rPr>
              <a:t>、</a:t>
            </a:r>
            <a:r>
              <a:rPr sz="3600" spc="-15" baseline="-4629">
                <a:latin typeface="宋体"/>
                <a:cs typeface="宋体"/>
              </a:rPr>
              <a:t>量标准适用性</a:t>
            </a:r>
            <a:endParaRPr sz="3600" baseline="-4629">
              <a:latin typeface="宋体"/>
              <a:cs typeface="宋体"/>
            </a:endParaRPr>
          </a:p>
        </p:txBody>
      </p:sp>
      <p:sp>
        <p:nvSpPr>
          <p:cNvPr id="56" name="object 56"/>
          <p:cNvSpPr txBox="1"/>
          <p:nvPr/>
        </p:nvSpPr>
        <p:spPr>
          <a:xfrm>
            <a:off x="3233477" y="2776562"/>
            <a:ext cx="8143240" cy="391160"/>
          </a:xfrm>
          <a:prstGeom prst="rect">
            <a:avLst/>
          </a:prstGeom>
        </p:spPr>
        <p:txBody>
          <a:bodyPr vert="horz" wrap="square" lIns="0" tIns="12700" rIns="0" bIns="0" rtlCol="0">
            <a:spAutoFit/>
          </a:bodyPr>
          <a:lstStyle/>
          <a:p>
            <a:pPr marL="38100">
              <a:lnSpc>
                <a:spcPct val="100000"/>
              </a:lnSpc>
              <a:spcBef>
                <a:spcPts val="100"/>
              </a:spcBef>
            </a:pPr>
            <a:r>
              <a:rPr sz="3300" baseline="10101">
                <a:latin typeface="宋体"/>
                <a:cs typeface="宋体"/>
              </a:rPr>
              <a:t>在部门主管复核确</a:t>
            </a:r>
            <a:r>
              <a:rPr sz="3300" spc="-2002" baseline="10101">
                <a:latin typeface="宋体"/>
                <a:cs typeface="宋体"/>
              </a:rPr>
              <a:t>认</a:t>
            </a:r>
            <a:r>
              <a:rPr sz="3300" spc="-7" baseline="1262">
                <a:latin typeface="Times New Roman"/>
                <a:cs typeface="Times New Roman"/>
              </a:rPr>
              <a:t>P</a:t>
            </a:r>
            <a:r>
              <a:rPr sz="3300" spc="-2227" baseline="1262">
                <a:latin typeface="Times New Roman"/>
                <a:cs typeface="Times New Roman"/>
              </a:rPr>
              <a:t>Q</a:t>
            </a:r>
            <a:r>
              <a:rPr sz="3300" spc="-1080" baseline="10101">
                <a:latin typeface="宋体"/>
                <a:cs typeface="宋体"/>
              </a:rPr>
              <a:t>后</a:t>
            </a:r>
            <a:r>
              <a:rPr sz="3300" spc="-1125" baseline="1262">
                <a:latin typeface="Times New Roman"/>
                <a:cs typeface="Times New Roman"/>
              </a:rPr>
              <a:t>R</a:t>
            </a:r>
            <a:r>
              <a:rPr sz="3300" spc="-2227" baseline="10101">
                <a:latin typeface="宋体"/>
                <a:cs typeface="宋体"/>
              </a:rPr>
              <a:t>于</a:t>
            </a:r>
            <a:r>
              <a:rPr sz="2400" spc="-2375">
                <a:latin typeface="宋体"/>
                <a:cs typeface="宋体"/>
              </a:rPr>
              <a:t>性</a:t>
            </a:r>
            <a:r>
              <a:rPr sz="3300" baseline="1262">
                <a:latin typeface="Times New Roman"/>
                <a:cs typeface="Times New Roman"/>
              </a:rPr>
              <a:t>-</a:t>
            </a:r>
            <a:r>
              <a:rPr sz="3300" spc="-569" baseline="1262">
                <a:latin typeface="Times New Roman"/>
                <a:cs typeface="Times New Roman"/>
              </a:rPr>
              <a:t>1</a:t>
            </a:r>
            <a:r>
              <a:rPr sz="3300" spc="-2737" baseline="10101">
                <a:latin typeface="宋体"/>
                <a:cs typeface="宋体"/>
              </a:rPr>
              <a:t>次</a:t>
            </a:r>
            <a:r>
              <a:rPr sz="3300" spc="-839" baseline="1262">
                <a:latin typeface="Times New Roman"/>
                <a:cs typeface="Times New Roman"/>
              </a:rPr>
              <a:t>3</a:t>
            </a:r>
            <a:r>
              <a:rPr sz="2400" spc="-1845">
                <a:latin typeface="宋体"/>
                <a:cs typeface="宋体"/>
              </a:rPr>
              <a:t>进</a:t>
            </a:r>
            <a:r>
              <a:rPr sz="3300" spc="-569" baseline="1262">
                <a:latin typeface="Times New Roman"/>
                <a:cs typeface="Times New Roman"/>
              </a:rPr>
              <a:t>0</a:t>
            </a:r>
            <a:r>
              <a:rPr sz="3300" spc="-2737" baseline="10101">
                <a:latin typeface="宋体"/>
                <a:cs typeface="宋体"/>
              </a:rPr>
              <a:t>月</a:t>
            </a:r>
            <a:r>
              <a:rPr sz="3300" spc="-540" baseline="1262">
                <a:latin typeface="Times New Roman"/>
                <a:cs typeface="Times New Roman"/>
              </a:rPr>
              <a:t>7</a:t>
            </a:r>
            <a:r>
              <a:rPr sz="2400" spc="-2045">
                <a:latin typeface="宋体"/>
                <a:cs typeface="宋体"/>
              </a:rPr>
              <a:t>行</a:t>
            </a:r>
            <a:r>
              <a:rPr sz="3300" baseline="1262">
                <a:latin typeface="Times New Roman"/>
                <a:cs typeface="Times New Roman"/>
              </a:rPr>
              <a:t>-1</a:t>
            </a:r>
            <a:r>
              <a:rPr sz="3300" spc="-1342" baseline="1262">
                <a:latin typeface="Times New Roman"/>
                <a:cs typeface="Times New Roman"/>
              </a:rPr>
              <a:t>4</a:t>
            </a:r>
            <a:r>
              <a:rPr sz="2400" spc="-1520">
                <a:latin typeface="宋体"/>
                <a:cs typeface="宋体"/>
              </a:rPr>
              <a:t>总</a:t>
            </a:r>
            <a:r>
              <a:rPr sz="3300" spc="-3284" baseline="10101">
                <a:latin typeface="宋体"/>
                <a:cs typeface="宋体"/>
              </a:rPr>
              <a:t>日</a:t>
            </a:r>
            <a:r>
              <a:rPr sz="3300" baseline="1262">
                <a:latin typeface="Times New Roman"/>
                <a:cs typeface="Times New Roman"/>
              </a:rPr>
              <a:t>0</a:t>
            </a:r>
            <a:r>
              <a:rPr sz="3300" spc="-1042" baseline="1262">
                <a:latin typeface="Times New Roman"/>
                <a:cs typeface="Times New Roman"/>
              </a:rPr>
              <a:t>6</a:t>
            </a:r>
            <a:r>
              <a:rPr sz="2400" spc="-1720">
                <a:latin typeface="宋体"/>
                <a:cs typeface="宋体"/>
              </a:rPr>
              <a:t>结</a:t>
            </a:r>
            <a:r>
              <a:rPr sz="3300" spc="-1087" baseline="1262">
                <a:latin typeface="Times New Roman"/>
                <a:cs typeface="Times New Roman"/>
              </a:rPr>
              <a:t>-</a:t>
            </a:r>
            <a:r>
              <a:rPr sz="3300" spc="-2204" baseline="10101">
                <a:latin typeface="宋体"/>
                <a:cs typeface="宋体"/>
              </a:rPr>
              <a:t>之</a:t>
            </a:r>
            <a:r>
              <a:rPr sz="3300" spc="-187" baseline="1262">
                <a:latin typeface="Times New Roman"/>
                <a:cs typeface="Times New Roman"/>
              </a:rPr>
              <a:t>0</a:t>
            </a:r>
            <a:r>
              <a:rPr sz="2400" spc="-2280">
                <a:latin typeface="宋体"/>
                <a:cs typeface="宋体"/>
              </a:rPr>
              <a:t>分</a:t>
            </a:r>
            <a:r>
              <a:rPr sz="3300" spc="-1117" baseline="1262">
                <a:latin typeface="Times New Roman"/>
                <a:cs typeface="Times New Roman"/>
              </a:rPr>
              <a:t>0</a:t>
            </a:r>
            <a:r>
              <a:rPr sz="3300" spc="-2190" baseline="10101">
                <a:latin typeface="宋体"/>
                <a:cs typeface="宋体"/>
              </a:rPr>
              <a:t>前</a:t>
            </a:r>
            <a:r>
              <a:rPr sz="3300" baseline="1262">
                <a:latin typeface="Times New Roman"/>
                <a:cs typeface="Times New Roman"/>
              </a:rPr>
              <a:t>1</a:t>
            </a:r>
            <a:r>
              <a:rPr sz="3300" spc="-3195" baseline="1262">
                <a:latin typeface="宋体"/>
                <a:cs typeface="宋体"/>
              </a:rPr>
              <a:t>。</a:t>
            </a:r>
            <a:r>
              <a:rPr sz="2400" spc="-2120">
                <a:latin typeface="宋体"/>
                <a:cs typeface="宋体"/>
              </a:rPr>
              <a:t>析</a:t>
            </a:r>
            <a:r>
              <a:rPr sz="3300" spc="-127" baseline="10101">
                <a:latin typeface="宋体"/>
                <a:cs typeface="宋体"/>
              </a:rPr>
              <a:t>交</a:t>
            </a:r>
            <a:r>
              <a:rPr sz="2400" spc="-2320">
                <a:latin typeface="宋体"/>
                <a:cs typeface="宋体"/>
              </a:rPr>
              <a:t>，</a:t>
            </a:r>
            <a:r>
              <a:rPr sz="3300" baseline="10101">
                <a:latin typeface="宋体"/>
                <a:cs typeface="宋体"/>
              </a:rPr>
              <a:t>至</a:t>
            </a:r>
            <a:r>
              <a:rPr sz="3300" spc="-2204" baseline="10101">
                <a:latin typeface="Times New Roman"/>
                <a:cs typeface="Times New Roman"/>
              </a:rPr>
              <a:t>Q</a:t>
            </a:r>
            <a:r>
              <a:rPr sz="2400" spc="-935">
                <a:latin typeface="宋体"/>
                <a:cs typeface="宋体"/>
              </a:rPr>
              <a:t>必</a:t>
            </a:r>
            <a:r>
              <a:rPr sz="3300" spc="-989" baseline="10101">
                <a:latin typeface="Times New Roman"/>
                <a:cs typeface="Times New Roman"/>
              </a:rPr>
              <a:t>A</a:t>
            </a:r>
            <a:r>
              <a:rPr sz="2400" spc="-1745">
                <a:latin typeface="宋体"/>
                <a:cs typeface="宋体"/>
              </a:rPr>
              <a:t>要</a:t>
            </a:r>
            <a:r>
              <a:rPr sz="3300" spc="-690" baseline="10101">
                <a:latin typeface="宋体"/>
                <a:cs typeface="宋体"/>
              </a:rPr>
              <a:t>处</a:t>
            </a:r>
            <a:r>
              <a:rPr sz="2400" spc="-1945">
                <a:latin typeface="宋体"/>
                <a:cs typeface="宋体"/>
              </a:rPr>
              <a:t>时</a:t>
            </a:r>
            <a:r>
              <a:rPr sz="3300" spc="-390" baseline="10101">
                <a:latin typeface="宋体"/>
                <a:cs typeface="宋体"/>
              </a:rPr>
              <a:t>。</a:t>
            </a:r>
            <a:r>
              <a:rPr sz="2400" spc="-10">
                <a:latin typeface="宋体"/>
                <a:cs typeface="宋体"/>
              </a:rPr>
              <a:t>由质量管理部</a:t>
            </a:r>
            <a:endParaRPr sz="2400">
              <a:latin typeface="宋体"/>
              <a:cs typeface="宋体"/>
            </a:endParaRPr>
          </a:p>
        </p:txBody>
      </p:sp>
      <p:sp>
        <p:nvSpPr>
          <p:cNvPr id="57" name="object 57"/>
          <p:cNvSpPr txBox="1"/>
          <p:nvPr/>
        </p:nvSpPr>
        <p:spPr>
          <a:xfrm>
            <a:off x="4840027" y="3210714"/>
            <a:ext cx="5317490" cy="391160"/>
          </a:xfrm>
          <a:prstGeom prst="rect">
            <a:avLst/>
          </a:prstGeom>
        </p:spPr>
        <p:txBody>
          <a:bodyPr vert="horz" wrap="square" lIns="0" tIns="12700" rIns="0" bIns="0" rtlCol="0">
            <a:spAutoFit/>
          </a:bodyPr>
          <a:lstStyle/>
          <a:p>
            <a:pPr marL="38100">
              <a:lnSpc>
                <a:spcPct val="100000"/>
              </a:lnSpc>
              <a:spcBef>
                <a:spcPts val="100"/>
              </a:spcBef>
            </a:pPr>
            <a:r>
              <a:rPr sz="2200" spc="-420">
                <a:solidFill>
                  <a:srgbClr val="0000FF"/>
                </a:solidFill>
                <a:latin typeface="宋体"/>
                <a:cs typeface="宋体"/>
              </a:rPr>
              <a:t>车间</a:t>
            </a:r>
            <a:r>
              <a:rPr sz="3375" spc="-1275" baseline="-9876">
                <a:solidFill>
                  <a:srgbClr val="0072C6"/>
                </a:solidFill>
                <a:latin typeface="Wingdings"/>
                <a:cs typeface="Wingdings"/>
              </a:rPr>
              <a:t></a:t>
            </a:r>
            <a:r>
              <a:rPr sz="2200" spc="-785">
                <a:solidFill>
                  <a:srgbClr val="0000FF"/>
                </a:solidFill>
                <a:latin typeface="宋体"/>
                <a:cs typeface="宋体"/>
              </a:rPr>
              <a:t>质</a:t>
            </a:r>
            <a:r>
              <a:rPr sz="3300" spc="-1214" baseline="-10101">
                <a:latin typeface="Times New Roman"/>
                <a:cs typeface="Times New Roman"/>
              </a:rPr>
              <a:t>Q</a:t>
            </a:r>
            <a:r>
              <a:rPr sz="2200" spc="-1395">
                <a:solidFill>
                  <a:srgbClr val="0000FF"/>
                </a:solidFill>
                <a:latin typeface="宋体"/>
                <a:cs typeface="宋体"/>
              </a:rPr>
              <a:t>量</a:t>
            </a:r>
            <a:r>
              <a:rPr sz="3300" spc="-300" baseline="-10101">
                <a:latin typeface="Times New Roman"/>
                <a:cs typeface="Times New Roman"/>
              </a:rPr>
              <a:t>A</a:t>
            </a:r>
            <a:r>
              <a:rPr sz="2200" spc="-2005">
                <a:solidFill>
                  <a:srgbClr val="0000FF"/>
                </a:solidFill>
                <a:latin typeface="宋体"/>
                <a:cs typeface="宋体"/>
              </a:rPr>
              <a:t>回</a:t>
            </a:r>
            <a:r>
              <a:rPr sz="3300" spc="-1695" baseline="-10101">
                <a:latin typeface="宋体"/>
                <a:cs typeface="宋体"/>
              </a:rPr>
              <a:t>巡</a:t>
            </a:r>
            <a:r>
              <a:rPr sz="3600" spc="-2204" baseline="12731">
                <a:latin typeface="宋体"/>
                <a:cs typeface="宋体"/>
              </a:rPr>
              <a:t>部</a:t>
            </a:r>
            <a:r>
              <a:rPr sz="2200" spc="-2005">
                <a:solidFill>
                  <a:srgbClr val="0000FF"/>
                </a:solidFill>
                <a:latin typeface="宋体"/>
                <a:cs typeface="宋体"/>
              </a:rPr>
              <a:t>顾</a:t>
            </a:r>
            <a:r>
              <a:rPr sz="3300" spc="-1395" baseline="-10101">
                <a:latin typeface="宋体"/>
                <a:cs typeface="宋体"/>
              </a:rPr>
              <a:t>检</a:t>
            </a:r>
            <a:r>
              <a:rPr sz="3600" spc="-2504" baseline="12731">
                <a:latin typeface="宋体"/>
                <a:cs typeface="宋体"/>
              </a:rPr>
              <a:t>部</a:t>
            </a:r>
            <a:r>
              <a:rPr sz="2200" spc="-2005">
                <a:solidFill>
                  <a:srgbClr val="0000FF"/>
                </a:solidFill>
                <a:latin typeface="宋体"/>
                <a:cs typeface="宋体"/>
              </a:rPr>
              <a:t>产</a:t>
            </a:r>
            <a:r>
              <a:rPr sz="3300" spc="-1095" baseline="-10101">
                <a:latin typeface="宋体"/>
                <a:cs typeface="宋体"/>
              </a:rPr>
              <a:t>员</a:t>
            </a:r>
            <a:r>
              <a:rPr sz="3600" spc="-2804" baseline="12731">
                <a:latin typeface="宋体"/>
                <a:cs typeface="宋体"/>
              </a:rPr>
              <a:t>长</a:t>
            </a:r>
            <a:r>
              <a:rPr sz="2200" spc="-2005">
                <a:solidFill>
                  <a:srgbClr val="0000FF"/>
                </a:solidFill>
                <a:latin typeface="宋体"/>
                <a:cs typeface="宋体"/>
              </a:rPr>
              <a:t>品</a:t>
            </a:r>
            <a:r>
              <a:rPr sz="3300" spc="-794" baseline="-10101">
                <a:latin typeface="宋体"/>
                <a:cs typeface="宋体"/>
              </a:rPr>
              <a:t>根</a:t>
            </a:r>
            <a:r>
              <a:rPr sz="3600" spc="-3104" baseline="12731">
                <a:latin typeface="宋体"/>
                <a:cs typeface="宋体"/>
              </a:rPr>
              <a:t>组</a:t>
            </a:r>
            <a:r>
              <a:rPr sz="2200" spc="-2005">
                <a:solidFill>
                  <a:srgbClr val="0000FF"/>
                </a:solidFill>
                <a:latin typeface="宋体"/>
                <a:cs typeface="宋体"/>
              </a:rPr>
              <a:t>使</a:t>
            </a:r>
            <a:r>
              <a:rPr sz="3300" spc="-494" baseline="-10101">
                <a:latin typeface="宋体"/>
                <a:cs typeface="宋体"/>
              </a:rPr>
              <a:t>据</a:t>
            </a:r>
            <a:r>
              <a:rPr sz="3600" spc="-3404" baseline="12731">
                <a:latin typeface="宋体"/>
                <a:cs typeface="宋体"/>
              </a:rPr>
              <a:t>织</a:t>
            </a:r>
            <a:r>
              <a:rPr sz="2200" spc="-2005">
                <a:solidFill>
                  <a:srgbClr val="0000FF"/>
                </a:solidFill>
                <a:latin typeface="宋体"/>
                <a:cs typeface="宋体"/>
              </a:rPr>
              <a:t>用</a:t>
            </a:r>
            <a:r>
              <a:rPr sz="3300" spc="-7" baseline="-10101">
                <a:latin typeface="Times New Roman"/>
                <a:cs typeface="Times New Roman"/>
              </a:rPr>
              <a:t>Q</a:t>
            </a:r>
            <a:r>
              <a:rPr sz="3300" spc="-1762" baseline="-10101">
                <a:latin typeface="Times New Roman"/>
                <a:cs typeface="Times New Roman"/>
              </a:rPr>
              <a:t>A</a:t>
            </a:r>
            <a:r>
              <a:rPr sz="2200" spc="-2135">
                <a:solidFill>
                  <a:srgbClr val="0000FF"/>
                </a:solidFill>
                <a:latin typeface="宋体"/>
                <a:cs typeface="宋体"/>
              </a:rPr>
              <a:t>原</a:t>
            </a:r>
            <a:r>
              <a:rPr sz="3600" spc="-1942" baseline="12731">
                <a:latin typeface="宋体"/>
                <a:cs typeface="宋体"/>
              </a:rPr>
              <a:t>召</a:t>
            </a:r>
            <a:r>
              <a:rPr sz="3300" spc="-1762" baseline="-10101">
                <a:latin typeface="宋体"/>
                <a:cs typeface="宋体"/>
              </a:rPr>
              <a:t>主</a:t>
            </a:r>
            <a:r>
              <a:rPr sz="2200" spc="-1935">
                <a:solidFill>
                  <a:srgbClr val="0000FF"/>
                </a:solidFill>
                <a:latin typeface="宋体"/>
                <a:cs typeface="宋体"/>
              </a:rPr>
              <a:t>料</a:t>
            </a:r>
            <a:r>
              <a:rPr sz="3600" spc="-2242" baseline="12731">
                <a:latin typeface="宋体"/>
                <a:cs typeface="宋体"/>
              </a:rPr>
              <a:t>开</a:t>
            </a:r>
            <a:r>
              <a:rPr sz="3300" spc="-1762" baseline="-10101">
                <a:latin typeface="宋体"/>
                <a:cs typeface="宋体"/>
              </a:rPr>
              <a:t>管</a:t>
            </a:r>
            <a:r>
              <a:rPr sz="2200" spc="-1735">
                <a:solidFill>
                  <a:srgbClr val="0000FF"/>
                </a:solidFill>
                <a:latin typeface="宋体"/>
                <a:cs typeface="宋体"/>
              </a:rPr>
              <a:t>编</a:t>
            </a:r>
            <a:r>
              <a:rPr sz="3600" spc="-2542" baseline="12731">
                <a:latin typeface="宋体"/>
                <a:cs typeface="宋体"/>
              </a:rPr>
              <a:t>专</a:t>
            </a:r>
            <a:r>
              <a:rPr sz="3300" spc="-1762" baseline="-10101">
                <a:latin typeface="宋体"/>
                <a:cs typeface="宋体"/>
              </a:rPr>
              <a:t>安</a:t>
            </a:r>
            <a:r>
              <a:rPr sz="2200" spc="-1535">
                <a:solidFill>
                  <a:srgbClr val="0000FF"/>
                </a:solidFill>
                <a:latin typeface="宋体"/>
                <a:cs typeface="宋体"/>
              </a:rPr>
              <a:t>号</a:t>
            </a:r>
            <a:r>
              <a:rPr sz="3600" spc="-1305" baseline="12731">
                <a:latin typeface="宋体"/>
                <a:cs typeface="宋体"/>
              </a:rPr>
              <a:t>题</a:t>
            </a:r>
            <a:r>
              <a:rPr sz="2200" spc="-1335">
                <a:solidFill>
                  <a:srgbClr val="0000FF"/>
                </a:solidFill>
                <a:latin typeface="宋体"/>
                <a:cs typeface="宋体"/>
              </a:rPr>
              <a:t>统</a:t>
            </a:r>
            <a:r>
              <a:rPr sz="3600" spc="-1604" baseline="12731">
                <a:latin typeface="宋体"/>
                <a:cs typeface="宋体"/>
              </a:rPr>
              <a:t>总</a:t>
            </a:r>
            <a:r>
              <a:rPr sz="2200" spc="-1135">
                <a:solidFill>
                  <a:srgbClr val="0000FF"/>
                </a:solidFill>
                <a:latin typeface="宋体"/>
                <a:cs typeface="宋体"/>
              </a:rPr>
              <a:t>计</a:t>
            </a:r>
            <a:r>
              <a:rPr sz="3600" spc="-30" baseline="12731">
                <a:latin typeface="宋体"/>
                <a:cs typeface="宋体"/>
              </a:rPr>
              <a:t>结会。</a:t>
            </a:r>
            <a:endParaRPr sz="3600" baseline="12731">
              <a:latin typeface="宋体"/>
              <a:cs typeface="宋体"/>
            </a:endParaRPr>
          </a:p>
        </p:txBody>
      </p:sp>
      <p:sp>
        <p:nvSpPr>
          <p:cNvPr id="58" name="object 58"/>
          <p:cNvSpPr txBox="1"/>
          <p:nvPr/>
        </p:nvSpPr>
        <p:spPr>
          <a:xfrm>
            <a:off x="3373177" y="3539644"/>
            <a:ext cx="7834630" cy="398780"/>
          </a:xfrm>
          <a:prstGeom prst="rect">
            <a:avLst/>
          </a:prstGeom>
        </p:spPr>
        <p:txBody>
          <a:bodyPr vert="horz" wrap="square" lIns="0" tIns="12700" rIns="0" bIns="0" rtlCol="0">
            <a:spAutoFit/>
          </a:bodyPr>
          <a:lstStyle/>
          <a:p>
            <a:pPr marL="38100">
              <a:lnSpc>
                <a:spcPct val="100000"/>
              </a:lnSpc>
              <a:spcBef>
                <a:spcPts val="100"/>
              </a:spcBef>
            </a:pPr>
            <a:r>
              <a:rPr sz="2200">
                <a:solidFill>
                  <a:srgbClr val="0000FF"/>
                </a:solidFill>
                <a:latin typeface="Times New Roman"/>
                <a:cs typeface="Times New Roman"/>
              </a:rPr>
              <a:t>0132</a:t>
            </a:r>
            <a:r>
              <a:rPr sz="2200">
                <a:solidFill>
                  <a:srgbClr val="0000FF"/>
                </a:solidFill>
                <a:latin typeface="宋体"/>
                <a:cs typeface="宋体"/>
              </a:rPr>
              <a:t>》</a:t>
            </a:r>
            <a:r>
              <a:rPr sz="2200" spc="-50">
                <a:latin typeface="宋体"/>
                <a:cs typeface="宋体"/>
              </a:rPr>
              <a:t>要求，将回</a:t>
            </a:r>
            <a:r>
              <a:rPr sz="3300" spc="-2954" baseline="-12626">
                <a:latin typeface="宋体"/>
                <a:cs typeface="宋体"/>
              </a:rPr>
              <a:t>排</a:t>
            </a:r>
            <a:r>
              <a:rPr sz="2200" spc="-885">
                <a:latin typeface="宋体"/>
                <a:cs typeface="宋体"/>
              </a:rPr>
              <a:t>顾</a:t>
            </a:r>
            <a:r>
              <a:rPr sz="3675" spc="-2362" baseline="-17006">
                <a:solidFill>
                  <a:srgbClr val="31859C"/>
                </a:solidFill>
                <a:latin typeface="Wingdings"/>
                <a:cs typeface="Wingdings"/>
              </a:rPr>
              <a:t></a:t>
            </a:r>
            <a:r>
              <a:rPr sz="3300" spc="-2362" baseline="-12626">
                <a:latin typeface="宋体"/>
                <a:cs typeface="宋体"/>
              </a:rPr>
              <a:t>，</a:t>
            </a:r>
            <a:r>
              <a:rPr sz="2200" spc="-385">
                <a:latin typeface="宋体"/>
                <a:cs typeface="宋体"/>
              </a:rPr>
              <a:t>周</a:t>
            </a:r>
            <a:r>
              <a:rPr sz="3600" spc="-2377" baseline="-17361">
                <a:latin typeface="Times New Roman"/>
                <a:cs typeface="Times New Roman"/>
              </a:rPr>
              <a:t>Q</a:t>
            </a:r>
            <a:r>
              <a:rPr sz="3300" spc="-2954" baseline="-12626">
                <a:latin typeface="宋体"/>
                <a:cs typeface="宋体"/>
              </a:rPr>
              <a:t>在</a:t>
            </a:r>
            <a:r>
              <a:rPr sz="2200" spc="-850">
                <a:latin typeface="宋体"/>
                <a:cs typeface="宋体"/>
              </a:rPr>
              <a:t>期</a:t>
            </a:r>
            <a:r>
              <a:rPr sz="3600" spc="-1679" baseline="-17361">
                <a:latin typeface="Times New Roman"/>
                <a:cs typeface="Times New Roman"/>
              </a:rPr>
              <a:t>A</a:t>
            </a:r>
            <a:r>
              <a:rPr sz="3300" spc="-2954" baseline="-12626">
                <a:latin typeface="宋体"/>
                <a:cs typeface="宋体"/>
              </a:rPr>
              <a:t>回</a:t>
            </a:r>
            <a:r>
              <a:rPr sz="2200" spc="-1315">
                <a:latin typeface="宋体"/>
                <a:cs typeface="宋体"/>
              </a:rPr>
              <a:t>内</a:t>
            </a:r>
            <a:r>
              <a:rPr sz="3600" spc="-1979" baseline="-17361">
                <a:latin typeface="宋体"/>
                <a:cs typeface="宋体"/>
              </a:rPr>
              <a:t>文</a:t>
            </a:r>
            <a:r>
              <a:rPr sz="3300" spc="-2954" baseline="-12626">
                <a:latin typeface="宋体"/>
                <a:cs typeface="宋体"/>
              </a:rPr>
              <a:t>顾</a:t>
            </a:r>
            <a:r>
              <a:rPr sz="2200" spc="-1115">
                <a:latin typeface="宋体"/>
                <a:cs typeface="宋体"/>
              </a:rPr>
              <a:t>产</a:t>
            </a:r>
            <a:r>
              <a:rPr sz="3600" spc="-2279" baseline="-17361">
                <a:latin typeface="宋体"/>
                <a:cs typeface="宋体"/>
              </a:rPr>
              <a:t>件</a:t>
            </a:r>
            <a:r>
              <a:rPr sz="3300" spc="-2954" baseline="-12626">
                <a:latin typeface="宋体"/>
                <a:cs typeface="宋体"/>
              </a:rPr>
              <a:t>分</a:t>
            </a:r>
            <a:r>
              <a:rPr sz="2200" spc="-915">
                <a:latin typeface="宋体"/>
                <a:cs typeface="宋体"/>
              </a:rPr>
              <a:t>品</a:t>
            </a:r>
            <a:r>
              <a:rPr sz="3600" spc="-2579" baseline="-17361">
                <a:latin typeface="宋体"/>
                <a:cs typeface="宋体"/>
              </a:rPr>
              <a:t>管</a:t>
            </a:r>
            <a:r>
              <a:rPr sz="3300" spc="-2954" baseline="-12626">
                <a:latin typeface="宋体"/>
                <a:cs typeface="宋体"/>
              </a:rPr>
              <a:t>析</a:t>
            </a:r>
            <a:r>
              <a:rPr sz="2200" spc="-715">
                <a:latin typeface="宋体"/>
                <a:cs typeface="宋体"/>
              </a:rPr>
              <a:t>所</a:t>
            </a:r>
            <a:r>
              <a:rPr sz="3600" spc="-2879" baseline="-17361">
                <a:latin typeface="宋体"/>
                <a:cs typeface="宋体"/>
              </a:rPr>
              <a:t>理</a:t>
            </a:r>
            <a:r>
              <a:rPr sz="3300" spc="-2954" baseline="-12626">
                <a:latin typeface="宋体"/>
                <a:cs typeface="宋体"/>
              </a:rPr>
              <a:t>产</a:t>
            </a:r>
            <a:r>
              <a:rPr sz="2200" spc="-515">
                <a:latin typeface="宋体"/>
                <a:cs typeface="宋体"/>
              </a:rPr>
              <a:t>使</a:t>
            </a:r>
            <a:r>
              <a:rPr sz="3600" spc="-3179" baseline="-17361">
                <a:latin typeface="宋体"/>
                <a:cs typeface="宋体"/>
              </a:rPr>
              <a:t>员</a:t>
            </a:r>
            <a:r>
              <a:rPr sz="3300" spc="-2954" baseline="-12626">
                <a:latin typeface="宋体"/>
                <a:cs typeface="宋体"/>
              </a:rPr>
              <a:t>品</a:t>
            </a:r>
            <a:r>
              <a:rPr sz="2200" spc="-315">
                <a:latin typeface="宋体"/>
                <a:cs typeface="宋体"/>
              </a:rPr>
              <a:t>用</a:t>
            </a:r>
            <a:r>
              <a:rPr sz="3600" spc="-3479" baseline="-17361">
                <a:latin typeface="宋体"/>
                <a:cs typeface="宋体"/>
              </a:rPr>
              <a:t>进</a:t>
            </a:r>
            <a:r>
              <a:rPr sz="3300" spc="-2954" baseline="-12626">
                <a:latin typeface="宋体"/>
                <a:cs typeface="宋体"/>
              </a:rPr>
              <a:t>信</a:t>
            </a:r>
            <a:r>
              <a:rPr sz="2200" spc="-235">
                <a:latin typeface="宋体"/>
                <a:cs typeface="宋体"/>
              </a:rPr>
              <a:t>的</a:t>
            </a:r>
            <a:r>
              <a:rPr sz="3300" spc="-3127" baseline="-12626">
                <a:latin typeface="宋体"/>
                <a:cs typeface="宋体"/>
              </a:rPr>
              <a:t>息</a:t>
            </a:r>
            <a:r>
              <a:rPr sz="3600" spc="-3434" baseline="-17361">
                <a:latin typeface="宋体"/>
                <a:cs typeface="宋体"/>
              </a:rPr>
              <a:t>行</a:t>
            </a:r>
            <a:r>
              <a:rPr sz="2200" spc="-1060">
                <a:latin typeface="宋体"/>
                <a:cs typeface="宋体"/>
              </a:rPr>
              <a:t>原料</a:t>
            </a:r>
            <a:r>
              <a:rPr sz="3600" spc="-434" baseline="-17361">
                <a:latin typeface="宋体"/>
                <a:cs typeface="宋体"/>
              </a:rPr>
              <a:t>分</a:t>
            </a:r>
            <a:r>
              <a:rPr sz="2200" spc="-1914">
                <a:latin typeface="宋体"/>
                <a:cs typeface="宋体"/>
              </a:rPr>
              <a:t>批</a:t>
            </a:r>
            <a:r>
              <a:rPr sz="3600" spc="-15" baseline="-17361">
                <a:latin typeface="宋体"/>
                <a:cs typeface="宋体"/>
              </a:rPr>
              <a:t>发分发至质量管</a:t>
            </a:r>
            <a:endParaRPr sz="3600" baseline="-17361">
              <a:latin typeface="宋体"/>
              <a:cs typeface="宋体"/>
            </a:endParaRPr>
          </a:p>
        </p:txBody>
      </p:sp>
      <p:sp>
        <p:nvSpPr>
          <p:cNvPr id="59" name="object 59"/>
          <p:cNvSpPr txBox="1"/>
          <p:nvPr/>
        </p:nvSpPr>
        <p:spPr>
          <a:xfrm>
            <a:off x="851315" y="3906674"/>
            <a:ext cx="9916160" cy="512445"/>
          </a:xfrm>
          <a:prstGeom prst="rect">
            <a:avLst/>
          </a:prstGeom>
        </p:spPr>
        <p:txBody>
          <a:bodyPr vert="horz" wrap="square" lIns="0" tIns="12700" rIns="0" bIns="0" rtlCol="0">
            <a:spAutoFit/>
          </a:bodyPr>
          <a:lstStyle/>
          <a:p>
            <a:pPr marL="2419985">
              <a:lnSpc>
                <a:spcPts val="1789"/>
              </a:lnSpc>
              <a:spcBef>
                <a:spcPts val="100"/>
              </a:spcBef>
            </a:pPr>
            <a:r>
              <a:rPr sz="2200">
                <a:latin typeface="宋体"/>
                <a:cs typeface="宋体"/>
              </a:rPr>
              <a:t>在次月</a:t>
            </a:r>
            <a:r>
              <a:rPr sz="2200">
                <a:latin typeface="Times New Roman"/>
                <a:cs typeface="Times New Roman"/>
              </a:rPr>
              <a:t>10</a:t>
            </a:r>
            <a:r>
              <a:rPr sz="2200">
                <a:latin typeface="宋体"/>
                <a:cs typeface="宋体"/>
              </a:rPr>
              <a:t>日前报</a:t>
            </a:r>
            <a:r>
              <a:rPr sz="2200" spc="-65">
                <a:latin typeface="Times New Roman"/>
                <a:cs typeface="Times New Roman"/>
              </a:rPr>
              <a:t>QA</a:t>
            </a:r>
            <a:r>
              <a:rPr sz="3300" spc="-3142" baseline="-12626">
                <a:latin typeface="宋体"/>
                <a:cs typeface="宋体"/>
              </a:rPr>
              <a:t>和</a:t>
            </a:r>
            <a:r>
              <a:rPr sz="2200" spc="-110">
                <a:latin typeface="宋体"/>
                <a:cs typeface="宋体"/>
              </a:rPr>
              <a:t>主</a:t>
            </a:r>
            <a:r>
              <a:rPr sz="3300" spc="-3142" baseline="-12626">
                <a:latin typeface="宋体"/>
                <a:cs typeface="宋体"/>
              </a:rPr>
              <a:t>数</a:t>
            </a:r>
            <a:r>
              <a:rPr sz="2200" spc="-110">
                <a:latin typeface="宋体"/>
                <a:cs typeface="宋体"/>
              </a:rPr>
              <a:t>管</a:t>
            </a:r>
            <a:r>
              <a:rPr sz="3300" spc="-3142" baseline="-12626">
                <a:latin typeface="宋体"/>
                <a:cs typeface="宋体"/>
              </a:rPr>
              <a:t>据</a:t>
            </a:r>
            <a:r>
              <a:rPr sz="2200" spc="-110">
                <a:latin typeface="宋体"/>
                <a:cs typeface="宋体"/>
              </a:rPr>
              <a:t>处</a:t>
            </a:r>
            <a:r>
              <a:rPr sz="3300" spc="-3142" baseline="-12626">
                <a:latin typeface="宋体"/>
                <a:cs typeface="宋体"/>
              </a:rPr>
              <a:t>收</a:t>
            </a:r>
            <a:r>
              <a:rPr sz="2200">
                <a:latin typeface="Times New Roman"/>
                <a:cs typeface="Times New Roman"/>
              </a:rPr>
              <a:t>,</a:t>
            </a:r>
            <a:r>
              <a:rPr sz="2200" spc="-660">
                <a:latin typeface="宋体"/>
                <a:cs typeface="宋体"/>
              </a:rPr>
              <a:t>审</a:t>
            </a:r>
            <a:r>
              <a:rPr sz="3300" spc="-2317" baseline="-12626">
                <a:latin typeface="宋体"/>
                <a:cs typeface="宋体"/>
              </a:rPr>
              <a:t>集</a:t>
            </a:r>
            <a:r>
              <a:rPr sz="2200" spc="-660">
                <a:latin typeface="宋体"/>
                <a:cs typeface="宋体"/>
              </a:rPr>
              <a:t>核</a:t>
            </a:r>
            <a:r>
              <a:rPr sz="3300" spc="-2317" baseline="-12626">
                <a:latin typeface="宋体"/>
                <a:cs typeface="宋体"/>
              </a:rPr>
              <a:t>后</a:t>
            </a:r>
            <a:r>
              <a:rPr sz="2200" spc="-660">
                <a:latin typeface="宋体"/>
                <a:cs typeface="宋体"/>
              </a:rPr>
              <a:t>无</a:t>
            </a:r>
            <a:r>
              <a:rPr sz="3300" spc="-2317" baseline="-12626">
                <a:latin typeface="宋体"/>
                <a:cs typeface="宋体"/>
              </a:rPr>
              <a:t>一</a:t>
            </a:r>
            <a:r>
              <a:rPr sz="2200" spc="-660">
                <a:latin typeface="宋体"/>
                <a:cs typeface="宋体"/>
              </a:rPr>
              <a:t>误</a:t>
            </a:r>
            <a:r>
              <a:rPr sz="3300" spc="-2317" baseline="-12626">
                <a:latin typeface="宋体"/>
                <a:cs typeface="宋体"/>
              </a:rPr>
              <a:t>个</a:t>
            </a:r>
            <a:r>
              <a:rPr sz="2200" spc="-660">
                <a:latin typeface="宋体"/>
                <a:cs typeface="宋体"/>
              </a:rPr>
              <a:t>后</a:t>
            </a:r>
            <a:r>
              <a:rPr sz="3300" spc="-2317" baseline="-12626">
                <a:latin typeface="宋体"/>
                <a:cs typeface="宋体"/>
              </a:rPr>
              <a:t>月</a:t>
            </a:r>
            <a:r>
              <a:rPr sz="2200" spc="-660">
                <a:latin typeface="宋体"/>
                <a:cs typeface="宋体"/>
              </a:rPr>
              <a:t>转</a:t>
            </a:r>
            <a:r>
              <a:rPr sz="3300" spc="-2317" baseline="-12626">
                <a:latin typeface="宋体"/>
                <a:cs typeface="宋体"/>
              </a:rPr>
              <a:t>内</a:t>
            </a:r>
            <a:r>
              <a:rPr sz="2200" spc="-50">
                <a:latin typeface="Times New Roman"/>
                <a:cs typeface="Times New Roman"/>
              </a:rPr>
              <a:t>Q</a:t>
            </a:r>
            <a:r>
              <a:rPr sz="3300" spc="-3232" baseline="-12626">
                <a:latin typeface="宋体"/>
                <a:cs typeface="宋体"/>
              </a:rPr>
              <a:t>撰</a:t>
            </a:r>
            <a:r>
              <a:rPr sz="2200">
                <a:latin typeface="Times New Roman"/>
                <a:cs typeface="Times New Roman"/>
              </a:rPr>
              <a:t>C</a:t>
            </a:r>
            <a:r>
              <a:rPr sz="2200" spc="-1060">
                <a:latin typeface="宋体"/>
                <a:cs typeface="宋体"/>
              </a:rPr>
              <a:t>对原</a:t>
            </a:r>
            <a:endParaRPr sz="2200">
              <a:latin typeface="宋体"/>
              <a:cs typeface="宋体"/>
            </a:endParaRPr>
          </a:p>
          <a:p>
            <a:pPr marL="381000" indent="-342900">
              <a:lnSpc>
                <a:spcPts val="2030"/>
              </a:lnSpc>
              <a:buClr>
                <a:srgbClr val="604A7A"/>
              </a:buClr>
              <a:buSzPct val="102083"/>
              <a:buFont typeface="Wingdings"/>
              <a:buChar char=""/>
              <a:tabLst>
                <a:tab pos="381000"/>
                <a:tab pos="5305425"/>
              </a:tabLst>
            </a:pPr>
            <a:r>
              <a:rPr sz="3600" baseline="-16203">
                <a:latin typeface="宋体"/>
                <a:cs typeface="宋体"/>
              </a:rPr>
              <a:t>组织</a:t>
            </a:r>
            <a:r>
              <a:rPr sz="3600" spc="-15" baseline="-16203">
                <a:latin typeface="Times New Roman"/>
                <a:cs typeface="Times New Roman"/>
              </a:rPr>
              <a:t>QA</a:t>
            </a:r>
            <a:r>
              <a:rPr sz="3600" baseline="-16203">
                <a:latin typeface="宋体"/>
                <a:cs typeface="宋体"/>
              </a:rPr>
              <a:t>进行</a:t>
            </a:r>
            <a:r>
              <a:rPr sz="3600" spc="-75" baseline="-16203">
                <a:latin typeface="宋体"/>
                <a:cs typeface="宋体"/>
              </a:rPr>
              <a:t>相</a:t>
            </a:r>
            <a:r>
              <a:rPr sz="3600" baseline="-16203">
                <a:latin typeface="宋体"/>
                <a:cs typeface="宋体"/>
              </a:rPr>
              <a:t>	</a:t>
            </a:r>
            <a:r>
              <a:rPr sz="2400">
                <a:latin typeface="宋体"/>
                <a:cs typeface="宋体"/>
              </a:rPr>
              <a:t>理负责人、质量受权人、生产管</a:t>
            </a:r>
            <a:r>
              <a:rPr sz="2400" spc="-50">
                <a:latin typeface="宋体"/>
                <a:cs typeface="宋体"/>
              </a:rPr>
              <a:t>理</a:t>
            </a:r>
            <a:endParaRPr sz="2400">
              <a:latin typeface="宋体"/>
              <a:cs typeface="宋体"/>
            </a:endParaRPr>
          </a:p>
        </p:txBody>
      </p:sp>
      <p:sp>
        <p:nvSpPr>
          <p:cNvPr id="60" name="object 60"/>
          <p:cNvSpPr txBox="1"/>
          <p:nvPr/>
        </p:nvSpPr>
        <p:spPr>
          <a:xfrm>
            <a:off x="3233477" y="4392002"/>
            <a:ext cx="6619240" cy="391160"/>
          </a:xfrm>
          <a:prstGeom prst="rect">
            <a:avLst/>
          </a:prstGeom>
        </p:spPr>
        <p:txBody>
          <a:bodyPr vert="horz" wrap="square" lIns="0" tIns="12700" rIns="0" bIns="0" rtlCol="0">
            <a:spAutoFit/>
          </a:bodyPr>
          <a:lstStyle/>
          <a:p>
            <a:pPr marL="38100">
              <a:lnSpc>
                <a:spcPct val="100000"/>
              </a:lnSpc>
              <a:spcBef>
                <a:spcPts val="100"/>
              </a:spcBef>
            </a:pPr>
            <a:r>
              <a:rPr sz="3300" baseline="31565">
                <a:latin typeface="宋体"/>
                <a:cs typeface="宋体"/>
              </a:rPr>
              <a:t>检验情况进行统计</a:t>
            </a:r>
            <a:r>
              <a:rPr sz="3300" spc="-2002" baseline="31565">
                <a:latin typeface="宋体"/>
                <a:cs typeface="宋体"/>
              </a:rPr>
              <a:t>。</a:t>
            </a:r>
            <a:r>
              <a:rPr sz="3300" spc="-112" baseline="21464">
                <a:latin typeface="宋体"/>
                <a:cs typeface="宋体"/>
              </a:rPr>
              <a:t>写年</a:t>
            </a:r>
            <a:r>
              <a:rPr sz="2400" spc="-2255">
                <a:latin typeface="宋体"/>
                <a:cs typeface="宋体"/>
              </a:rPr>
              <a:t>负</a:t>
            </a:r>
            <a:r>
              <a:rPr sz="3300" spc="-1612" baseline="21464">
                <a:latin typeface="宋体"/>
                <a:cs typeface="宋体"/>
              </a:rPr>
              <a:t>度质</a:t>
            </a:r>
            <a:r>
              <a:rPr sz="2400" spc="-254">
                <a:latin typeface="宋体"/>
                <a:cs typeface="宋体"/>
              </a:rPr>
              <a:t>责</a:t>
            </a:r>
            <a:r>
              <a:rPr sz="3300" spc="-2925" baseline="21464">
                <a:latin typeface="宋体"/>
                <a:cs typeface="宋体"/>
              </a:rPr>
              <a:t>量</a:t>
            </a:r>
            <a:r>
              <a:rPr sz="2400" spc="-455">
                <a:latin typeface="宋体"/>
                <a:cs typeface="宋体"/>
              </a:rPr>
              <a:t>人</a:t>
            </a:r>
            <a:r>
              <a:rPr sz="3300" spc="-2625" baseline="21464">
                <a:latin typeface="宋体"/>
                <a:cs typeface="宋体"/>
              </a:rPr>
              <a:t>回</a:t>
            </a:r>
            <a:r>
              <a:rPr sz="2400" spc="-655">
                <a:latin typeface="宋体"/>
                <a:cs typeface="宋体"/>
              </a:rPr>
              <a:t>及</a:t>
            </a:r>
            <a:r>
              <a:rPr sz="3300" spc="-2325" baseline="21464">
                <a:latin typeface="宋体"/>
                <a:cs typeface="宋体"/>
              </a:rPr>
              <a:t>顾</a:t>
            </a:r>
            <a:r>
              <a:rPr sz="2400" spc="-855">
                <a:latin typeface="宋体"/>
                <a:cs typeface="宋体"/>
              </a:rPr>
              <a:t>相</a:t>
            </a:r>
            <a:r>
              <a:rPr sz="3300" spc="-2025" baseline="21464">
                <a:latin typeface="宋体"/>
                <a:cs typeface="宋体"/>
              </a:rPr>
              <a:t>报</a:t>
            </a:r>
            <a:r>
              <a:rPr sz="2400" spc="-1055">
                <a:latin typeface="宋体"/>
                <a:cs typeface="宋体"/>
              </a:rPr>
              <a:t>关</a:t>
            </a:r>
            <a:r>
              <a:rPr sz="3300" spc="-1725" baseline="21464">
                <a:latin typeface="宋体"/>
                <a:cs typeface="宋体"/>
              </a:rPr>
              <a:t>告</a:t>
            </a:r>
            <a:r>
              <a:rPr sz="2400" spc="-1255">
                <a:latin typeface="宋体"/>
                <a:cs typeface="宋体"/>
              </a:rPr>
              <a:t>部</a:t>
            </a:r>
            <a:r>
              <a:rPr sz="3300" spc="-1425" baseline="21464">
                <a:latin typeface="宋体"/>
                <a:cs typeface="宋体"/>
              </a:rPr>
              <a:t>。</a:t>
            </a:r>
            <a:r>
              <a:rPr sz="2400" spc="-10">
                <a:latin typeface="宋体"/>
                <a:cs typeface="宋体"/>
              </a:rPr>
              <a:t>门负责人。</a:t>
            </a:r>
            <a:endParaRPr sz="2400">
              <a:latin typeface="宋体"/>
              <a:cs typeface="宋体"/>
            </a:endParaRPr>
          </a:p>
        </p:txBody>
      </p:sp>
      <p:sp>
        <p:nvSpPr>
          <p:cNvPr id="61" name="object 61"/>
          <p:cNvSpPr txBox="1"/>
          <p:nvPr/>
        </p:nvSpPr>
        <p:spPr>
          <a:xfrm>
            <a:off x="3233477" y="5033164"/>
            <a:ext cx="8143240" cy="398780"/>
          </a:xfrm>
          <a:prstGeom prst="rect">
            <a:avLst/>
          </a:prstGeom>
        </p:spPr>
        <p:txBody>
          <a:bodyPr vert="horz" wrap="square" lIns="0" tIns="12700" rIns="0" bIns="0" rtlCol="0">
            <a:spAutoFit/>
          </a:bodyPr>
          <a:lstStyle/>
          <a:p>
            <a:pPr marL="38100">
              <a:lnSpc>
                <a:spcPct val="100000"/>
              </a:lnSpc>
              <a:spcBef>
                <a:spcPts val="100"/>
              </a:spcBef>
            </a:pPr>
            <a:r>
              <a:rPr sz="2200">
                <a:latin typeface="宋体"/>
                <a:cs typeface="宋体"/>
              </a:rPr>
              <a:t>将电子版和审核完成</a:t>
            </a:r>
            <a:r>
              <a:rPr sz="2200" spc="-1985">
                <a:latin typeface="宋体"/>
                <a:cs typeface="宋体"/>
              </a:rPr>
              <a:t>的</a:t>
            </a:r>
            <a:r>
              <a:rPr sz="3675" spc="225" baseline="22675">
                <a:solidFill>
                  <a:srgbClr val="31859C"/>
                </a:solidFill>
                <a:latin typeface="Wingdings"/>
                <a:cs typeface="Wingdings"/>
              </a:rPr>
              <a:t></a:t>
            </a:r>
            <a:r>
              <a:rPr sz="2200" spc="-1485">
                <a:latin typeface="宋体"/>
                <a:cs typeface="宋体"/>
              </a:rPr>
              <a:t>纸</a:t>
            </a:r>
            <a:r>
              <a:rPr sz="3600" spc="-1380" baseline="23148">
                <a:latin typeface="宋体"/>
                <a:cs typeface="宋体"/>
              </a:rPr>
              <a:t>产</a:t>
            </a:r>
            <a:r>
              <a:rPr sz="2200" spc="-1285">
                <a:latin typeface="宋体"/>
                <a:cs typeface="宋体"/>
              </a:rPr>
              <a:t>质</a:t>
            </a:r>
            <a:r>
              <a:rPr sz="3600" spc="-1679" baseline="23148">
                <a:latin typeface="宋体"/>
                <a:cs typeface="宋体"/>
              </a:rPr>
              <a:t>品</a:t>
            </a:r>
            <a:r>
              <a:rPr sz="2200" spc="-1085">
                <a:latin typeface="宋体"/>
                <a:cs typeface="宋体"/>
              </a:rPr>
              <a:t>版</a:t>
            </a:r>
            <a:r>
              <a:rPr sz="3600" spc="-1979" baseline="23148">
                <a:latin typeface="宋体"/>
                <a:cs typeface="宋体"/>
              </a:rPr>
              <a:t>质</a:t>
            </a:r>
            <a:r>
              <a:rPr sz="2200" spc="-885">
                <a:latin typeface="宋体"/>
                <a:cs typeface="宋体"/>
              </a:rPr>
              <a:t>交</a:t>
            </a:r>
            <a:r>
              <a:rPr sz="3600" spc="-2279" baseline="23148">
                <a:latin typeface="宋体"/>
                <a:cs typeface="宋体"/>
              </a:rPr>
              <a:t>量</a:t>
            </a:r>
            <a:r>
              <a:rPr sz="2200" spc="-685">
                <a:latin typeface="宋体"/>
                <a:cs typeface="宋体"/>
              </a:rPr>
              <a:t>至</a:t>
            </a:r>
            <a:r>
              <a:rPr sz="3600" spc="-2579" baseline="23148">
                <a:latin typeface="宋体"/>
                <a:cs typeface="宋体"/>
              </a:rPr>
              <a:t>回</a:t>
            </a:r>
            <a:r>
              <a:rPr sz="2200" spc="-5">
                <a:latin typeface="Times New Roman"/>
                <a:cs typeface="Times New Roman"/>
              </a:rPr>
              <a:t>Q</a:t>
            </a:r>
            <a:r>
              <a:rPr sz="2200" spc="-1460">
                <a:latin typeface="Times New Roman"/>
                <a:cs typeface="Times New Roman"/>
              </a:rPr>
              <a:t>A</a:t>
            </a:r>
            <a:r>
              <a:rPr sz="3600" spc="-1417" baseline="23148">
                <a:latin typeface="宋体"/>
                <a:cs typeface="宋体"/>
              </a:rPr>
              <a:t>顾</a:t>
            </a:r>
            <a:r>
              <a:rPr sz="2200" spc="-1260">
                <a:latin typeface="宋体"/>
                <a:cs typeface="宋体"/>
              </a:rPr>
              <a:t>主</a:t>
            </a:r>
            <a:r>
              <a:rPr sz="3600" spc="-1717" baseline="23148">
                <a:latin typeface="宋体"/>
                <a:cs typeface="宋体"/>
              </a:rPr>
              <a:t>分</a:t>
            </a:r>
            <a:r>
              <a:rPr sz="2200" spc="-1060">
                <a:latin typeface="宋体"/>
                <a:cs typeface="宋体"/>
              </a:rPr>
              <a:t>管</a:t>
            </a:r>
            <a:r>
              <a:rPr sz="3600" spc="-2017" baseline="23148">
                <a:latin typeface="宋体"/>
                <a:cs typeface="宋体"/>
              </a:rPr>
              <a:t>析</a:t>
            </a:r>
            <a:r>
              <a:rPr sz="2200" spc="-860">
                <a:latin typeface="宋体"/>
                <a:cs typeface="宋体"/>
              </a:rPr>
              <a:t>处</a:t>
            </a:r>
            <a:r>
              <a:rPr sz="3600" spc="-2317" baseline="23148">
                <a:latin typeface="宋体"/>
                <a:cs typeface="宋体"/>
              </a:rPr>
              <a:t>的</a:t>
            </a:r>
            <a:r>
              <a:rPr sz="2200" spc="-660">
                <a:latin typeface="宋体"/>
                <a:cs typeface="宋体"/>
              </a:rPr>
              <a:t>。</a:t>
            </a:r>
            <a:r>
              <a:rPr sz="3600" spc="-15" baseline="23148">
                <a:latin typeface="宋体"/>
                <a:cs typeface="宋体"/>
              </a:rPr>
              <a:t>所有原始记录和回</a:t>
            </a:r>
            <a:endParaRPr sz="3600" baseline="23148">
              <a:latin typeface="宋体"/>
              <a:cs typeface="宋体"/>
            </a:endParaRPr>
          </a:p>
        </p:txBody>
      </p:sp>
      <p:sp>
        <p:nvSpPr>
          <p:cNvPr id="62" name="object 62"/>
          <p:cNvSpPr txBox="1"/>
          <p:nvPr/>
        </p:nvSpPr>
        <p:spPr>
          <a:xfrm>
            <a:off x="6144290" y="5275922"/>
            <a:ext cx="5207000" cy="391160"/>
          </a:xfrm>
          <a:prstGeom prst="rect">
            <a:avLst/>
          </a:prstGeom>
        </p:spPr>
        <p:txBody>
          <a:bodyPr vert="horz" wrap="square" lIns="0" tIns="12700" rIns="0" bIns="0" rtlCol="0">
            <a:spAutoFit/>
          </a:bodyPr>
          <a:lstStyle/>
          <a:p>
            <a:pPr marL="12700">
              <a:lnSpc>
                <a:spcPct val="100000"/>
              </a:lnSpc>
              <a:spcBef>
                <a:spcPts val="100"/>
              </a:spcBef>
            </a:pPr>
            <a:r>
              <a:rPr sz="2400" spc="-5">
                <a:latin typeface="宋体"/>
                <a:cs typeface="宋体"/>
              </a:rPr>
              <a:t>回顾分析报告按年份归档，长期保存。</a:t>
            </a:r>
            <a:endParaRPr sz="2400">
              <a:latin typeface="宋体"/>
              <a:cs typeface="宋体"/>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tabLst>
                <a:tab pos="1625600"/>
                <a:tab pos="5448300"/>
              </a:tabLst>
            </a:pPr>
            <a:r>
              <a:rPr b="0">
                <a:latin typeface="Times New Roman"/>
                <a:cs typeface="Times New Roman"/>
              </a:rPr>
              <a:t>	</a:t>
            </a:r>
            <a:r>
              <a:rPr/>
              <a:t>相关部门职</a:t>
            </a:r>
            <a:r>
              <a:rPr spc="-50"/>
              <a:t>责</a:t>
            </a:r>
            <a:r>
              <a:rPr/>
              <a:t>	</a:t>
            </a:r>
          </a:p>
        </p:txBody>
      </p:sp>
      <p:pic>
        <p:nvPicPr>
          <p:cNvPr id="3" name="object 3"/>
          <p:cNvPicPr/>
          <p:nvPr/>
        </p:nvPicPr>
        <p:blipFill>
          <a:blip r:embed="rId2"/>
          <a:stretch>
            <a:fillRect/>
          </a:stretch>
        </p:blipFill>
        <p:spPr>
          <a:xfrm>
            <a:off x="151844" y="6172200"/>
            <a:ext cx="2118049" cy="529512"/>
          </a:xfrm>
          <a:prstGeom prst="rect">
            <a:avLst/>
          </a:prstGeom>
        </p:spPr>
      </p:pic>
      <p:sp>
        <p:nvSpPr>
          <p:cNvPr id="4" name="object 4"/>
          <p:cNvSpPr/>
          <p:nvPr/>
        </p:nvSpPr>
        <p:spPr>
          <a:xfrm>
            <a:off x="2160809" y="2068784"/>
            <a:ext cx="8975090" cy="1440180"/>
          </a:xfrm>
          <a:custGeom>
            <a:rect l="l" t="t" r="r" b="b"/>
            <a:pathLst>
              <a:path w="8975090" h="1440179">
                <a:moveTo>
                  <a:pt x="0" y="240005"/>
                </a:moveTo>
                <a:lnTo>
                  <a:pt x="4876" y="191635"/>
                </a:lnTo>
                <a:lnTo>
                  <a:pt x="18860" y="146584"/>
                </a:lnTo>
                <a:lnTo>
                  <a:pt x="40989" y="105816"/>
                </a:lnTo>
                <a:lnTo>
                  <a:pt x="70295" y="70296"/>
                </a:lnTo>
                <a:lnTo>
                  <a:pt x="105815" y="40989"/>
                </a:lnTo>
                <a:lnTo>
                  <a:pt x="146583" y="18861"/>
                </a:lnTo>
                <a:lnTo>
                  <a:pt x="191635" y="4876"/>
                </a:lnTo>
                <a:lnTo>
                  <a:pt x="240004" y="0"/>
                </a:lnTo>
                <a:lnTo>
                  <a:pt x="8734950" y="0"/>
                </a:lnTo>
                <a:lnTo>
                  <a:pt x="8783318" y="4875"/>
                </a:lnTo>
                <a:lnTo>
                  <a:pt x="8828370" y="18860"/>
                </a:lnTo>
                <a:lnTo>
                  <a:pt x="8869138" y="40988"/>
                </a:lnTo>
                <a:lnTo>
                  <a:pt x="8904658" y="70295"/>
                </a:lnTo>
                <a:lnTo>
                  <a:pt x="8933965" y="105815"/>
                </a:lnTo>
                <a:lnTo>
                  <a:pt x="8956093" y="146583"/>
                </a:lnTo>
                <a:lnTo>
                  <a:pt x="8970078" y="191635"/>
                </a:lnTo>
                <a:lnTo>
                  <a:pt x="8974955" y="240004"/>
                </a:lnTo>
                <a:lnTo>
                  <a:pt x="8974955" y="1199995"/>
                </a:lnTo>
                <a:lnTo>
                  <a:pt x="8970079" y="1248364"/>
                </a:lnTo>
                <a:lnTo>
                  <a:pt x="8956094" y="1293416"/>
                </a:lnTo>
                <a:lnTo>
                  <a:pt x="8933966" y="1334184"/>
                </a:lnTo>
                <a:lnTo>
                  <a:pt x="8904659" y="1369704"/>
                </a:lnTo>
                <a:lnTo>
                  <a:pt x="8869139" y="1399011"/>
                </a:lnTo>
                <a:lnTo>
                  <a:pt x="8828370" y="1421139"/>
                </a:lnTo>
                <a:lnTo>
                  <a:pt x="8783319" y="1435124"/>
                </a:lnTo>
                <a:lnTo>
                  <a:pt x="8734950" y="1440000"/>
                </a:lnTo>
                <a:lnTo>
                  <a:pt x="240004" y="1440000"/>
                </a:lnTo>
                <a:lnTo>
                  <a:pt x="191635" y="1435124"/>
                </a:lnTo>
                <a:lnTo>
                  <a:pt x="146584" y="1421139"/>
                </a:lnTo>
                <a:lnTo>
                  <a:pt x="105815" y="1399011"/>
                </a:lnTo>
                <a:lnTo>
                  <a:pt x="70295" y="1369704"/>
                </a:lnTo>
                <a:lnTo>
                  <a:pt x="40989" y="1334184"/>
                </a:lnTo>
                <a:lnTo>
                  <a:pt x="18860" y="1293416"/>
                </a:lnTo>
                <a:lnTo>
                  <a:pt x="4876" y="1248364"/>
                </a:lnTo>
                <a:lnTo>
                  <a:pt x="0" y="1199995"/>
                </a:lnTo>
                <a:lnTo>
                  <a:pt x="0" y="240005"/>
                </a:lnTo>
                <a:close/>
              </a:path>
            </a:pathLst>
          </a:custGeom>
          <a:ln w="25400">
            <a:solidFill>
              <a:srgbClr val="4F81BD"/>
            </a:solidFill>
          </a:ln>
        </p:spPr>
        <p:txBody>
          <a:bodyPr wrap="square" lIns="0" tIns="0" rIns="0" bIns="0" rtlCol="0"/>
          <a:lstStyle/>
          <a:p/>
        </p:txBody>
      </p:sp>
      <p:sp>
        <p:nvSpPr>
          <p:cNvPr id="5" name="object 5"/>
          <p:cNvSpPr/>
          <p:nvPr/>
        </p:nvSpPr>
        <p:spPr>
          <a:xfrm>
            <a:off x="2160811" y="4013160"/>
            <a:ext cx="8975090" cy="1440180"/>
          </a:xfrm>
          <a:custGeom>
            <a:rect l="l" t="t" r="r" b="b"/>
            <a:pathLst>
              <a:path w="8975090" h="1440179">
                <a:moveTo>
                  <a:pt x="0" y="240005"/>
                </a:moveTo>
                <a:lnTo>
                  <a:pt x="4876" y="191635"/>
                </a:lnTo>
                <a:lnTo>
                  <a:pt x="18860" y="146584"/>
                </a:lnTo>
                <a:lnTo>
                  <a:pt x="40989" y="105816"/>
                </a:lnTo>
                <a:lnTo>
                  <a:pt x="70295" y="70296"/>
                </a:lnTo>
                <a:lnTo>
                  <a:pt x="105815" y="40989"/>
                </a:lnTo>
                <a:lnTo>
                  <a:pt x="146583" y="18861"/>
                </a:lnTo>
                <a:lnTo>
                  <a:pt x="191635" y="4876"/>
                </a:lnTo>
                <a:lnTo>
                  <a:pt x="240004" y="0"/>
                </a:lnTo>
                <a:lnTo>
                  <a:pt x="8734950" y="0"/>
                </a:lnTo>
                <a:lnTo>
                  <a:pt x="8783318" y="4876"/>
                </a:lnTo>
                <a:lnTo>
                  <a:pt x="8828370" y="18860"/>
                </a:lnTo>
                <a:lnTo>
                  <a:pt x="8869138" y="40988"/>
                </a:lnTo>
                <a:lnTo>
                  <a:pt x="8904658" y="70295"/>
                </a:lnTo>
                <a:lnTo>
                  <a:pt x="8933965" y="105815"/>
                </a:lnTo>
                <a:lnTo>
                  <a:pt x="8956093" y="146583"/>
                </a:lnTo>
                <a:lnTo>
                  <a:pt x="8970078" y="191635"/>
                </a:lnTo>
                <a:lnTo>
                  <a:pt x="8974954" y="240004"/>
                </a:lnTo>
                <a:lnTo>
                  <a:pt x="8974954" y="1199995"/>
                </a:lnTo>
                <a:lnTo>
                  <a:pt x="8970078" y="1248364"/>
                </a:lnTo>
                <a:lnTo>
                  <a:pt x="8956094" y="1293415"/>
                </a:lnTo>
                <a:lnTo>
                  <a:pt x="8933965" y="1334184"/>
                </a:lnTo>
                <a:lnTo>
                  <a:pt x="8904659" y="1369704"/>
                </a:lnTo>
                <a:lnTo>
                  <a:pt x="8869139" y="1399010"/>
                </a:lnTo>
                <a:lnTo>
                  <a:pt x="8828370" y="1421139"/>
                </a:lnTo>
                <a:lnTo>
                  <a:pt x="8783319" y="1435124"/>
                </a:lnTo>
                <a:lnTo>
                  <a:pt x="8734950" y="1440000"/>
                </a:lnTo>
                <a:lnTo>
                  <a:pt x="240004" y="1440000"/>
                </a:lnTo>
                <a:lnTo>
                  <a:pt x="191635" y="1435124"/>
                </a:lnTo>
                <a:lnTo>
                  <a:pt x="146584" y="1421139"/>
                </a:lnTo>
                <a:lnTo>
                  <a:pt x="105815" y="1399011"/>
                </a:lnTo>
                <a:lnTo>
                  <a:pt x="70295" y="1369704"/>
                </a:lnTo>
                <a:lnTo>
                  <a:pt x="40989" y="1334184"/>
                </a:lnTo>
                <a:lnTo>
                  <a:pt x="18860" y="1293416"/>
                </a:lnTo>
                <a:lnTo>
                  <a:pt x="4876" y="1248365"/>
                </a:lnTo>
                <a:lnTo>
                  <a:pt x="0" y="1199995"/>
                </a:lnTo>
                <a:lnTo>
                  <a:pt x="0" y="240005"/>
                </a:lnTo>
                <a:close/>
              </a:path>
            </a:pathLst>
          </a:custGeom>
          <a:ln w="25400">
            <a:solidFill>
              <a:srgbClr val="4F81BD"/>
            </a:solidFill>
          </a:ln>
        </p:spPr>
        <p:txBody>
          <a:bodyPr wrap="square" lIns="0" tIns="0" rIns="0" bIns="0" rtlCol="0"/>
          <a:lstStyle/>
          <a:p/>
        </p:txBody>
      </p:sp>
      <p:sp>
        <p:nvSpPr>
          <p:cNvPr id="6" name="object 6"/>
          <p:cNvSpPr txBox="1"/>
          <p:nvPr/>
        </p:nvSpPr>
        <p:spPr>
          <a:xfrm>
            <a:off x="2309844" y="2260341"/>
            <a:ext cx="8618855" cy="3136900"/>
          </a:xfrm>
          <a:prstGeom prst="rect">
            <a:avLst/>
          </a:prstGeom>
        </p:spPr>
        <p:txBody>
          <a:bodyPr vert="horz" wrap="square" lIns="0" tIns="72390" rIns="0" bIns="0" rtlCol="0">
            <a:spAutoFit/>
          </a:bodyPr>
          <a:lstStyle/>
          <a:p>
            <a:pPr marL="12700">
              <a:lnSpc>
                <a:spcPct val="100000"/>
              </a:lnSpc>
              <a:spcBef>
                <a:spcPts val="570"/>
              </a:spcBef>
            </a:pPr>
            <a:r>
              <a:rPr sz="2800" spc="-10">
                <a:latin typeface="Times New Roman"/>
                <a:cs typeface="Times New Roman"/>
              </a:rPr>
              <a:t>GMP</a:t>
            </a:r>
            <a:r>
              <a:rPr sz="2800" spc="-5">
                <a:latin typeface="宋体"/>
                <a:cs typeface="宋体"/>
              </a:rPr>
              <a:t>第二十三条质量管理负责人</a:t>
            </a:r>
            <a:endParaRPr sz="2800">
              <a:latin typeface="宋体"/>
              <a:cs typeface="宋体"/>
            </a:endParaRPr>
          </a:p>
          <a:p>
            <a:pPr marL="12700">
              <a:lnSpc>
                <a:spcPct val="100000"/>
              </a:lnSpc>
              <a:spcBef>
                <a:spcPts val="470"/>
              </a:spcBef>
            </a:pPr>
            <a:r>
              <a:rPr sz="2800">
                <a:latin typeface="宋体"/>
                <a:cs typeface="宋体"/>
              </a:rPr>
              <a:t>主要职责：</a:t>
            </a:r>
            <a:r>
              <a:rPr sz="2800">
                <a:latin typeface="Times New Roman"/>
                <a:cs typeface="Times New Roman"/>
              </a:rPr>
              <a:t>14.</a:t>
            </a:r>
            <a:r>
              <a:rPr sz="2800" spc="-5">
                <a:latin typeface="宋体"/>
                <a:cs typeface="宋体"/>
              </a:rPr>
              <a:t>确保完成产品质量回顾分析；</a:t>
            </a:r>
            <a:endParaRPr sz="2800">
              <a:latin typeface="宋体"/>
              <a:cs typeface="宋体"/>
            </a:endParaRPr>
          </a:p>
          <a:p>
            <a:pPr>
              <a:lnSpc>
                <a:spcPct val="100000"/>
              </a:lnSpc>
            </a:pPr>
            <a:endParaRPr sz="3100">
              <a:latin typeface="宋体"/>
              <a:cs typeface="宋体"/>
            </a:endParaRPr>
          </a:p>
          <a:p>
            <a:pPr marL="71120">
              <a:lnSpc>
                <a:spcPct val="100000"/>
              </a:lnSpc>
              <a:spcBef>
                <a:spcPts val="2600"/>
              </a:spcBef>
            </a:pPr>
            <a:r>
              <a:rPr sz="2800" spc="-20">
                <a:latin typeface="Times New Roman"/>
                <a:cs typeface="Times New Roman"/>
              </a:rPr>
              <a:t>SOP</a:t>
            </a:r>
            <a:r>
              <a:rPr sz="2800" spc="-20">
                <a:latin typeface="宋体"/>
                <a:cs typeface="宋体"/>
              </a:rPr>
              <a:t>：</a:t>
            </a:r>
            <a:endParaRPr sz="2800">
              <a:latin typeface="宋体"/>
              <a:cs typeface="宋体"/>
            </a:endParaRPr>
          </a:p>
          <a:p>
            <a:pPr marL="71120" marR="5080">
              <a:lnSpc>
                <a:spcPct val="100000"/>
              </a:lnSpc>
              <a:spcBef>
                <a:spcPts val="185"/>
              </a:spcBef>
            </a:pPr>
            <a:r>
              <a:rPr sz="2800">
                <a:latin typeface="宋体"/>
                <a:cs typeface="宋体"/>
              </a:rPr>
              <a:t>质管部部长：批准各剂型（含中药提取物）</a:t>
            </a:r>
            <a:r>
              <a:rPr sz="2800" spc="-10">
                <a:latin typeface="宋体"/>
                <a:cs typeface="宋体"/>
              </a:rPr>
              <a:t>的质量回顾分析报告。</a:t>
            </a:r>
            <a:endParaRPr sz="2800">
              <a:latin typeface="宋体"/>
              <a:cs typeface="宋体"/>
            </a:endParaRPr>
          </a:p>
        </p:txBody>
      </p:sp>
      <p:grpSp>
        <p:nvGrpSpPr>
          <p:cNvPr id="7" name="object 7"/>
          <p:cNvGrpSpPr/>
          <p:nvPr/>
        </p:nvGrpSpPr>
        <p:grpSpPr>
          <a:xfrm>
            <a:off x="1500040" y="2632149"/>
            <a:ext cx="328295" cy="328295"/>
            <a:chOff x="1500040" y="2632149"/>
            <a:chExt cx="328295" cy="328295"/>
          </a:xfrm>
        </p:grpSpPr>
        <p:sp>
          <p:nvSpPr>
            <p:cNvPr id="8" name="object 8"/>
            <p:cNvSpPr/>
            <p:nvPr/>
          </p:nvSpPr>
          <p:spPr>
            <a:xfrm>
              <a:off x="1512740" y="2644849"/>
              <a:ext cx="302895" cy="302895"/>
            </a:xfrm>
            <a:custGeom>
              <a:rect l="l" t="t" r="r" b="b"/>
              <a:pathLst>
                <a:path w="302894" h="302894">
                  <a:moveTo>
                    <a:pt x="151171" y="302342"/>
                  </a:moveTo>
                  <a:lnTo>
                    <a:pt x="0" y="302342"/>
                  </a:lnTo>
                  <a:lnTo>
                    <a:pt x="151171" y="151171"/>
                  </a:lnTo>
                  <a:lnTo>
                    <a:pt x="0" y="0"/>
                  </a:lnTo>
                  <a:lnTo>
                    <a:pt x="151171" y="0"/>
                  </a:lnTo>
                  <a:lnTo>
                    <a:pt x="302342" y="151171"/>
                  </a:lnTo>
                  <a:lnTo>
                    <a:pt x="151171" y="302342"/>
                  </a:lnTo>
                  <a:close/>
                </a:path>
              </a:pathLst>
            </a:custGeom>
            <a:solidFill>
              <a:srgbClr val="0072C6"/>
            </a:solidFill>
          </p:spPr>
          <p:txBody>
            <a:bodyPr wrap="square" lIns="0" tIns="0" rIns="0" bIns="0" rtlCol="0"/>
            <a:lstStyle/>
            <a:p/>
          </p:txBody>
        </p:sp>
        <p:sp>
          <p:nvSpPr>
            <p:cNvPr id="9" name="object 9"/>
            <p:cNvSpPr/>
            <p:nvPr/>
          </p:nvSpPr>
          <p:spPr>
            <a:xfrm>
              <a:off x="1512740" y="2644849"/>
              <a:ext cx="302895" cy="302895"/>
            </a:xfrm>
            <a:custGeom>
              <a:rect l="l" t="t" r="r" b="b"/>
              <a:pathLst>
                <a:path w="302894" h="302894">
                  <a:moveTo>
                    <a:pt x="0" y="0"/>
                  </a:moveTo>
                  <a:lnTo>
                    <a:pt x="151171" y="0"/>
                  </a:lnTo>
                  <a:lnTo>
                    <a:pt x="302342" y="151171"/>
                  </a:lnTo>
                  <a:lnTo>
                    <a:pt x="151171" y="302342"/>
                  </a:lnTo>
                  <a:lnTo>
                    <a:pt x="0" y="302342"/>
                  </a:lnTo>
                  <a:lnTo>
                    <a:pt x="151171" y="151171"/>
                  </a:lnTo>
                  <a:lnTo>
                    <a:pt x="0" y="0"/>
                  </a:lnTo>
                  <a:close/>
                </a:path>
              </a:pathLst>
            </a:custGeom>
            <a:ln w="25400">
              <a:solidFill>
                <a:srgbClr val="0072C6"/>
              </a:solidFill>
            </a:ln>
          </p:spPr>
          <p:txBody>
            <a:bodyPr wrap="square" lIns="0" tIns="0" rIns="0" bIns="0" rtlCol="0"/>
            <a:lstStyle/>
            <a:p/>
          </p:txBody>
        </p:sp>
      </p:grpSp>
      <p:grpSp>
        <p:nvGrpSpPr>
          <p:cNvPr id="10" name="object 10"/>
          <p:cNvGrpSpPr/>
          <p:nvPr/>
        </p:nvGrpSpPr>
        <p:grpSpPr>
          <a:xfrm>
            <a:off x="1500040" y="4576524"/>
            <a:ext cx="328295" cy="328295"/>
            <a:chOff x="1500040" y="4576524"/>
            <a:chExt cx="328295" cy="328295"/>
          </a:xfrm>
        </p:grpSpPr>
        <p:sp>
          <p:nvSpPr>
            <p:cNvPr id="11" name="object 11"/>
            <p:cNvSpPr/>
            <p:nvPr/>
          </p:nvSpPr>
          <p:spPr>
            <a:xfrm>
              <a:off x="1512740" y="4589224"/>
              <a:ext cx="302895" cy="302895"/>
            </a:xfrm>
            <a:custGeom>
              <a:rect l="l" t="t" r="r" b="b"/>
              <a:pathLst>
                <a:path w="302894" h="302895">
                  <a:moveTo>
                    <a:pt x="151171" y="302342"/>
                  </a:moveTo>
                  <a:lnTo>
                    <a:pt x="0" y="302342"/>
                  </a:lnTo>
                  <a:lnTo>
                    <a:pt x="151171" y="151171"/>
                  </a:lnTo>
                  <a:lnTo>
                    <a:pt x="0" y="0"/>
                  </a:lnTo>
                  <a:lnTo>
                    <a:pt x="151171" y="0"/>
                  </a:lnTo>
                  <a:lnTo>
                    <a:pt x="302342" y="151171"/>
                  </a:lnTo>
                  <a:lnTo>
                    <a:pt x="151171" y="302342"/>
                  </a:lnTo>
                  <a:close/>
                </a:path>
              </a:pathLst>
            </a:custGeom>
            <a:solidFill>
              <a:srgbClr val="0072C6"/>
            </a:solidFill>
          </p:spPr>
          <p:txBody>
            <a:bodyPr wrap="square" lIns="0" tIns="0" rIns="0" bIns="0" rtlCol="0"/>
            <a:lstStyle/>
            <a:p/>
          </p:txBody>
        </p:sp>
        <p:sp>
          <p:nvSpPr>
            <p:cNvPr id="12" name="object 12"/>
            <p:cNvSpPr/>
            <p:nvPr/>
          </p:nvSpPr>
          <p:spPr>
            <a:xfrm>
              <a:off x="1512740" y="4589224"/>
              <a:ext cx="302895" cy="302895"/>
            </a:xfrm>
            <a:custGeom>
              <a:rect l="l" t="t" r="r" b="b"/>
              <a:pathLst>
                <a:path w="302894" h="302895">
                  <a:moveTo>
                    <a:pt x="0" y="0"/>
                  </a:moveTo>
                  <a:lnTo>
                    <a:pt x="151171" y="0"/>
                  </a:lnTo>
                  <a:lnTo>
                    <a:pt x="302342" y="151171"/>
                  </a:lnTo>
                  <a:lnTo>
                    <a:pt x="151171" y="302342"/>
                  </a:lnTo>
                  <a:lnTo>
                    <a:pt x="0" y="302342"/>
                  </a:lnTo>
                  <a:lnTo>
                    <a:pt x="151171" y="151171"/>
                  </a:lnTo>
                  <a:lnTo>
                    <a:pt x="0" y="0"/>
                  </a:lnTo>
                  <a:close/>
                </a:path>
              </a:pathLst>
            </a:custGeom>
            <a:ln w="25400">
              <a:solidFill>
                <a:srgbClr val="0072C6"/>
              </a:solidFill>
            </a:ln>
          </p:spPr>
          <p:txBody>
            <a:bodyPr wrap="square" lIns="0" tIns="0" rIns="0" bIns="0" rtlCol="0"/>
            <a:lstStyle/>
            <a:p/>
          </p:txBody>
        </p:sp>
      </p:grpSp>
      <p:sp>
        <p:nvSpPr>
          <p:cNvPr id="13" name="object 13"/>
          <p:cNvSpPr txBox="1"/>
          <p:nvPr/>
        </p:nvSpPr>
        <p:spPr>
          <a:xfrm>
            <a:off x="864667" y="916657"/>
            <a:ext cx="3312795" cy="677545"/>
          </a:xfrm>
          <a:prstGeom prst="rect">
            <a:avLst/>
          </a:prstGeom>
          <a:solidFill>
            <a:srgbClr val="0072C6"/>
          </a:solidFill>
        </p:spPr>
        <p:txBody>
          <a:bodyPr vert="horz" wrap="square" lIns="0" tIns="135890" rIns="0" bIns="0" rtlCol="0">
            <a:spAutoFit/>
          </a:bodyPr>
          <a:lstStyle/>
          <a:p>
            <a:pPr marL="767080">
              <a:lnSpc>
                <a:spcPct val="100000"/>
              </a:lnSpc>
              <a:spcBef>
                <a:spcPts val="1070"/>
              </a:spcBef>
            </a:pPr>
            <a:r>
              <a:rPr sz="2800" b="1" spc="-10">
                <a:solidFill>
                  <a:srgbClr val="FFFFFF"/>
                </a:solidFill>
                <a:latin typeface="Microsoft JhengHei"/>
                <a:cs typeface="Microsoft JhengHei"/>
              </a:rPr>
              <a:t>质管部部长</a:t>
            </a:r>
            <a:endParaRPr sz="2800">
              <a:latin typeface="Microsoft JhengHei"/>
              <a:cs typeface="Microsoft JhengHei"/>
            </a:endParaRPr>
          </a:p>
        </p:txBody>
      </p:sp>
      <p:sp>
        <p:nvSpPr>
          <p:cNvPr id="14" name="object 14"/>
          <p:cNvSpPr txBox="1">
            <a:spLocks noGrp="1"/>
          </p:cNvSpPr>
          <p:nvPr>
            <p:ph type="sldNum" sz="quarter" idx="7"/>
          </p:nvPr>
        </p:nvSpPr>
        <p:spPr>
          <a:prstGeom prst="rect">
            <a:avLst/>
          </a:prstGeom>
        </p:spPr>
        <p:txBody>
          <a:bodyPr vert="horz" wrap="square" lIns="0" tIns="26034" rIns="0" bIns="0" rtlCol="0">
            <a:spAutoFit/>
          </a:bodyPr>
          <a:lstStyle/>
          <a:p>
            <a:pPr marL="12700">
              <a:lnSpc>
                <a:spcPct val="100000"/>
              </a:lnSpc>
              <a:spcBef>
                <a:spcPts val="204"/>
              </a:spcBef>
            </a:pPr>
            <a:r>
              <a:rPr/>
              <a:t>-</a:t>
            </a:r>
            <a:r>
              <a:rPr spc="-10"/>
              <a:t>13/51-</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tabLst>
                <a:tab pos="1625600"/>
                <a:tab pos="5448300"/>
              </a:tabLst>
            </a:pPr>
            <a:r>
              <a:rPr b="0">
                <a:latin typeface="Times New Roman"/>
                <a:cs typeface="Times New Roman"/>
              </a:rPr>
              <a:t>	</a:t>
            </a:r>
            <a:r>
              <a:rPr/>
              <a:t>相关部门职</a:t>
            </a:r>
            <a:r>
              <a:rPr spc="-50"/>
              <a:t>责</a:t>
            </a:r>
            <a:r>
              <a:rPr/>
              <a:t>	</a:t>
            </a:r>
          </a:p>
        </p:txBody>
      </p:sp>
      <p:pic>
        <p:nvPicPr>
          <p:cNvPr id="3" name="object 3"/>
          <p:cNvPicPr/>
          <p:nvPr/>
        </p:nvPicPr>
        <p:blipFill>
          <a:blip r:embed="rId2"/>
          <a:stretch>
            <a:fillRect/>
          </a:stretch>
        </p:blipFill>
        <p:spPr>
          <a:xfrm>
            <a:off x="151844" y="6172200"/>
            <a:ext cx="2118049" cy="529512"/>
          </a:xfrm>
          <a:prstGeom prst="rect">
            <a:avLst/>
          </a:prstGeom>
        </p:spPr>
      </p:pic>
      <p:sp>
        <p:nvSpPr>
          <p:cNvPr id="4" name="object 4"/>
          <p:cNvSpPr/>
          <p:nvPr/>
        </p:nvSpPr>
        <p:spPr>
          <a:xfrm>
            <a:off x="1054645" y="1076442"/>
            <a:ext cx="10745470" cy="1800225"/>
          </a:xfrm>
          <a:custGeom>
            <a:rect l="l" t="t" r="r" b="b"/>
            <a:pathLst>
              <a:path w="10745470" h="1800225">
                <a:moveTo>
                  <a:pt x="0" y="300039"/>
                </a:moveTo>
                <a:lnTo>
                  <a:pt x="3926" y="251371"/>
                </a:lnTo>
                <a:lnTo>
                  <a:pt x="15296" y="205203"/>
                </a:lnTo>
                <a:lnTo>
                  <a:pt x="33489" y="162154"/>
                </a:lnTo>
                <a:lnTo>
                  <a:pt x="57890" y="122840"/>
                </a:lnTo>
                <a:lnTo>
                  <a:pt x="87879" y="87879"/>
                </a:lnTo>
                <a:lnTo>
                  <a:pt x="122839" y="57890"/>
                </a:lnTo>
                <a:lnTo>
                  <a:pt x="162153" y="33489"/>
                </a:lnTo>
                <a:lnTo>
                  <a:pt x="205203" y="15296"/>
                </a:lnTo>
                <a:lnTo>
                  <a:pt x="251371" y="3927"/>
                </a:lnTo>
                <a:lnTo>
                  <a:pt x="300039" y="0"/>
                </a:lnTo>
                <a:lnTo>
                  <a:pt x="10445428" y="0"/>
                </a:lnTo>
                <a:lnTo>
                  <a:pt x="10494095" y="3927"/>
                </a:lnTo>
                <a:lnTo>
                  <a:pt x="10540263" y="15296"/>
                </a:lnTo>
                <a:lnTo>
                  <a:pt x="10583313" y="33489"/>
                </a:lnTo>
                <a:lnTo>
                  <a:pt x="10622627" y="57889"/>
                </a:lnTo>
                <a:lnTo>
                  <a:pt x="10657587" y="87879"/>
                </a:lnTo>
                <a:lnTo>
                  <a:pt x="10687577" y="122839"/>
                </a:lnTo>
                <a:lnTo>
                  <a:pt x="10711977" y="162153"/>
                </a:lnTo>
                <a:lnTo>
                  <a:pt x="10730171" y="205203"/>
                </a:lnTo>
                <a:lnTo>
                  <a:pt x="10741540" y="251371"/>
                </a:lnTo>
                <a:lnTo>
                  <a:pt x="10745467" y="300039"/>
                </a:lnTo>
                <a:lnTo>
                  <a:pt x="10745467" y="1500160"/>
                </a:lnTo>
                <a:lnTo>
                  <a:pt x="10741540" y="1548828"/>
                </a:lnTo>
                <a:lnTo>
                  <a:pt x="10730171" y="1594996"/>
                </a:lnTo>
                <a:lnTo>
                  <a:pt x="10711978" y="1638045"/>
                </a:lnTo>
                <a:lnTo>
                  <a:pt x="10687577" y="1677359"/>
                </a:lnTo>
                <a:lnTo>
                  <a:pt x="10657588" y="1712320"/>
                </a:lnTo>
                <a:lnTo>
                  <a:pt x="10622627" y="1742309"/>
                </a:lnTo>
                <a:lnTo>
                  <a:pt x="10583313" y="1766709"/>
                </a:lnTo>
                <a:lnTo>
                  <a:pt x="10540264" y="1784903"/>
                </a:lnTo>
                <a:lnTo>
                  <a:pt x="10494096" y="1796272"/>
                </a:lnTo>
                <a:lnTo>
                  <a:pt x="10445428" y="1800199"/>
                </a:lnTo>
                <a:lnTo>
                  <a:pt x="300039" y="1800200"/>
                </a:lnTo>
                <a:lnTo>
                  <a:pt x="251371" y="1796272"/>
                </a:lnTo>
                <a:lnTo>
                  <a:pt x="205203" y="1784903"/>
                </a:lnTo>
                <a:lnTo>
                  <a:pt x="162154" y="1766709"/>
                </a:lnTo>
                <a:lnTo>
                  <a:pt x="122840" y="1742309"/>
                </a:lnTo>
                <a:lnTo>
                  <a:pt x="87879" y="1712320"/>
                </a:lnTo>
                <a:lnTo>
                  <a:pt x="57890" y="1677359"/>
                </a:lnTo>
                <a:lnTo>
                  <a:pt x="33490" y="1638045"/>
                </a:lnTo>
                <a:lnTo>
                  <a:pt x="15296" y="1594996"/>
                </a:lnTo>
                <a:lnTo>
                  <a:pt x="3927" y="1548828"/>
                </a:lnTo>
                <a:lnTo>
                  <a:pt x="0" y="1500160"/>
                </a:lnTo>
                <a:lnTo>
                  <a:pt x="0" y="300039"/>
                </a:lnTo>
                <a:close/>
              </a:path>
            </a:pathLst>
          </a:custGeom>
          <a:ln w="25400">
            <a:solidFill>
              <a:srgbClr val="4F81BD"/>
            </a:solidFill>
          </a:ln>
        </p:spPr>
        <p:txBody>
          <a:bodyPr wrap="square" lIns="0" tIns="0" rIns="0" bIns="0" rtlCol="0"/>
          <a:lstStyle/>
          <a:p/>
        </p:txBody>
      </p:sp>
      <p:sp>
        <p:nvSpPr>
          <p:cNvPr id="5" name="object 5"/>
          <p:cNvSpPr txBox="1"/>
          <p:nvPr/>
        </p:nvSpPr>
        <p:spPr>
          <a:xfrm>
            <a:off x="1317762" y="1104809"/>
            <a:ext cx="10219690" cy="1693545"/>
          </a:xfrm>
          <a:prstGeom prst="rect">
            <a:avLst/>
          </a:prstGeom>
        </p:spPr>
        <p:txBody>
          <a:bodyPr vert="horz" wrap="square" lIns="0" tIns="1270" rIns="0" bIns="0" rtlCol="0">
            <a:spAutoFit/>
          </a:bodyPr>
          <a:lstStyle/>
          <a:p>
            <a:pPr marL="12700" marR="5080">
              <a:lnSpc>
                <a:spcPct val="117100"/>
              </a:lnSpc>
              <a:spcBef>
                <a:spcPts val="10"/>
              </a:spcBef>
            </a:pPr>
            <a:r>
              <a:rPr sz="2400" spc="-10">
                <a:latin typeface="Times New Roman"/>
                <a:cs typeface="Times New Roman"/>
              </a:rPr>
              <a:t>QA</a:t>
            </a:r>
            <a:r>
              <a:rPr sz="2400">
                <a:latin typeface="宋体"/>
                <a:cs typeface="宋体"/>
              </a:rPr>
              <a:t>主管：组织产品质量回顾分析工作的开展。（制定计划、分派任务</a:t>
            </a:r>
            <a:r>
              <a:rPr sz="2400" spc="-50">
                <a:latin typeface="宋体"/>
                <a:cs typeface="宋体"/>
              </a:rPr>
              <a:t>） </a:t>
            </a:r>
            <a:r>
              <a:rPr sz="2400" spc="-10">
                <a:latin typeface="Times New Roman"/>
                <a:cs typeface="Times New Roman"/>
              </a:rPr>
              <a:t>QA</a:t>
            </a:r>
            <a:r>
              <a:rPr sz="2400" spc="-10">
                <a:latin typeface="宋体"/>
                <a:cs typeface="宋体"/>
              </a:rPr>
              <a:t>：按要求收集产品质量回顾工作所需要的信息和数据，撰写产品质量回顾分析报告。</a:t>
            </a:r>
            <a:endParaRPr sz="2400">
              <a:latin typeface="宋体"/>
              <a:cs typeface="宋体"/>
            </a:endParaRPr>
          </a:p>
          <a:p>
            <a:pPr marL="12700">
              <a:lnSpc>
                <a:spcPct val="100000"/>
              </a:lnSpc>
              <a:spcBef>
                <a:spcPts val="225"/>
              </a:spcBef>
            </a:pPr>
            <a:r>
              <a:rPr sz="2400" spc="-10">
                <a:latin typeface="Times New Roman"/>
                <a:cs typeface="Times New Roman"/>
              </a:rPr>
              <a:t>QA</a:t>
            </a:r>
            <a:r>
              <a:rPr sz="2400">
                <a:latin typeface="宋体"/>
                <a:cs typeface="宋体"/>
              </a:rPr>
              <a:t>文件管理员</a:t>
            </a:r>
            <a:r>
              <a:rPr sz="2400">
                <a:latin typeface="Times New Roman"/>
                <a:cs typeface="Times New Roman"/>
              </a:rPr>
              <a:t>:</a:t>
            </a:r>
            <a:r>
              <a:rPr sz="2400" spc="-5">
                <a:latin typeface="宋体"/>
                <a:cs typeface="宋体"/>
              </a:rPr>
              <a:t>产品质量回顾分析报告和相关记录的分发保存。</a:t>
            </a:r>
            <a:endParaRPr sz="2400">
              <a:latin typeface="宋体"/>
              <a:cs typeface="宋体"/>
            </a:endParaRPr>
          </a:p>
        </p:txBody>
      </p:sp>
      <p:grpSp>
        <p:nvGrpSpPr>
          <p:cNvPr id="6" name="object 6"/>
          <p:cNvGrpSpPr/>
          <p:nvPr/>
        </p:nvGrpSpPr>
        <p:grpSpPr>
          <a:xfrm>
            <a:off x="595588" y="1639805"/>
            <a:ext cx="328295" cy="328295"/>
            <a:chOff x="595588" y="1639805"/>
            <a:chExt cx="328295" cy="328295"/>
          </a:xfrm>
        </p:grpSpPr>
        <p:sp>
          <p:nvSpPr>
            <p:cNvPr id="7" name="object 7"/>
            <p:cNvSpPr/>
            <p:nvPr/>
          </p:nvSpPr>
          <p:spPr>
            <a:xfrm>
              <a:off x="608288" y="1652505"/>
              <a:ext cx="302895" cy="302895"/>
            </a:xfrm>
            <a:custGeom>
              <a:rect l="l" t="t" r="r" b="b"/>
              <a:pathLst>
                <a:path w="302894" h="302894">
                  <a:moveTo>
                    <a:pt x="151171" y="302342"/>
                  </a:moveTo>
                  <a:lnTo>
                    <a:pt x="0" y="302342"/>
                  </a:lnTo>
                  <a:lnTo>
                    <a:pt x="151171" y="151171"/>
                  </a:lnTo>
                  <a:lnTo>
                    <a:pt x="0" y="0"/>
                  </a:lnTo>
                  <a:lnTo>
                    <a:pt x="151171" y="0"/>
                  </a:lnTo>
                  <a:lnTo>
                    <a:pt x="302342" y="151171"/>
                  </a:lnTo>
                  <a:lnTo>
                    <a:pt x="151171" y="302342"/>
                  </a:lnTo>
                  <a:close/>
                </a:path>
              </a:pathLst>
            </a:custGeom>
            <a:solidFill>
              <a:srgbClr val="0072C6"/>
            </a:solidFill>
          </p:spPr>
          <p:txBody>
            <a:bodyPr wrap="square" lIns="0" tIns="0" rIns="0" bIns="0" rtlCol="0"/>
            <a:lstStyle/>
            <a:p/>
          </p:txBody>
        </p:sp>
        <p:sp>
          <p:nvSpPr>
            <p:cNvPr id="8" name="object 8"/>
            <p:cNvSpPr/>
            <p:nvPr/>
          </p:nvSpPr>
          <p:spPr>
            <a:xfrm>
              <a:off x="608288" y="1652505"/>
              <a:ext cx="302895" cy="302895"/>
            </a:xfrm>
            <a:custGeom>
              <a:rect l="l" t="t" r="r" b="b"/>
              <a:pathLst>
                <a:path w="302894" h="302894">
                  <a:moveTo>
                    <a:pt x="0" y="0"/>
                  </a:moveTo>
                  <a:lnTo>
                    <a:pt x="151171" y="0"/>
                  </a:lnTo>
                  <a:lnTo>
                    <a:pt x="302342" y="151171"/>
                  </a:lnTo>
                  <a:lnTo>
                    <a:pt x="151171" y="302342"/>
                  </a:lnTo>
                  <a:lnTo>
                    <a:pt x="0" y="302342"/>
                  </a:lnTo>
                  <a:lnTo>
                    <a:pt x="151171" y="151171"/>
                  </a:lnTo>
                  <a:lnTo>
                    <a:pt x="0" y="0"/>
                  </a:lnTo>
                  <a:close/>
                </a:path>
              </a:pathLst>
            </a:custGeom>
            <a:ln w="25400">
              <a:solidFill>
                <a:srgbClr val="0072C6"/>
              </a:solidFill>
            </a:ln>
          </p:spPr>
          <p:txBody>
            <a:bodyPr wrap="square" lIns="0" tIns="0" rIns="0" bIns="0" rtlCol="0"/>
            <a:lstStyle/>
            <a:p/>
          </p:txBody>
        </p:sp>
      </p:grpSp>
      <p:graphicFrame>
        <p:nvGraphicFramePr>
          <p:cNvPr id="9" name="object 9"/>
          <p:cNvGraphicFramePr>
            <a:graphicFrameLocks noGrp="1"/>
          </p:cNvGraphicFramePr>
          <p:nvPr/>
        </p:nvGraphicFramePr>
        <p:xfrm>
          <a:off x="1146443" y="3014307"/>
          <a:ext cx="10561955" cy="2949575"/>
        </p:xfrm>
        <a:graphic>
          <a:graphicData uri="http://schemas.openxmlformats.org/drawingml/2006/table">
            <a:tbl>
              <a:tblPr firstRow="1" bandRow="1">
                <a:tableStyleId>{2D5ABB26-0587-4C30-8999-92F81FD0307C}</a:tableStyleId>
              </a:tblPr>
              <a:tblGrid>
                <a:gridCol w="5274310"/>
                <a:gridCol w="5274310"/>
              </a:tblGrid>
              <a:tr h="589915">
                <a:tc>
                  <a:txBody>
                    <a:bodyPr vert="horz" wrap="square"/>
                    <a:lstStyle/>
                    <a:p>
                      <a:pPr algn="ctr">
                        <a:lnSpc>
                          <a:spcPct val="100000"/>
                        </a:lnSpc>
                        <a:spcBef>
                          <a:spcPts val="930"/>
                        </a:spcBef>
                      </a:pPr>
                      <a:r>
                        <a:rPr sz="2200">
                          <a:solidFill>
                            <a:srgbClr val="002060"/>
                          </a:solidFill>
                          <a:latin typeface="宋体"/>
                          <a:cs typeface="宋体"/>
                        </a:rPr>
                        <a:t>《产品退货记录</a:t>
                      </a:r>
                      <a:r>
                        <a:rPr sz="2200">
                          <a:solidFill>
                            <a:srgbClr val="002060"/>
                          </a:solidFill>
                          <a:latin typeface="Times New Roman"/>
                          <a:cs typeface="Times New Roman"/>
                        </a:rPr>
                        <a:t>1081</a:t>
                      </a:r>
                      <a:r>
                        <a:rPr sz="2200" spc="-50">
                          <a:solidFill>
                            <a:srgbClr val="002060"/>
                          </a:solidFill>
                          <a:latin typeface="宋体"/>
                          <a:cs typeface="宋体"/>
                        </a:rPr>
                        <a:t>》</a:t>
                      </a:r>
                      <a:endParaRPr sz="2200">
                        <a:latin typeface="宋体"/>
                        <a:cs typeface="宋体"/>
                      </a:endParaRPr>
                    </a:p>
                  </a:txBody>
                  <a:tcPr marL="0" marR="0" marT="11811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C6D9F1"/>
                    </a:solidFill>
                  </a:tcPr>
                </a:tc>
                <a:tc>
                  <a:txBody>
                    <a:bodyPr vert="horz" wrap="square"/>
                    <a:lstStyle/>
                    <a:p>
                      <a:pPr algn="ctr">
                        <a:lnSpc>
                          <a:spcPct val="100000"/>
                        </a:lnSpc>
                        <a:spcBef>
                          <a:spcPts val="930"/>
                        </a:spcBef>
                      </a:pPr>
                      <a:r>
                        <a:rPr sz="2200">
                          <a:solidFill>
                            <a:srgbClr val="002060"/>
                          </a:solidFill>
                          <a:latin typeface="宋体"/>
                          <a:cs typeface="宋体"/>
                        </a:rPr>
                        <a:t>《补充申请情况汇总表</a:t>
                      </a:r>
                      <a:r>
                        <a:rPr sz="2200">
                          <a:solidFill>
                            <a:srgbClr val="002060"/>
                          </a:solidFill>
                          <a:latin typeface="Times New Roman"/>
                          <a:cs typeface="Times New Roman"/>
                        </a:rPr>
                        <a:t>5436</a:t>
                      </a:r>
                      <a:r>
                        <a:rPr sz="2200" spc="-50">
                          <a:solidFill>
                            <a:srgbClr val="002060"/>
                          </a:solidFill>
                          <a:latin typeface="宋体"/>
                          <a:cs typeface="宋体"/>
                        </a:rPr>
                        <a:t>》</a:t>
                      </a:r>
                      <a:endParaRPr sz="2200">
                        <a:latin typeface="宋体"/>
                        <a:cs typeface="宋体"/>
                      </a:endParaRPr>
                    </a:p>
                  </a:txBody>
                  <a:tcPr marL="0" marR="0" marT="11811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C6D9F1"/>
                    </a:solidFill>
                  </a:tcPr>
                </a:tc>
              </a:tr>
              <a:tr h="589915">
                <a:tc>
                  <a:txBody>
                    <a:bodyPr vert="horz" wrap="square"/>
                    <a:lstStyle/>
                    <a:p>
                      <a:pPr algn="ctr">
                        <a:lnSpc>
                          <a:spcPct val="100000"/>
                        </a:lnSpc>
                        <a:spcBef>
                          <a:spcPts val="930"/>
                        </a:spcBef>
                      </a:pPr>
                      <a:r>
                        <a:rPr sz="2200">
                          <a:solidFill>
                            <a:srgbClr val="002060"/>
                          </a:solidFill>
                          <a:latin typeface="宋体"/>
                          <a:cs typeface="宋体"/>
                        </a:rPr>
                        <a:t>《用户投诉处理登记表</a:t>
                      </a:r>
                      <a:r>
                        <a:rPr sz="2200">
                          <a:solidFill>
                            <a:srgbClr val="002060"/>
                          </a:solidFill>
                          <a:latin typeface="Times New Roman"/>
                          <a:cs typeface="Times New Roman"/>
                        </a:rPr>
                        <a:t>1062</a:t>
                      </a:r>
                      <a:r>
                        <a:rPr sz="2200" spc="-50">
                          <a:solidFill>
                            <a:srgbClr val="002060"/>
                          </a:solidFill>
                          <a:latin typeface="宋体"/>
                          <a:cs typeface="宋体"/>
                        </a:rPr>
                        <a:t>》</a:t>
                      </a:r>
                      <a:endParaRPr sz="2200">
                        <a:latin typeface="宋体"/>
                        <a:cs typeface="宋体"/>
                      </a:endParaRPr>
                    </a:p>
                  </a:txBody>
                  <a:tcPr marL="0" marR="0" marT="11811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6D9F1"/>
                    </a:solidFill>
                  </a:tcPr>
                </a:tc>
                <a:tc>
                  <a:txBody>
                    <a:bodyPr vert="horz" wrap="square"/>
                    <a:lstStyle/>
                    <a:p>
                      <a:pPr algn="ctr">
                        <a:lnSpc>
                          <a:spcPct val="100000"/>
                        </a:lnSpc>
                        <a:spcBef>
                          <a:spcPts val="930"/>
                        </a:spcBef>
                      </a:pPr>
                      <a:r>
                        <a:rPr sz="2200">
                          <a:solidFill>
                            <a:srgbClr val="002060"/>
                          </a:solidFill>
                          <a:latin typeface="宋体"/>
                          <a:cs typeface="宋体"/>
                        </a:rPr>
                        <a:t>《不良反应汇总表</a:t>
                      </a:r>
                      <a:r>
                        <a:rPr sz="2200">
                          <a:solidFill>
                            <a:srgbClr val="002060"/>
                          </a:solidFill>
                          <a:latin typeface="Times New Roman"/>
                          <a:cs typeface="Times New Roman"/>
                        </a:rPr>
                        <a:t>5437</a:t>
                      </a:r>
                      <a:r>
                        <a:rPr sz="2200" spc="-50">
                          <a:solidFill>
                            <a:srgbClr val="002060"/>
                          </a:solidFill>
                          <a:latin typeface="宋体"/>
                          <a:cs typeface="宋体"/>
                        </a:rPr>
                        <a:t>》</a:t>
                      </a:r>
                      <a:endParaRPr sz="2200">
                        <a:latin typeface="宋体"/>
                        <a:cs typeface="宋体"/>
                      </a:endParaRPr>
                    </a:p>
                  </a:txBody>
                  <a:tcPr marL="0" marR="0" marT="11811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6D9F1"/>
                    </a:solidFill>
                  </a:tcPr>
                </a:tc>
              </a:tr>
              <a:tr h="589915">
                <a:tc>
                  <a:txBody>
                    <a:bodyPr vert="horz" wrap="square"/>
                    <a:lstStyle/>
                    <a:p>
                      <a:pPr algn="ctr">
                        <a:lnSpc>
                          <a:spcPct val="100000"/>
                        </a:lnSpc>
                        <a:spcBef>
                          <a:spcPts val="930"/>
                        </a:spcBef>
                      </a:pPr>
                      <a:r>
                        <a:rPr sz="2200">
                          <a:solidFill>
                            <a:srgbClr val="002060"/>
                          </a:solidFill>
                          <a:latin typeface="宋体"/>
                          <a:cs typeface="宋体"/>
                        </a:rPr>
                        <a:t>《变更审批登记台帐</a:t>
                      </a:r>
                      <a:r>
                        <a:rPr sz="2200">
                          <a:solidFill>
                            <a:srgbClr val="002060"/>
                          </a:solidFill>
                          <a:latin typeface="Times New Roman"/>
                          <a:cs typeface="Times New Roman"/>
                        </a:rPr>
                        <a:t>5118</a:t>
                      </a:r>
                      <a:r>
                        <a:rPr sz="2200" spc="-50">
                          <a:solidFill>
                            <a:srgbClr val="002060"/>
                          </a:solidFill>
                          <a:latin typeface="宋体"/>
                          <a:cs typeface="宋体"/>
                        </a:rPr>
                        <a:t>》</a:t>
                      </a:r>
                      <a:endParaRPr sz="2200">
                        <a:latin typeface="宋体"/>
                        <a:cs typeface="宋体"/>
                      </a:endParaRPr>
                    </a:p>
                  </a:txBody>
                  <a:tcPr marL="0" marR="0" marT="11811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6D9F1"/>
                    </a:solidFill>
                  </a:tcPr>
                </a:tc>
                <a:tc>
                  <a:txBody>
                    <a:bodyPr vert="horz" wrap="square"/>
                    <a:lstStyle/>
                    <a:p>
                      <a:pPr algn="ctr">
                        <a:lnSpc>
                          <a:spcPct val="100000"/>
                        </a:lnSpc>
                        <a:spcBef>
                          <a:spcPts val="1010"/>
                        </a:spcBef>
                      </a:pPr>
                      <a:r>
                        <a:rPr sz="2200">
                          <a:solidFill>
                            <a:srgbClr val="002060"/>
                          </a:solidFill>
                          <a:latin typeface="宋体"/>
                          <a:cs typeface="宋体"/>
                        </a:rPr>
                        <a:t>《药品召回汇总表</a:t>
                      </a:r>
                      <a:r>
                        <a:rPr sz="2200">
                          <a:solidFill>
                            <a:srgbClr val="002060"/>
                          </a:solidFill>
                          <a:latin typeface="Times New Roman"/>
                          <a:cs typeface="Times New Roman"/>
                        </a:rPr>
                        <a:t>5793</a:t>
                      </a:r>
                      <a:r>
                        <a:rPr sz="2200" spc="-50">
                          <a:solidFill>
                            <a:srgbClr val="002060"/>
                          </a:solidFill>
                          <a:latin typeface="宋体"/>
                          <a:cs typeface="宋体"/>
                        </a:rPr>
                        <a:t>》</a:t>
                      </a:r>
                      <a:endParaRPr sz="2200">
                        <a:latin typeface="宋体"/>
                        <a:cs typeface="宋体"/>
                      </a:endParaRPr>
                    </a:p>
                  </a:txBody>
                  <a:tcPr marL="0" marR="0" marT="12827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6D9F1"/>
                    </a:solidFill>
                  </a:tcPr>
                </a:tc>
              </a:tr>
              <a:tr h="589915">
                <a:tc>
                  <a:txBody>
                    <a:bodyPr vert="horz" wrap="square"/>
                    <a:lstStyle/>
                    <a:p>
                      <a:pPr algn="ctr">
                        <a:lnSpc>
                          <a:spcPct val="100000"/>
                        </a:lnSpc>
                        <a:spcBef>
                          <a:spcPts val="930"/>
                        </a:spcBef>
                      </a:pPr>
                      <a:r>
                        <a:rPr sz="2200">
                          <a:solidFill>
                            <a:srgbClr val="002060"/>
                          </a:solidFill>
                          <a:latin typeface="宋体"/>
                          <a:cs typeface="宋体"/>
                        </a:rPr>
                        <a:t>《偏差及偏差处理情况汇总表</a:t>
                      </a:r>
                      <a:r>
                        <a:rPr sz="2200">
                          <a:solidFill>
                            <a:srgbClr val="002060"/>
                          </a:solidFill>
                          <a:latin typeface="Times New Roman"/>
                          <a:cs typeface="Times New Roman"/>
                        </a:rPr>
                        <a:t>5416</a:t>
                      </a:r>
                      <a:r>
                        <a:rPr sz="2200" spc="-50">
                          <a:solidFill>
                            <a:srgbClr val="002060"/>
                          </a:solidFill>
                          <a:latin typeface="宋体"/>
                          <a:cs typeface="宋体"/>
                        </a:rPr>
                        <a:t>》</a:t>
                      </a:r>
                      <a:endParaRPr sz="2200">
                        <a:latin typeface="宋体"/>
                        <a:cs typeface="宋体"/>
                      </a:endParaRPr>
                    </a:p>
                  </a:txBody>
                  <a:tcPr marL="0" marR="0" marT="11811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C6D9F1"/>
                    </a:solidFill>
                  </a:tcPr>
                </a:tc>
                <a:tc>
                  <a:txBody>
                    <a:bodyPr vert="horz" wrap="square"/>
                    <a:lstStyle/>
                    <a:p>
                      <a:pPr algn="ctr">
                        <a:lnSpc>
                          <a:spcPct val="100000"/>
                        </a:lnSpc>
                        <a:spcBef>
                          <a:spcPts val="930"/>
                        </a:spcBef>
                      </a:pPr>
                      <a:r>
                        <a:rPr sz="2200">
                          <a:solidFill>
                            <a:srgbClr val="002060"/>
                          </a:solidFill>
                          <a:latin typeface="宋体"/>
                          <a:cs typeface="宋体"/>
                        </a:rPr>
                        <a:t>《纠正措施和预防措施汇总表</a:t>
                      </a:r>
                      <a:r>
                        <a:rPr sz="2200">
                          <a:solidFill>
                            <a:srgbClr val="002060"/>
                          </a:solidFill>
                          <a:latin typeface="Times New Roman"/>
                          <a:cs typeface="Times New Roman"/>
                        </a:rPr>
                        <a:t>5794</a:t>
                      </a:r>
                      <a:r>
                        <a:rPr sz="2200" spc="-50">
                          <a:solidFill>
                            <a:srgbClr val="002060"/>
                          </a:solidFill>
                          <a:latin typeface="宋体"/>
                          <a:cs typeface="宋体"/>
                        </a:rPr>
                        <a:t>》</a:t>
                      </a:r>
                      <a:endParaRPr sz="2200">
                        <a:latin typeface="宋体"/>
                        <a:cs typeface="宋体"/>
                      </a:endParaRPr>
                    </a:p>
                  </a:txBody>
                  <a:tcPr marL="0" marR="0" marT="11811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C6D9F1"/>
                    </a:solidFill>
                  </a:tcPr>
                </a:tc>
              </a:tr>
              <a:tr h="589915">
                <a:tc>
                  <a:txBody>
                    <a:bodyPr vert="horz" wrap="square"/>
                    <a:lstStyle/>
                    <a:p>
                      <a:pPr algn="ctr">
                        <a:lnSpc>
                          <a:spcPct val="100000"/>
                        </a:lnSpc>
                        <a:spcBef>
                          <a:spcPts val="930"/>
                        </a:spcBef>
                      </a:pPr>
                      <a:r>
                        <a:rPr sz="2200">
                          <a:solidFill>
                            <a:srgbClr val="002060"/>
                          </a:solidFill>
                          <a:latin typeface="宋体"/>
                          <a:cs typeface="宋体"/>
                        </a:rPr>
                        <a:t>《返工和重新加工情况汇总表</a:t>
                      </a:r>
                      <a:r>
                        <a:rPr sz="2200">
                          <a:solidFill>
                            <a:srgbClr val="002060"/>
                          </a:solidFill>
                          <a:latin typeface="Times New Roman"/>
                          <a:cs typeface="Times New Roman"/>
                        </a:rPr>
                        <a:t>5435</a:t>
                      </a:r>
                      <a:r>
                        <a:rPr sz="2200" spc="-50">
                          <a:solidFill>
                            <a:srgbClr val="002060"/>
                          </a:solidFill>
                          <a:latin typeface="宋体"/>
                          <a:cs typeface="宋体"/>
                        </a:rPr>
                        <a:t>》</a:t>
                      </a:r>
                      <a:endParaRPr sz="2200">
                        <a:latin typeface="宋体"/>
                        <a:cs typeface="宋体"/>
                      </a:endParaRPr>
                    </a:p>
                  </a:txBody>
                  <a:tcPr marL="0" marR="0" marT="11811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6D9F1"/>
                    </a:solidFill>
                  </a:tcPr>
                </a:tc>
                <a:tc>
                  <a:txBody>
                    <a:bodyPr vert="horz" wrap="square"/>
                    <a:lstStyle/>
                    <a:p>
                      <a:pPr algn="ctr">
                        <a:lnSpc>
                          <a:spcPct val="100000"/>
                        </a:lnSpc>
                        <a:spcBef>
                          <a:spcPts val="930"/>
                        </a:spcBef>
                      </a:pPr>
                      <a:r>
                        <a:rPr sz="2200">
                          <a:solidFill>
                            <a:srgbClr val="002060"/>
                          </a:solidFill>
                          <a:latin typeface="宋体"/>
                          <a:cs typeface="宋体"/>
                        </a:rPr>
                        <a:t>《委托生产产品登记台帐</a:t>
                      </a:r>
                      <a:r>
                        <a:rPr sz="2200">
                          <a:solidFill>
                            <a:srgbClr val="002060"/>
                          </a:solidFill>
                          <a:latin typeface="Times New Roman"/>
                          <a:cs typeface="Times New Roman"/>
                        </a:rPr>
                        <a:t>1087</a:t>
                      </a:r>
                      <a:r>
                        <a:rPr sz="2200" spc="-50">
                          <a:solidFill>
                            <a:srgbClr val="002060"/>
                          </a:solidFill>
                          <a:latin typeface="宋体"/>
                          <a:cs typeface="宋体"/>
                        </a:rPr>
                        <a:t>》</a:t>
                      </a:r>
                      <a:endParaRPr sz="2200">
                        <a:latin typeface="宋体"/>
                        <a:cs typeface="宋体"/>
                      </a:endParaRPr>
                    </a:p>
                  </a:txBody>
                  <a:tcPr marL="0" marR="0" marT="11811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6D9F1"/>
                    </a:solidFill>
                  </a:tcPr>
                </a:tc>
              </a:tr>
            </a:tbl>
          </a:graphicData>
        </a:graphic>
      </p:graphicFrame>
      <p:sp>
        <p:nvSpPr>
          <p:cNvPr id="11" name="object 11"/>
          <p:cNvSpPr txBox="1">
            <a:spLocks noGrp="1"/>
          </p:cNvSpPr>
          <p:nvPr>
            <p:ph type="sldNum" sz="quarter" idx="7"/>
          </p:nvPr>
        </p:nvSpPr>
        <p:spPr>
          <a:prstGeom prst="rect">
            <a:avLst/>
          </a:prstGeom>
        </p:spPr>
        <p:txBody>
          <a:bodyPr vert="horz" wrap="square" lIns="0" tIns="26034" rIns="0" bIns="0" rtlCol="0">
            <a:spAutoFit/>
          </a:bodyPr>
          <a:lstStyle/>
          <a:p>
            <a:pPr marL="12700">
              <a:lnSpc>
                <a:spcPct val="100000"/>
              </a:lnSpc>
              <a:spcBef>
                <a:spcPts val="204"/>
              </a:spcBef>
            </a:pPr>
            <a:r>
              <a:rPr/>
              <a:t>-</a:t>
            </a:r>
            <a:r>
              <a:rPr spc="-10"/>
              <a:t>14/51-</a:t>
            </a:r>
          </a:p>
        </p:txBody>
      </p:sp>
      <p:sp>
        <p:nvSpPr>
          <p:cNvPr id="10" name="object 10"/>
          <p:cNvSpPr txBox="1"/>
          <p:nvPr/>
        </p:nvSpPr>
        <p:spPr>
          <a:xfrm>
            <a:off x="910631" y="167711"/>
            <a:ext cx="2088514" cy="677545"/>
          </a:xfrm>
          <a:prstGeom prst="rect">
            <a:avLst/>
          </a:prstGeom>
          <a:solidFill>
            <a:srgbClr val="0072C6"/>
          </a:solidFill>
        </p:spPr>
        <p:txBody>
          <a:bodyPr vert="horz" wrap="square" lIns="0" tIns="112395" rIns="0" bIns="0" rtlCol="0">
            <a:spAutoFit/>
          </a:bodyPr>
          <a:lstStyle/>
          <a:p>
            <a:pPr algn="ctr">
              <a:lnSpc>
                <a:spcPct val="100000"/>
              </a:lnSpc>
              <a:spcBef>
                <a:spcPts val="885"/>
              </a:spcBef>
            </a:pPr>
            <a:r>
              <a:rPr sz="2800" b="1" spc="-25">
                <a:solidFill>
                  <a:srgbClr val="FFFFFF"/>
                </a:solidFill>
                <a:latin typeface="Times New Roman"/>
                <a:cs typeface="Times New Roman"/>
              </a:rPr>
              <a:t>QA</a:t>
            </a:r>
            <a:endParaRPr sz="2800">
              <a:latin typeface="Times New Roman"/>
              <a:cs typeface="Times New Roman"/>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151844" y="6172200"/>
            <a:ext cx="2118049" cy="529512"/>
          </a:xfrm>
          <a:prstGeom prst="rect">
            <a:avLst/>
          </a:prstGeom>
        </p:spPr>
      </p:pic>
      <p:sp>
        <p:nvSpPr>
          <p:cNvPr id="3" name="object 3"/>
          <p:cNvSpPr/>
          <p:nvPr/>
        </p:nvSpPr>
        <p:spPr>
          <a:xfrm>
            <a:off x="1054645" y="1076441"/>
            <a:ext cx="10745470" cy="878840"/>
          </a:xfrm>
          <a:custGeom>
            <a:rect l="l" t="t" r="r" b="b"/>
            <a:pathLst>
              <a:path w="10745470" h="878839">
                <a:moveTo>
                  <a:pt x="0" y="146403"/>
                </a:moveTo>
                <a:lnTo>
                  <a:pt x="7463" y="100129"/>
                </a:lnTo>
                <a:lnTo>
                  <a:pt x="28247" y="59939"/>
                </a:lnTo>
                <a:lnTo>
                  <a:pt x="59939" y="28247"/>
                </a:lnTo>
                <a:lnTo>
                  <a:pt x="100128" y="7463"/>
                </a:lnTo>
                <a:lnTo>
                  <a:pt x="146403" y="0"/>
                </a:lnTo>
                <a:lnTo>
                  <a:pt x="10599064" y="0"/>
                </a:lnTo>
                <a:lnTo>
                  <a:pt x="10645337" y="7463"/>
                </a:lnTo>
                <a:lnTo>
                  <a:pt x="10685527" y="28247"/>
                </a:lnTo>
                <a:lnTo>
                  <a:pt x="10717219" y="59939"/>
                </a:lnTo>
                <a:lnTo>
                  <a:pt x="10738003" y="100128"/>
                </a:lnTo>
                <a:lnTo>
                  <a:pt x="10745467" y="146403"/>
                </a:lnTo>
                <a:lnTo>
                  <a:pt x="10745467" y="732002"/>
                </a:lnTo>
                <a:lnTo>
                  <a:pt x="10738002" y="778277"/>
                </a:lnTo>
                <a:lnTo>
                  <a:pt x="10717218" y="818466"/>
                </a:lnTo>
                <a:lnTo>
                  <a:pt x="10685526" y="850158"/>
                </a:lnTo>
                <a:lnTo>
                  <a:pt x="10645337" y="870942"/>
                </a:lnTo>
                <a:lnTo>
                  <a:pt x="10599062" y="878406"/>
                </a:lnTo>
                <a:lnTo>
                  <a:pt x="146404" y="878406"/>
                </a:lnTo>
                <a:lnTo>
                  <a:pt x="100129" y="870942"/>
                </a:lnTo>
                <a:lnTo>
                  <a:pt x="59939" y="850158"/>
                </a:lnTo>
                <a:lnTo>
                  <a:pt x="28247" y="818466"/>
                </a:lnTo>
                <a:lnTo>
                  <a:pt x="7463" y="778277"/>
                </a:lnTo>
                <a:lnTo>
                  <a:pt x="0" y="732002"/>
                </a:lnTo>
                <a:lnTo>
                  <a:pt x="0" y="146403"/>
                </a:lnTo>
                <a:close/>
              </a:path>
            </a:pathLst>
          </a:custGeom>
          <a:ln w="25400">
            <a:solidFill>
              <a:srgbClr val="4F81BD"/>
            </a:solidFill>
          </a:ln>
        </p:spPr>
        <p:txBody>
          <a:bodyPr wrap="square" lIns="0" tIns="0" rIns="0" bIns="0" rtlCol="0"/>
          <a:lstStyle/>
          <a:p/>
        </p:txBody>
      </p:sp>
      <p:sp>
        <p:nvSpPr>
          <p:cNvPr id="4" name="object 4"/>
          <p:cNvSpPr txBox="1"/>
          <p:nvPr/>
        </p:nvSpPr>
        <p:spPr>
          <a:xfrm>
            <a:off x="2045830" y="1320569"/>
            <a:ext cx="9068435" cy="391160"/>
          </a:xfrm>
          <a:prstGeom prst="rect">
            <a:avLst/>
          </a:prstGeom>
        </p:spPr>
        <p:txBody>
          <a:bodyPr vert="horz" wrap="square" lIns="0" tIns="12700" rIns="0" bIns="0" rtlCol="0">
            <a:spAutoFit/>
          </a:bodyPr>
          <a:lstStyle/>
          <a:p>
            <a:pPr marL="12700">
              <a:lnSpc>
                <a:spcPct val="100000"/>
              </a:lnSpc>
              <a:spcBef>
                <a:spcPts val="100"/>
              </a:spcBef>
            </a:pPr>
            <a:r>
              <a:rPr sz="2400" spc="-10">
                <a:latin typeface="Times New Roman"/>
                <a:cs typeface="Times New Roman"/>
              </a:rPr>
              <a:t>QC:</a:t>
            </a:r>
            <a:r>
              <a:rPr sz="2400" spc="-5">
                <a:latin typeface="宋体"/>
                <a:cs typeface="宋体"/>
              </a:rPr>
              <a:t>按照本规程的要求收集产品质量回顾工作所需要的信息和数据。</a:t>
            </a:r>
            <a:endParaRPr sz="2400">
              <a:latin typeface="宋体"/>
              <a:cs typeface="宋体"/>
            </a:endParaRPr>
          </a:p>
        </p:txBody>
      </p:sp>
      <p:grpSp>
        <p:nvGrpSpPr>
          <p:cNvPr id="5" name="object 5"/>
          <p:cNvGrpSpPr/>
          <p:nvPr/>
        </p:nvGrpSpPr>
        <p:grpSpPr>
          <a:xfrm>
            <a:off x="595588" y="1336004"/>
            <a:ext cx="328295" cy="328295"/>
            <a:chOff x="595588" y="1336004"/>
            <a:chExt cx="328295" cy="328295"/>
          </a:xfrm>
        </p:grpSpPr>
        <p:sp>
          <p:nvSpPr>
            <p:cNvPr id="6" name="object 6"/>
            <p:cNvSpPr/>
            <p:nvPr/>
          </p:nvSpPr>
          <p:spPr>
            <a:xfrm>
              <a:off x="608288" y="1348704"/>
              <a:ext cx="302895" cy="302895"/>
            </a:xfrm>
            <a:custGeom>
              <a:rect l="l" t="t" r="r" b="b"/>
              <a:pathLst>
                <a:path w="302894" h="302894">
                  <a:moveTo>
                    <a:pt x="151171" y="302342"/>
                  </a:moveTo>
                  <a:lnTo>
                    <a:pt x="0" y="302342"/>
                  </a:lnTo>
                  <a:lnTo>
                    <a:pt x="151171" y="151171"/>
                  </a:lnTo>
                  <a:lnTo>
                    <a:pt x="0" y="0"/>
                  </a:lnTo>
                  <a:lnTo>
                    <a:pt x="151171" y="0"/>
                  </a:lnTo>
                  <a:lnTo>
                    <a:pt x="302342" y="151171"/>
                  </a:lnTo>
                  <a:lnTo>
                    <a:pt x="151171" y="302342"/>
                  </a:lnTo>
                  <a:close/>
                </a:path>
              </a:pathLst>
            </a:custGeom>
            <a:solidFill>
              <a:srgbClr val="0072C6"/>
            </a:solidFill>
          </p:spPr>
          <p:txBody>
            <a:bodyPr wrap="square" lIns="0" tIns="0" rIns="0" bIns="0" rtlCol="0"/>
            <a:lstStyle/>
            <a:p/>
          </p:txBody>
        </p:sp>
        <p:sp>
          <p:nvSpPr>
            <p:cNvPr id="7" name="object 7"/>
            <p:cNvSpPr/>
            <p:nvPr/>
          </p:nvSpPr>
          <p:spPr>
            <a:xfrm>
              <a:off x="608288" y="1348704"/>
              <a:ext cx="302895" cy="302895"/>
            </a:xfrm>
            <a:custGeom>
              <a:rect l="l" t="t" r="r" b="b"/>
              <a:pathLst>
                <a:path w="302894" h="302894">
                  <a:moveTo>
                    <a:pt x="0" y="0"/>
                  </a:moveTo>
                  <a:lnTo>
                    <a:pt x="151171" y="0"/>
                  </a:lnTo>
                  <a:lnTo>
                    <a:pt x="302342" y="151171"/>
                  </a:lnTo>
                  <a:lnTo>
                    <a:pt x="151171" y="302342"/>
                  </a:lnTo>
                  <a:lnTo>
                    <a:pt x="0" y="302342"/>
                  </a:lnTo>
                  <a:lnTo>
                    <a:pt x="151171" y="151171"/>
                  </a:lnTo>
                  <a:lnTo>
                    <a:pt x="0" y="0"/>
                  </a:lnTo>
                  <a:close/>
                </a:path>
              </a:pathLst>
            </a:custGeom>
            <a:ln w="25400">
              <a:solidFill>
                <a:srgbClr val="0072C6"/>
              </a:solidFill>
            </a:ln>
          </p:spPr>
          <p:txBody>
            <a:bodyPr wrap="square" lIns="0" tIns="0" rIns="0" bIns="0" rtlCol="0"/>
            <a:lstStyle/>
            <a:p/>
          </p:txBody>
        </p:sp>
      </p:grpSp>
      <p:graphicFrame>
        <p:nvGraphicFramePr>
          <p:cNvPr id="8" name="object 8"/>
          <p:cNvGraphicFramePr>
            <a:graphicFrameLocks noGrp="1"/>
          </p:cNvGraphicFramePr>
          <p:nvPr/>
        </p:nvGraphicFramePr>
        <p:xfrm>
          <a:off x="1146443" y="2134442"/>
          <a:ext cx="10561955" cy="3954780"/>
        </p:xfrm>
        <a:graphic>
          <a:graphicData uri="http://schemas.openxmlformats.org/drawingml/2006/table">
            <a:tbl>
              <a:tblPr firstRow="1" bandRow="1">
                <a:tableStyleId>{2D5ABB26-0587-4C30-8999-92F81FD0307C}</a:tableStyleId>
              </a:tblPr>
              <a:tblGrid>
                <a:gridCol w="5878830"/>
                <a:gridCol w="4671060"/>
              </a:tblGrid>
              <a:tr h="670560">
                <a:tc>
                  <a:txBody>
                    <a:bodyPr vert="horz" wrap="square"/>
                    <a:lstStyle/>
                    <a:p>
                      <a:pPr algn="ctr">
                        <a:lnSpc>
                          <a:spcPts val="2565"/>
                        </a:lnSpc>
                      </a:pPr>
                      <a:r>
                        <a:rPr sz="2200">
                          <a:solidFill>
                            <a:srgbClr val="002060"/>
                          </a:solidFill>
                          <a:latin typeface="MS Gothic"/>
                          <a:cs typeface="MS Gothic"/>
                        </a:rPr>
                        <a:t>《</a:t>
                      </a:r>
                      <a:r>
                        <a:rPr sz="2200">
                          <a:solidFill>
                            <a:srgbClr val="002060"/>
                          </a:solidFill>
                          <a:latin typeface="Microsoft JhengHei"/>
                          <a:cs typeface="Microsoft JhengHei"/>
                        </a:rPr>
                        <a:t>产品原料以及成品检验数据收集汇总表</a:t>
                      </a:r>
                      <a:r>
                        <a:rPr sz="2200" spc="-20">
                          <a:solidFill>
                            <a:srgbClr val="002060"/>
                          </a:solidFill>
                          <a:latin typeface="Times New Roman"/>
                          <a:cs typeface="Times New Roman"/>
                        </a:rPr>
                        <a:t>5421</a:t>
                      </a:r>
                      <a:endParaRPr sz="2200">
                        <a:latin typeface="Times New Roman"/>
                        <a:cs typeface="Times New Roman"/>
                      </a:endParaRPr>
                    </a:p>
                    <a:p>
                      <a:pPr algn="ctr">
                        <a:lnSpc>
                          <a:spcPts val="2470"/>
                        </a:lnSpc>
                        <a:spcBef>
                          <a:spcPts val="145"/>
                        </a:spcBef>
                      </a:pPr>
                      <a:r>
                        <a:rPr sz="2200">
                          <a:solidFill>
                            <a:srgbClr val="002060"/>
                          </a:solidFill>
                          <a:latin typeface="MS Gothic"/>
                          <a:cs typeface="MS Gothic"/>
                        </a:rPr>
                        <a:t>》</a:t>
                      </a:r>
                      <a:endParaRPr sz="2200">
                        <a:latin typeface="MS Gothic"/>
                        <a:cs typeface="MS Gothic"/>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C6D9F1"/>
                    </a:solidFill>
                  </a:tcPr>
                </a:tc>
                <a:tc>
                  <a:txBody>
                    <a:bodyPr vert="horz" wrap="square"/>
                    <a:lstStyle/>
                    <a:p>
                      <a:pPr algn="ctr">
                        <a:lnSpc>
                          <a:spcPct val="100000"/>
                        </a:lnSpc>
                        <a:spcBef>
                          <a:spcPts val="1245"/>
                        </a:spcBef>
                      </a:pPr>
                      <a:r>
                        <a:rPr sz="2200">
                          <a:solidFill>
                            <a:srgbClr val="002060"/>
                          </a:solidFill>
                          <a:latin typeface="MS Gothic"/>
                          <a:cs typeface="MS Gothic"/>
                        </a:rPr>
                        <a:t>《</a:t>
                      </a:r>
                      <a:r>
                        <a:rPr sz="2200">
                          <a:solidFill>
                            <a:srgbClr val="002060"/>
                          </a:solidFill>
                          <a:latin typeface="Microsoft JhengHei"/>
                          <a:cs typeface="Microsoft JhengHei"/>
                        </a:rPr>
                        <a:t>稳定性试验报告</a:t>
                      </a:r>
                      <a:r>
                        <a:rPr sz="2200">
                          <a:solidFill>
                            <a:srgbClr val="002060"/>
                          </a:solidFill>
                          <a:latin typeface="Times New Roman"/>
                          <a:cs typeface="Times New Roman"/>
                        </a:rPr>
                        <a:t>5032</a:t>
                      </a:r>
                      <a:r>
                        <a:rPr sz="2200" spc="-50">
                          <a:solidFill>
                            <a:srgbClr val="002060"/>
                          </a:solidFill>
                          <a:latin typeface="MS Gothic"/>
                          <a:cs typeface="MS Gothic"/>
                        </a:rPr>
                        <a:t>》</a:t>
                      </a:r>
                      <a:endParaRPr sz="2200">
                        <a:latin typeface="MS Gothic"/>
                        <a:cs typeface="MS Gothic"/>
                      </a:endParaRPr>
                    </a:p>
                  </a:txBody>
                  <a:tcPr marL="0" marR="0" marT="158115"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C6D9F1"/>
                    </a:solidFill>
                  </a:tcPr>
                </a:tc>
              </a:tr>
              <a:tr h="670560">
                <a:tc rowSpan="2">
                  <a:txBody>
                    <a:bodyPr vert="horz" wrap="square"/>
                    <a:lstStyle/>
                    <a:p>
                      <a:pPr>
                        <a:lnSpc>
                          <a:spcPct val="100000"/>
                        </a:lnSpc>
                      </a:pPr>
                      <a:endParaRPr sz="2450">
                        <a:latin typeface="Times New Roman"/>
                        <a:cs typeface="Times New Roman"/>
                      </a:endParaRPr>
                    </a:p>
                    <a:p>
                      <a:pPr marL="1471930" marR="137160" indent="-1327150">
                        <a:lnSpc>
                          <a:spcPts val="2500"/>
                        </a:lnSpc>
                      </a:pPr>
                      <a:r>
                        <a:rPr sz="2200">
                          <a:solidFill>
                            <a:srgbClr val="002060"/>
                          </a:solidFill>
                          <a:latin typeface="MS Gothic"/>
                          <a:cs typeface="MS Gothic"/>
                        </a:rPr>
                        <a:t>《</a:t>
                      </a:r>
                      <a:r>
                        <a:rPr sz="2200" spc="-5">
                          <a:solidFill>
                            <a:srgbClr val="002060"/>
                          </a:solidFill>
                          <a:latin typeface="Microsoft JhengHei"/>
                          <a:cs typeface="Microsoft JhengHei"/>
                        </a:rPr>
                        <a:t>产品辅料、与产品直接接触包装材料和容器</a:t>
                      </a:r>
                      <a:r>
                        <a:rPr sz="2200">
                          <a:solidFill>
                            <a:srgbClr val="002060"/>
                          </a:solidFill>
                          <a:latin typeface="Microsoft JhengHei"/>
                          <a:cs typeface="Microsoft JhengHei"/>
                        </a:rPr>
                        <a:t>检测情况统计表</a:t>
                      </a:r>
                      <a:r>
                        <a:rPr sz="2200">
                          <a:solidFill>
                            <a:srgbClr val="002060"/>
                          </a:solidFill>
                          <a:latin typeface="Times New Roman"/>
                          <a:cs typeface="Times New Roman"/>
                        </a:rPr>
                        <a:t>50110</a:t>
                      </a:r>
                      <a:r>
                        <a:rPr sz="2200" spc="-50">
                          <a:solidFill>
                            <a:srgbClr val="002060"/>
                          </a:solidFill>
                          <a:latin typeface="MS Gothic"/>
                          <a:cs typeface="MS Gothic"/>
                        </a:rPr>
                        <a:t>》</a:t>
                      </a:r>
                      <a:endParaRPr sz="2200">
                        <a:latin typeface="MS Gothic"/>
                        <a:cs typeface="MS Gothic"/>
                      </a:endParaRPr>
                    </a:p>
                  </a:txBody>
                  <a:tcPr marL="0" marR="0" marT="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6D9F1"/>
                    </a:solidFill>
                  </a:tcPr>
                </a:tc>
                <a:tc>
                  <a:txBody>
                    <a:bodyPr vert="horz" wrap="square"/>
                    <a:lstStyle/>
                    <a:p>
                      <a:pPr algn="ctr">
                        <a:lnSpc>
                          <a:spcPts val="2565"/>
                        </a:lnSpc>
                      </a:pPr>
                      <a:r>
                        <a:rPr sz="2200">
                          <a:solidFill>
                            <a:srgbClr val="002060"/>
                          </a:solidFill>
                          <a:latin typeface="MS Gothic"/>
                          <a:cs typeface="MS Gothic"/>
                        </a:rPr>
                        <a:t>《超</a:t>
                      </a:r>
                      <a:r>
                        <a:rPr sz="2200">
                          <a:solidFill>
                            <a:srgbClr val="002060"/>
                          </a:solidFill>
                          <a:latin typeface="Microsoft JhengHei"/>
                          <a:cs typeface="Microsoft JhengHei"/>
                        </a:rPr>
                        <a:t>标、超常检验结果处理台帐</a:t>
                      </a:r>
                      <a:r>
                        <a:rPr sz="2200" spc="-20">
                          <a:solidFill>
                            <a:srgbClr val="002060"/>
                          </a:solidFill>
                          <a:latin typeface="Times New Roman"/>
                          <a:cs typeface="Times New Roman"/>
                        </a:rPr>
                        <a:t>5469</a:t>
                      </a:r>
                      <a:endParaRPr sz="2200">
                        <a:latin typeface="Times New Roman"/>
                        <a:cs typeface="Times New Roman"/>
                      </a:endParaRPr>
                    </a:p>
                    <a:p>
                      <a:pPr algn="ctr">
                        <a:lnSpc>
                          <a:spcPts val="2470"/>
                        </a:lnSpc>
                        <a:spcBef>
                          <a:spcPts val="145"/>
                        </a:spcBef>
                      </a:pPr>
                      <a:r>
                        <a:rPr sz="2200">
                          <a:solidFill>
                            <a:srgbClr val="002060"/>
                          </a:solidFill>
                          <a:latin typeface="MS Gothic"/>
                          <a:cs typeface="MS Gothic"/>
                        </a:rPr>
                        <a:t>》</a:t>
                      </a:r>
                      <a:endParaRPr sz="2200">
                        <a:latin typeface="MS Gothic"/>
                        <a:cs typeface="MS Gothic"/>
                      </a:endParaRPr>
                    </a:p>
                  </a:txBody>
                  <a:tcPr marL="0" marR="0" marT="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6D9F1"/>
                    </a:solidFill>
                  </a:tcPr>
                </a:tc>
              </a:tr>
              <a:tr h="647700">
                <a:tc vMerge="1">
                  <a:txBody>
                    <a:bodyPr vert="horz" wrap="square"/>
                    <a:lstStyle/>
                    <a:p/>
                  </a:txBody>
                  <a:tcPr marL="0" marR="0" marT="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6D9F1"/>
                    </a:solidFill>
                  </a:tcPr>
                </a:tc>
                <a:tc>
                  <a:txBody>
                    <a:bodyPr vert="horz" wrap="square"/>
                    <a:lstStyle/>
                    <a:p>
                      <a:pPr algn="ctr">
                        <a:lnSpc>
                          <a:spcPct val="100000"/>
                        </a:lnSpc>
                        <a:spcBef>
                          <a:spcPts val="1155"/>
                        </a:spcBef>
                      </a:pPr>
                      <a:r>
                        <a:rPr sz="2200">
                          <a:solidFill>
                            <a:srgbClr val="002060"/>
                          </a:solidFill>
                          <a:latin typeface="MS Gothic"/>
                          <a:cs typeface="MS Gothic"/>
                        </a:rPr>
                        <a:t>《不合格品台</a:t>
                      </a:r>
                      <a:r>
                        <a:rPr sz="2200">
                          <a:solidFill>
                            <a:srgbClr val="002060"/>
                          </a:solidFill>
                          <a:latin typeface="Microsoft JhengHei"/>
                          <a:cs typeface="Microsoft JhengHei"/>
                        </a:rPr>
                        <a:t>帐</a:t>
                      </a:r>
                      <a:r>
                        <a:rPr sz="2200">
                          <a:solidFill>
                            <a:srgbClr val="002060"/>
                          </a:solidFill>
                          <a:latin typeface="Times New Roman"/>
                          <a:cs typeface="Times New Roman"/>
                        </a:rPr>
                        <a:t>5122</a:t>
                      </a:r>
                      <a:r>
                        <a:rPr sz="2200" spc="-50">
                          <a:solidFill>
                            <a:srgbClr val="002060"/>
                          </a:solidFill>
                          <a:latin typeface="MS Gothic"/>
                          <a:cs typeface="MS Gothic"/>
                        </a:rPr>
                        <a:t>》</a:t>
                      </a:r>
                      <a:endParaRPr sz="2200">
                        <a:latin typeface="MS Gothic"/>
                        <a:cs typeface="MS Gothic"/>
                      </a:endParaRPr>
                    </a:p>
                  </a:txBody>
                  <a:tcPr marL="0" marR="0" marT="14668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6D9F1"/>
                    </a:solidFill>
                  </a:tcPr>
                </a:tc>
              </a:tr>
              <a:tr h="647700">
                <a:tc>
                  <a:txBody>
                    <a:bodyPr vert="horz" wrap="square"/>
                    <a:lstStyle/>
                    <a:p>
                      <a:pPr algn="ctr">
                        <a:lnSpc>
                          <a:spcPct val="100000"/>
                        </a:lnSpc>
                        <a:spcBef>
                          <a:spcPts val="1155"/>
                        </a:spcBef>
                      </a:pPr>
                      <a:r>
                        <a:rPr sz="2200">
                          <a:solidFill>
                            <a:srgbClr val="002060"/>
                          </a:solidFill>
                          <a:latin typeface="MS Gothic"/>
                          <a:cs typeface="MS Gothic"/>
                        </a:rPr>
                        <a:t>《成品</a:t>
                      </a:r>
                      <a:r>
                        <a:rPr sz="2200">
                          <a:solidFill>
                            <a:srgbClr val="002060"/>
                          </a:solidFill>
                          <a:latin typeface="Microsoft JhengHei"/>
                          <a:cs typeface="Microsoft JhengHei"/>
                        </a:rPr>
                        <a:t>检验数据收集汇总表</a:t>
                      </a:r>
                      <a:r>
                        <a:rPr sz="2200">
                          <a:solidFill>
                            <a:srgbClr val="002060"/>
                          </a:solidFill>
                          <a:latin typeface="Times New Roman"/>
                          <a:cs typeface="Times New Roman"/>
                        </a:rPr>
                        <a:t>5422</a:t>
                      </a:r>
                      <a:r>
                        <a:rPr sz="2200" spc="-50">
                          <a:solidFill>
                            <a:srgbClr val="002060"/>
                          </a:solidFill>
                          <a:latin typeface="MS Gothic"/>
                          <a:cs typeface="MS Gothic"/>
                        </a:rPr>
                        <a:t>》</a:t>
                      </a:r>
                      <a:endParaRPr sz="2200">
                        <a:latin typeface="MS Gothic"/>
                        <a:cs typeface="MS Gothic"/>
                      </a:endParaRPr>
                    </a:p>
                  </a:txBody>
                  <a:tcPr marL="0" marR="0" marT="14668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6D9F1"/>
                    </a:solidFill>
                  </a:tcPr>
                </a:tc>
                <a:tc>
                  <a:txBody>
                    <a:bodyPr vert="horz" wrap="square"/>
                    <a:lstStyle/>
                    <a:p>
                      <a:pPr algn="ctr">
                        <a:lnSpc>
                          <a:spcPct val="100000"/>
                        </a:lnSpc>
                        <a:spcBef>
                          <a:spcPts val="1155"/>
                        </a:spcBef>
                      </a:pPr>
                      <a:r>
                        <a:rPr sz="2200">
                          <a:solidFill>
                            <a:srgbClr val="002060"/>
                          </a:solidFill>
                          <a:latin typeface="MS Gothic"/>
                          <a:cs typeface="MS Gothic"/>
                        </a:rPr>
                        <a:t>《工</a:t>
                      </a:r>
                      <a:r>
                        <a:rPr sz="2200">
                          <a:solidFill>
                            <a:srgbClr val="002060"/>
                          </a:solidFill>
                          <a:latin typeface="Microsoft JhengHei"/>
                          <a:cs typeface="Microsoft JhengHei"/>
                        </a:rPr>
                        <a:t>艺用水检验结果汇总表</a:t>
                      </a:r>
                      <a:r>
                        <a:rPr sz="2200">
                          <a:solidFill>
                            <a:srgbClr val="002060"/>
                          </a:solidFill>
                          <a:latin typeface="Times New Roman"/>
                          <a:cs typeface="Times New Roman"/>
                        </a:rPr>
                        <a:t>5428</a:t>
                      </a:r>
                      <a:r>
                        <a:rPr sz="2200" spc="-50">
                          <a:solidFill>
                            <a:srgbClr val="002060"/>
                          </a:solidFill>
                          <a:latin typeface="MS Gothic"/>
                          <a:cs typeface="MS Gothic"/>
                        </a:rPr>
                        <a:t>》</a:t>
                      </a:r>
                      <a:endParaRPr sz="2200">
                        <a:latin typeface="MS Gothic"/>
                        <a:cs typeface="MS Gothic"/>
                      </a:endParaRPr>
                    </a:p>
                  </a:txBody>
                  <a:tcPr marL="0" marR="0" marT="14668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6D9F1"/>
                    </a:solidFill>
                  </a:tcPr>
                </a:tc>
              </a:tr>
              <a:tr h="647700">
                <a:tc>
                  <a:txBody>
                    <a:bodyPr vert="horz" wrap="square"/>
                    <a:lstStyle/>
                    <a:p>
                      <a:pPr algn="ctr">
                        <a:lnSpc>
                          <a:spcPct val="100000"/>
                        </a:lnSpc>
                        <a:spcBef>
                          <a:spcPts val="1155"/>
                        </a:spcBef>
                      </a:pPr>
                      <a:r>
                        <a:rPr sz="2200">
                          <a:solidFill>
                            <a:srgbClr val="002060"/>
                          </a:solidFill>
                          <a:latin typeface="MS Gothic"/>
                          <a:cs typeface="MS Gothic"/>
                        </a:rPr>
                        <a:t>《</a:t>
                      </a:r>
                      <a:r>
                        <a:rPr sz="2200">
                          <a:solidFill>
                            <a:srgbClr val="002060"/>
                          </a:solidFill>
                          <a:latin typeface="Microsoft JhengHei"/>
                          <a:cs typeface="Microsoft JhengHei"/>
                        </a:rPr>
                        <a:t>仪器确认汇总表</a:t>
                      </a:r>
                      <a:r>
                        <a:rPr sz="2200">
                          <a:solidFill>
                            <a:srgbClr val="002060"/>
                          </a:solidFill>
                          <a:latin typeface="Times New Roman"/>
                          <a:cs typeface="Times New Roman"/>
                        </a:rPr>
                        <a:t>5423</a:t>
                      </a:r>
                      <a:r>
                        <a:rPr sz="2200" spc="-50">
                          <a:solidFill>
                            <a:srgbClr val="002060"/>
                          </a:solidFill>
                          <a:latin typeface="MS Gothic"/>
                          <a:cs typeface="MS Gothic"/>
                        </a:rPr>
                        <a:t>》</a:t>
                      </a:r>
                      <a:endParaRPr sz="2200">
                        <a:latin typeface="MS Gothic"/>
                        <a:cs typeface="MS Gothic"/>
                      </a:endParaRPr>
                    </a:p>
                  </a:txBody>
                  <a:tcPr marL="0" marR="0" marT="146685"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C6D9F1"/>
                    </a:solidFill>
                  </a:tcPr>
                </a:tc>
                <a:tc>
                  <a:txBody>
                    <a:bodyPr vert="horz" wrap="square"/>
                    <a:lstStyle/>
                    <a:p>
                      <a:pPr algn="ctr">
                        <a:lnSpc>
                          <a:spcPct val="100000"/>
                        </a:lnSpc>
                        <a:spcBef>
                          <a:spcPts val="1155"/>
                        </a:spcBef>
                      </a:pPr>
                      <a:r>
                        <a:rPr sz="2200">
                          <a:solidFill>
                            <a:srgbClr val="002060"/>
                          </a:solidFill>
                          <a:latin typeface="MS Gothic"/>
                          <a:cs typeface="MS Gothic"/>
                        </a:rPr>
                        <a:t>《</a:t>
                      </a:r>
                      <a:r>
                        <a:rPr sz="2200">
                          <a:solidFill>
                            <a:srgbClr val="002060"/>
                          </a:solidFill>
                          <a:latin typeface="Microsoft JhengHei"/>
                          <a:cs typeface="Microsoft JhengHei"/>
                        </a:rPr>
                        <a:t>洁净区空调系统监测汇总表</a:t>
                      </a:r>
                      <a:r>
                        <a:rPr sz="2200">
                          <a:solidFill>
                            <a:srgbClr val="002060"/>
                          </a:solidFill>
                          <a:latin typeface="Times New Roman"/>
                          <a:cs typeface="Times New Roman"/>
                        </a:rPr>
                        <a:t>5429</a:t>
                      </a:r>
                      <a:r>
                        <a:rPr sz="2200" spc="-50">
                          <a:solidFill>
                            <a:srgbClr val="002060"/>
                          </a:solidFill>
                          <a:latin typeface="MS Gothic"/>
                          <a:cs typeface="MS Gothic"/>
                        </a:rPr>
                        <a:t>》</a:t>
                      </a:r>
                      <a:endParaRPr sz="2200">
                        <a:latin typeface="MS Gothic"/>
                        <a:cs typeface="MS Gothic"/>
                      </a:endParaRPr>
                    </a:p>
                  </a:txBody>
                  <a:tcPr marL="0" marR="0" marT="146685"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C6D9F1"/>
                    </a:solidFill>
                  </a:tcPr>
                </a:tc>
              </a:tr>
              <a:tr h="670560">
                <a:tc>
                  <a:txBody>
                    <a:bodyPr vert="horz" wrap="square"/>
                    <a:lstStyle/>
                    <a:p>
                      <a:pPr algn="ctr">
                        <a:lnSpc>
                          <a:spcPct val="100000"/>
                        </a:lnSpc>
                        <a:spcBef>
                          <a:spcPts val="1245"/>
                        </a:spcBef>
                      </a:pPr>
                      <a:r>
                        <a:rPr sz="2200">
                          <a:solidFill>
                            <a:srgbClr val="002060"/>
                          </a:solidFill>
                          <a:latin typeface="MS Gothic"/>
                          <a:cs typeface="MS Gothic"/>
                        </a:rPr>
                        <a:t>《</a:t>
                      </a:r>
                      <a:r>
                        <a:rPr sz="2200">
                          <a:solidFill>
                            <a:srgbClr val="002060"/>
                          </a:solidFill>
                          <a:latin typeface="Microsoft JhengHei"/>
                          <a:cs typeface="Microsoft JhengHei"/>
                        </a:rPr>
                        <a:t>检验方法验证汇总表</a:t>
                      </a:r>
                      <a:r>
                        <a:rPr sz="2200">
                          <a:solidFill>
                            <a:srgbClr val="002060"/>
                          </a:solidFill>
                          <a:latin typeface="Times New Roman"/>
                          <a:cs typeface="Times New Roman"/>
                        </a:rPr>
                        <a:t>5424</a:t>
                      </a:r>
                      <a:r>
                        <a:rPr sz="2200" spc="-50">
                          <a:solidFill>
                            <a:srgbClr val="002060"/>
                          </a:solidFill>
                          <a:latin typeface="MS Gothic"/>
                          <a:cs typeface="MS Gothic"/>
                        </a:rPr>
                        <a:t>》</a:t>
                      </a:r>
                      <a:endParaRPr sz="2200">
                        <a:latin typeface="MS Gothic"/>
                        <a:cs typeface="MS Gothic"/>
                      </a:endParaRPr>
                    </a:p>
                  </a:txBody>
                  <a:tcPr marL="0" marR="0" marT="158115"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6D9F1"/>
                    </a:solidFill>
                  </a:tcPr>
                </a:tc>
                <a:tc>
                  <a:txBody>
                    <a:bodyPr vert="horz" wrap="square"/>
                    <a:lstStyle/>
                    <a:p>
                      <a:pPr algn="ctr">
                        <a:lnSpc>
                          <a:spcPts val="2565"/>
                        </a:lnSpc>
                      </a:pPr>
                      <a:r>
                        <a:rPr sz="2200">
                          <a:solidFill>
                            <a:srgbClr val="002060"/>
                          </a:solidFill>
                          <a:latin typeface="MS Gothic"/>
                          <a:cs typeface="MS Gothic"/>
                        </a:rPr>
                        <a:t>《高</a:t>
                      </a:r>
                      <a:r>
                        <a:rPr sz="2200">
                          <a:solidFill>
                            <a:srgbClr val="002060"/>
                          </a:solidFill>
                          <a:latin typeface="Microsoft JhengHei"/>
                          <a:cs typeface="Microsoft JhengHei"/>
                        </a:rPr>
                        <a:t>纯氮检验数据收集汇总表</a:t>
                      </a:r>
                      <a:r>
                        <a:rPr sz="2200" spc="-10">
                          <a:solidFill>
                            <a:srgbClr val="002060"/>
                          </a:solidFill>
                          <a:latin typeface="Times New Roman"/>
                          <a:cs typeface="Times New Roman"/>
                        </a:rPr>
                        <a:t>50139</a:t>
                      </a:r>
                      <a:endParaRPr sz="2200">
                        <a:latin typeface="Times New Roman"/>
                        <a:cs typeface="Times New Roman"/>
                      </a:endParaRPr>
                    </a:p>
                    <a:p>
                      <a:pPr algn="ctr">
                        <a:lnSpc>
                          <a:spcPts val="2470"/>
                        </a:lnSpc>
                        <a:spcBef>
                          <a:spcPts val="145"/>
                        </a:spcBef>
                      </a:pPr>
                      <a:r>
                        <a:rPr sz="2200">
                          <a:solidFill>
                            <a:srgbClr val="002060"/>
                          </a:solidFill>
                          <a:latin typeface="MS Gothic"/>
                          <a:cs typeface="MS Gothic"/>
                        </a:rPr>
                        <a:t>》</a:t>
                      </a:r>
                      <a:endParaRPr sz="2200">
                        <a:latin typeface="MS Gothic"/>
                        <a:cs typeface="MS Gothic"/>
                      </a:endParaRPr>
                    </a:p>
                  </a:txBody>
                  <a:tcPr marL="0" marR="0" marT="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6D9F1"/>
                    </a:solidFill>
                  </a:tcPr>
                </a:tc>
              </a:tr>
            </a:tbl>
          </a:graphicData>
        </a:graphic>
      </p:graphicFrame>
      <p:sp>
        <p:nvSpPr>
          <p:cNvPr id="9" name="object 9"/>
          <p:cNvSpPr txBox="1"/>
          <p:nvPr/>
        </p:nvSpPr>
        <p:spPr>
          <a:xfrm>
            <a:off x="910631" y="239718"/>
            <a:ext cx="2088514" cy="677545"/>
          </a:xfrm>
          <a:prstGeom prst="rect">
            <a:avLst/>
          </a:prstGeom>
          <a:solidFill>
            <a:srgbClr val="0072C6"/>
          </a:solidFill>
        </p:spPr>
        <p:txBody>
          <a:bodyPr vert="horz" wrap="square" lIns="0" tIns="112395" rIns="0" bIns="0" rtlCol="0">
            <a:spAutoFit/>
          </a:bodyPr>
          <a:lstStyle/>
          <a:p>
            <a:pPr algn="ctr">
              <a:lnSpc>
                <a:spcPct val="100000"/>
              </a:lnSpc>
              <a:spcBef>
                <a:spcPts val="885"/>
              </a:spcBef>
            </a:pPr>
            <a:r>
              <a:rPr sz="2800" b="1" spc="-25">
                <a:solidFill>
                  <a:srgbClr val="FFFFFF"/>
                </a:solidFill>
                <a:latin typeface="Times New Roman"/>
                <a:cs typeface="Times New Roman"/>
              </a:rPr>
              <a:t>QC</a:t>
            </a:r>
            <a:endParaRPr sz="2800">
              <a:latin typeface="Times New Roman"/>
              <a:cs typeface="Times New Roman"/>
            </a:endParaRPr>
          </a:p>
        </p:txBody>
      </p:sp>
      <p:grpSp>
        <p:nvGrpSpPr>
          <p:cNvPr id="10" name="object 10"/>
          <p:cNvGrpSpPr/>
          <p:nvPr/>
        </p:nvGrpSpPr>
        <p:grpSpPr>
          <a:xfrm>
            <a:off x="11097019" y="431658"/>
            <a:ext cx="664845" cy="328295"/>
            <a:chOff x="11097019" y="431658"/>
            <a:chExt cx="664845" cy="328295"/>
          </a:xfrm>
        </p:grpSpPr>
        <p:sp>
          <p:nvSpPr>
            <p:cNvPr id="11" name="object 11"/>
            <p:cNvSpPr/>
            <p:nvPr/>
          </p:nvSpPr>
          <p:spPr>
            <a:xfrm>
              <a:off x="11446471" y="444358"/>
              <a:ext cx="302895" cy="302895"/>
            </a:xfrm>
            <a:custGeom>
              <a:rect l="l" t="t" r="r" b="b"/>
              <a:pathLst>
                <a:path w="302895" h="302895">
                  <a:moveTo>
                    <a:pt x="151171" y="0"/>
                  </a:moveTo>
                  <a:lnTo>
                    <a:pt x="302342" y="0"/>
                  </a:lnTo>
                  <a:lnTo>
                    <a:pt x="151171" y="151171"/>
                  </a:lnTo>
                  <a:lnTo>
                    <a:pt x="302342" y="302343"/>
                  </a:lnTo>
                  <a:lnTo>
                    <a:pt x="151171" y="302343"/>
                  </a:lnTo>
                  <a:lnTo>
                    <a:pt x="0" y="151171"/>
                  </a:lnTo>
                  <a:lnTo>
                    <a:pt x="151171" y="0"/>
                  </a:lnTo>
                  <a:close/>
                </a:path>
              </a:pathLst>
            </a:custGeom>
            <a:solidFill>
              <a:srgbClr val="0072C6"/>
            </a:solidFill>
          </p:spPr>
          <p:txBody>
            <a:bodyPr wrap="square" lIns="0" tIns="0" rIns="0" bIns="0" rtlCol="0"/>
            <a:lstStyle/>
            <a:p/>
          </p:txBody>
        </p:sp>
        <p:sp>
          <p:nvSpPr>
            <p:cNvPr id="12" name="object 12"/>
            <p:cNvSpPr/>
            <p:nvPr/>
          </p:nvSpPr>
          <p:spPr>
            <a:xfrm>
              <a:off x="11446471" y="444358"/>
              <a:ext cx="302895" cy="302895"/>
            </a:xfrm>
            <a:custGeom>
              <a:rect l="l" t="t" r="r" b="b"/>
              <a:pathLst>
                <a:path w="302895" h="302895">
                  <a:moveTo>
                    <a:pt x="302342" y="302343"/>
                  </a:moveTo>
                  <a:lnTo>
                    <a:pt x="151171" y="302343"/>
                  </a:lnTo>
                  <a:lnTo>
                    <a:pt x="0" y="151171"/>
                  </a:lnTo>
                  <a:lnTo>
                    <a:pt x="151171" y="0"/>
                  </a:lnTo>
                  <a:lnTo>
                    <a:pt x="302342" y="0"/>
                  </a:lnTo>
                  <a:lnTo>
                    <a:pt x="151171" y="151171"/>
                  </a:lnTo>
                  <a:lnTo>
                    <a:pt x="302342" y="302343"/>
                  </a:lnTo>
                  <a:close/>
                </a:path>
              </a:pathLst>
            </a:custGeom>
            <a:ln w="25400">
              <a:solidFill>
                <a:srgbClr val="0072C6"/>
              </a:solidFill>
            </a:ln>
          </p:spPr>
          <p:txBody>
            <a:bodyPr wrap="square" lIns="0" tIns="0" rIns="0" bIns="0" rtlCol="0"/>
            <a:lstStyle/>
            <a:p/>
          </p:txBody>
        </p:sp>
        <p:sp>
          <p:nvSpPr>
            <p:cNvPr id="13" name="object 13"/>
            <p:cNvSpPr/>
            <p:nvPr/>
          </p:nvSpPr>
          <p:spPr>
            <a:xfrm>
              <a:off x="11109719" y="444361"/>
              <a:ext cx="302895" cy="302895"/>
            </a:xfrm>
            <a:custGeom>
              <a:rect l="l" t="t" r="r" b="b"/>
              <a:pathLst>
                <a:path w="302895" h="302895">
                  <a:moveTo>
                    <a:pt x="151171" y="0"/>
                  </a:moveTo>
                  <a:lnTo>
                    <a:pt x="302342" y="0"/>
                  </a:lnTo>
                  <a:lnTo>
                    <a:pt x="151171" y="151171"/>
                  </a:lnTo>
                  <a:lnTo>
                    <a:pt x="302342" y="302342"/>
                  </a:lnTo>
                  <a:lnTo>
                    <a:pt x="151171" y="302342"/>
                  </a:lnTo>
                  <a:lnTo>
                    <a:pt x="0" y="151171"/>
                  </a:lnTo>
                  <a:lnTo>
                    <a:pt x="151171" y="0"/>
                  </a:lnTo>
                  <a:close/>
                </a:path>
              </a:pathLst>
            </a:custGeom>
            <a:solidFill>
              <a:srgbClr val="0072C6"/>
            </a:solidFill>
          </p:spPr>
          <p:txBody>
            <a:bodyPr wrap="square" lIns="0" tIns="0" rIns="0" bIns="0" rtlCol="0"/>
            <a:lstStyle/>
            <a:p/>
          </p:txBody>
        </p:sp>
        <p:sp>
          <p:nvSpPr>
            <p:cNvPr id="14" name="object 14"/>
            <p:cNvSpPr/>
            <p:nvPr/>
          </p:nvSpPr>
          <p:spPr>
            <a:xfrm>
              <a:off x="11109719" y="444361"/>
              <a:ext cx="302895" cy="302895"/>
            </a:xfrm>
            <a:custGeom>
              <a:rect l="l" t="t" r="r" b="b"/>
              <a:pathLst>
                <a:path w="302895" h="302895">
                  <a:moveTo>
                    <a:pt x="302342" y="302342"/>
                  </a:moveTo>
                  <a:lnTo>
                    <a:pt x="151171" y="302342"/>
                  </a:lnTo>
                  <a:lnTo>
                    <a:pt x="0" y="151171"/>
                  </a:lnTo>
                  <a:lnTo>
                    <a:pt x="151171" y="0"/>
                  </a:lnTo>
                  <a:lnTo>
                    <a:pt x="302342" y="0"/>
                  </a:lnTo>
                  <a:lnTo>
                    <a:pt x="151171" y="151171"/>
                  </a:lnTo>
                  <a:lnTo>
                    <a:pt x="302342" y="302342"/>
                  </a:lnTo>
                  <a:close/>
                </a:path>
              </a:pathLst>
            </a:custGeom>
            <a:ln w="25400">
              <a:solidFill>
                <a:srgbClr val="0072C6"/>
              </a:solidFill>
            </a:ln>
          </p:spPr>
          <p:txBody>
            <a:bodyPr wrap="square" lIns="0" tIns="0" rIns="0" bIns="0" rtlCol="0"/>
            <a:lstStyle/>
            <a:p/>
          </p:txBody>
        </p:sp>
      </p:grpSp>
      <p:sp>
        <p:nvSpPr>
          <p:cNvPr id="15" name="object 15"/>
          <p:cNvSpPr txBox="1">
            <a:spLocks noGrp="1"/>
          </p:cNvSpPr>
          <p:nvPr>
            <p:ph type="title"/>
          </p:nvPr>
        </p:nvSpPr>
        <p:spPr>
          <a:xfrm>
            <a:off x="6685612" y="228382"/>
            <a:ext cx="5120640" cy="513080"/>
          </a:xfrm>
          <a:prstGeom prst="rect">
            <a:avLst/>
          </a:prstGeom>
        </p:spPr>
        <p:txBody>
          <a:bodyPr vert="horz" wrap="square" lIns="0" tIns="12700" rIns="0" bIns="0" rtlCol="0">
            <a:spAutoFit/>
          </a:bodyPr>
          <a:lstStyle/>
          <a:p>
            <a:pPr marL="12700">
              <a:lnSpc>
                <a:spcPct val="100000"/>
              </a:lnSpc>
              <a:spcBef>
                <a:spcPts val="100"/>
              </a:spcBef>
              <a:tabLst>
                <a:tab pos="1301115"/>
                <a:tab pos="5107305"/>
              </a:tabLst>
            </a:pPr>
            <a:r>
              <a:rPr b="0">
                <a:latin typeface="Times New Roman"/>
                <a:cs typeface="Times New Roman"/>
              </a:rPr>
              <a:t>	</a:t>
            </a:r>
            <a:r>
              <a:rPr/>
              <a:t>相关部门职</a:t>
            </a:r>
            <a:r>
              <a:rPr spc="-50"/>
              <a:t>责</a:t>
            </a:r>
            <a:r>
              <a:rPr/>
              <a:t>	</a:t>
            </a:r>
          </a:p>
        </p:txBody>
      </p:sp>
      <p:sp>
        <p:nvSpPr>
          <p:cNvPr id="16" name="object 16"/>
          <p:cNvSpPr txBox="1">
            <a:spLocks noGrp="1"/>
          </p:cNvSpPr>
          <p:nvPr>
            <p:ph type="sldNum" sz="quarter" idx="7"/>
          </p:nvPr>
        </p:nvSpPr>
        <p:spPr>
          <a:prstGeom prst="rect">
            <a:avLst/>
          </a:prstGeom>
        </p:spPr>
        <p:txBody>
          <a:bodyPr vert="horz" wrap="square" lIns="0" tIns="26034" rIns="0" bIns="0" rtlCol="0">
            <a:spAutoFit/>
          </a:bodyPr>
          <a:lstStyle/>
          <a:p>
            <a:pPr marL="12700">
              <a:lnSpc>
                <a:spcPct val="100000"/>
              </a:lnSpc>
              <a:spcBef>
                <a:spcPts val="204"/>
              </a:spcBef>
            </a:pPr>
            <a:r>
              <a:rPr/>
              <a:t>-</a:t>
            </a:r>
            <a:r>
              <a:rPr spc="-10"/>
              <a:t>15/51-</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151844" y="6172200"/>
            <a:ext cx="2118049" cy="529512"/>
          </a:xfrm>
          <a:prstGeom prst="rect">
            <a:avLst/>
          </a:prstGeom>
        </p:spPr>
      </p:pic>
      <p:sp>
        <p:nvSpPr>
          <p:cNvPr id="3" name="object 3"/>
          <p:cNvSpPr/>
          <p:nvPr/>
        </p:nvSpPr>
        <p:spPr>
          <a:xfrm>
            <a:off x="1054645" y="1076441"/>
            <a:ext cx="10745470" cy="1496695"/>
          </a:xfrm>
          <a:custGeom>
            <a:rect l="l" t="t" r="r" b="b"/>
            <a:pathLst>
              <a:path w="10745470" h="1496695">
                <a:moveTo>
                  <a:pt x="0" y="249405"/>
                </a:moveTo>
                <a:lnTo>
                  <a:pt x="4018" y="204574"/>
                </a:lnTo>
                <a:lnTo>
                  <a:pt x="15603" y="162379"/>
                </a:lnTo>
                <a:lnTo>
                  <a:pt x="34050" y="123525"/>
                </a:lnTo>
                <a:lnTo>
                  <a:pt x="58656" y="88716"/>
                </a:lnTo>
                <a:lnTo>
                  <a:pt x="88716" y="58657"/>
                </a:lnTo>
                <a:lnTo>
                  <a:pt x="123525" y="34051"/>
                </a:lnTo>
                <a:lnTo>
                  <a:pt x="162379" y="15603"/>
                </a:lnTo>
                <a:lnTo>
                  <a:pt x="204573" y="4018"/>
                </a:lnTo>
                <a:lnTo>
                  <a:pt x="249404" y="0"/>
                </a:lnTo>
                <a:lnTo>
                  <a:pt x="10496062" y="0"/>
                </a:lnTo>
                <a:lnTo>
                  <a:pt x="10540892" y="4018"/>
                </a:lnTo>
                <a:lnTo>
                  <a:pt x="10583086" y="15603"/>
                </a:lnTo>
                <a:lnTo>
                  <a:pt x="10621940" y="34051"/>
                </a:lnTo>
                <a:lnTo>
                  <a:pt x="10656749" y="58656"/>
                </a:lnTo>
                <a:lnTo>
                  <a:pt x="10686809" y="88716"/>
                </a:lnTo>
                <a:lnTo>
                  <a:pt x="10711415" y="123525"/>
                </a:lnTo>
                <a:lnTo>
                  <a:pt x="10729862" y="162379"/>
                </a:lnTo>
                <a:lnTo>
                  <a:pt x="10741448" y="204573"/>
                </a:lnTo>
                <a:lnTo>
                  <a:pt x="10745466" y="249404"/>
                </a:lnTo>
                <a:lnTo>
                  <a:pt x="10745467" y="1246994"/>
                </a:lnTo>
                <a:lnTo>
                  <a:pt x="10741448" y="1291824"/>
                </a:lnTo>
                <a:lnTo>
                  <a:pt x="10729862" y="1334019"/>
                </a:lnTo>
                <a:lnTo>
                  <a:pt x="10711415" y="1372873"/>
                </a:lnTo>
                <a:lnTo>
                  <a:pt x="10686809" y="1407682"/>
                </a:lnTo>
                <a:lnTo>
                  <a:pt x="10656750" y="1437741"/>
                </a:lnTo>
                <a:lnTo>
                  <a:pt x="10621941" y="1462347"/>
                </a:lnTo>
                <a:lnTo>
                  <a:pt x="10583087" y="1480795"/>
                </a:lnTo>
                <a:lnTo>
                  <a:pt x="10540892" y="1492380"/>
                </a:lnTo>
                <a:lnTo>
                  <a:pt x="10496062" y="1496398"/>
                </a:lnTo>
                <a:lnTo>
                  <a:pt x="249404" y="1496399"/>
                </a:lnTo>
                <a:lnTo>
                  <a:pt x="204574" y="1492380"/>
                </a:lnTo>
                <a:lnTo>
                  <a:pt x="162379" y="1480795"/>
                </a:lnTo>
                <a:lnTo>
                  <a:pt x="123525" y="1462347"/>
                </a:lnTo>
                <a:lnTo>
                  <a:pt x="88716" y="1437741"/>
                </a:lnTo>
                <a:lnTo>
                  <a:pt x="58657" y="1407682"/>
                </a:lnTo>
                <a:lnTo>
                  <a:pt x="34051" y="1372873"/>
                </a:lnTo>
                <a:lnTo>
                  <a:pt x="15603" y="1334019"/>
                </a:lnTo>
                <a:lnTo>
                  <a:pt x="4018" y="1291824"/>
                </a:lnTo>
                <a:lnTo>
                  <a:pt x="0" y="1246994"/>
                </a:lnTo>
                <a:lnTo>
                  <a:pt x="0" y="249405"/>
                </a:lnTo>
                <a:close/>
              </a:path>
            </a:pathLst>
          </a:custGeom>
          <a:ln w="25400">
            <a:solidFill>
              <a:srgbClr val="4F81BD"/>
            </a:solidFill>
          </a:ln>
        </p:spPr>
        <p:txBody>
          <a:bodyPr wrap="square" lIns="0" tIns="0" rIns="0" bIns="0" rtlCol="0"/>
          <a:lstStyle/>
          <a:p/>
        </p:txBody>
      </p:sp>
      <p:sp>
        <p:nvSpPr>
          <p:cNvPr id="4" name="object 4"/>
          <p:cNvSpPr txBox="1"/>
          <p:nvPr/>
        </p:nvSpPr>
        <p:spPr>
          <a:xfrm>
            <a:off x="1343139" y="1138897"/>
            <a:ext cx="10388600" cy="1321435"/>
          </a:xfrm>
          <a:prstGeom prst="rect">
            <a:avLst/>
          </a:prstGeom>
        </p:spPr>
        <p:txBody>
          <a:bodyPr vert="horz" wrap="square" lIns="0" tIns="12065" rIns="0" bIns="0" rtlCol="0">
            <a:spAutoFit/>
          </a:bodyPr>
          <a:lstStyle/>
          <a:p>
            <a:pPr marL="12700" marR="224790">
              <a:lnSpc>
                <a:spcPct val="120200"/>
              </a:lnSpc>
              <a:spcBef>
                <a:spcPts val="95"/>
              </a:spcBef>
            </a:pPr>
            <a:r>
              <a:rPr sz="2400">
                <a:latin typeface="宋体"/>
                <a:cs typeface="宋体"/>
              </a:rPr>
              <a:t>生产</a:t>
            </a:r>
            <a:r>
              <a:rPr sz="2400">
                <a:latin typeface="Times New Roman"/>
                <a:cs typeface="Times New Roman"/>
              </a:rPr>
              <a:t>/</a:t>
            </a:r>
            <a:r>
              <a:rPr sz="2400" spc="-5">
                <a:latin typeface="宋体"/>
                <a:cs typeface="宋体"/>
              </a:rPr>
              <a:t>辅助车间：按照本规程的要求收集产品质量回顾工作所需要的信息和数据，制定各剂型质量关键项目统计表。</a:t>
            </a:r>
            <a:endParaRPr sz="2400">
              <a:latin typeface="宋体"/>
              <a:cs typeface="宋体"/>
            </a:endParaRPr>
          </a:p>
          <a:p>
            <a:pPr marL="12700">
              <a:lnSpc>
                <a:spcPct val="100000"/>
              </a:lnSpc>
              <a:spcBef>
                <a:spcPts val="405"/>
              </a:spcBef>
            </a:pPr>
            <a:r>
              <a:rPr sz="2400" spc="-5">
                <a:latin typeface="宋体"/>
                <a:cs typeface="宋体"/>
              </a:rPr>
              <a:t>制造部长、制造部技术主管、生产车间负责人：审核产品质量回顾分析报告。</a:t>
            </a:r>
            <a:endParaRPr sz="2400">
              <a:latin typeface="宋体"/>
              <a:cs typeface="宋体"/>
            </a:endParaRPr>
          </a:p>
        </p:txBody>
      </p:sp>
      <p:grpSp>
        <p:nvGrpSpPr>
          <p:cNvPr id="5" name="object 5"/>
          <p:cNvGrpSpPr/>
          <p:nvPr/>
        </p:nvGrpSpPr>
        <p:grpSpPr>
          <a:xfrm>
            <a:off x="609897" y="1609727"/>
            <a:ext cx="328295" cy="328295"/>
            <a:chOff x="609897" y="1609727"/>
            <a:chExt cx="328295" cy="328295"/>
          </a:xfrm>
        </p:grpSpPr>
        <p:sp>
          <p:nvSpPr>
            <p:cNvPr id="6" name="object 6"/>
            <p:cNvSpPr/>
            <p:nvPr/>
          </p:nvSpPr>
          <p:spPr>
            <a:xfrm>
              <a:off x="622597" y="1622427"/>
              <a:ext cx="302895" cy="302895"/>
            </a:xfrm>
            <a:custGeom>
              <a:rect l="l" t="t" r="r" b="b"/>
              <a:pathLst>
                <a:path w="302894" h="302894">
                  <a:moveTo>
                    <a:pt x="151171" y="302341"/>
                  </a:moveTo>
                  <a:lnTo>
                    <a:pt x="0" y="302341"/>
                  </a:lnTo>
                  <a:lnTo>
                    <a:pt x="151171" y="151170"/>
                  </a:lnTo>
                  <a:lnTo>
                    <a:pt x="0" y="0"/>
                  </a:lnTo>
                  <a:lnTo>
                    <a:pt x="151171" y="0"/>
                  </a:lnTo>
                  <a:lnTo>
                    <a:pt x="302341" y="151170"/>
                  </a:lnTo>
                  <a:lnTo>
                    <a:pt x="151171" y="302341"/>
                  </a:lnTo>
                  <a:close/>
                </a:path>
              </a:pathLst>
            </a:custGeom>
            <a:solidFill>
              <a:srgbClr val="0072C6"/>
            </a:solidFill>
          </p:spPr>
          <p:txBody>
            <a:bodyPr wrap="square" lIns="0" tIns="0" rIns="0" bIns="0" rtlCol="0"/>
            <a:lstStyle/>
            <a:p/>
          </p:txBody>
        </p:sp>
        <p:sp>
          <p:nvSpPr>
            <p:cNvPr id="7" name="object 7"/>
            <p:cNvSpPr/>
            <p:nvPr/>
          </p:nvSpPr>
          <p:spPr>
            <a:xfrm>
              <a:off x="622597" y="1622427"/>
              <a:ext cx="302895" cy="302895"/>
            </a:xfrm>
            <a:custGeom>
              <a:rect l="l" t="t" r="r" b="b"/>
              <a:pathLst>
                <a:path w="302894" h="302894">
                  <a:moveTo>
                    <a:pt x="0" y="0"/>
                  </a:moveTo>
                  <a:lnTo>
                    <a:pt x="151171" y="0"/>
                  </a:lnTo>
                  <a:lnTo>
                    <a:pt x="302341" y="151170"/>
                  </a:lnTo>
                  <a:lnTo>
                    <a:pt x="151171" y="302341"/>
                  </a:lnTo>
                  <a:lnTo>
                    <a:pt x="0" y="302341"/>
                  </a:lnTo>
                  <a:lnTo>
                    <a:pt x="151171" y="151170"/>
                  </a:lnTo>
                  <a:lnTo>
                    <a:pt x="0" y="0"/>
                  </a:lnTo>
                  <a:close/>
                </a:path>
              </a:pathLst>
            </a:custGeom>
            <a:ln w="25400">
              <a:solidFill>
                <a:srgbClr val="0072C6"/>
              </a:solidFill>
            </a:ln>
          </p:spPr>
          <p:txBody>
            <a:bodyPr wrap="square" lIns="0" tIns="0" rIns="0" bIns="0" rtlCol="0"/>
            <a:lstStyle/>
            <a:p/>
          </p:txBody>
        </p:sp>
      </p:grpSp>
      <p:graphicFrame>
        <p:nvGraphicFramePr>
          <p:cNvPr id="8" name="object 8"/>
          <p:cNvGraphicFramePr>
            <a:graphicFrameLocks noGrp="1"/>
          </p:cNvGraphicFramePr>
          <p:nvPr/>
        </p:nvGraphicFramePr>
        <p:xfrm>
          <a:off x="1146443" y="2710506"/>
          <a:ext cx="10561955" cy="3382645"/>
        </p:xfrm>
        <a:graphic>
          <a:graphicData uri="http://schemas.openxmlformats.org/drawingml/2006/table">
            <a:tbl>
              <a:tblPr firstRow="1" bandRow="1">
                <a:tableStyleId>{2D5ABB26-0587-4C30-8999-92F81FD0307C}</a:tableStyleId>
              </a:tblPr>
              <a:tblGrid>
                <a:gridCol w="5446395"/>
                <a:gridCol w="5102860"/>
              </a:tblGrid>
              <a:tr h="663575">
                <a:tc>
                  <a:txBody>
                    <a:bodyPr vert="horz" wrap="square"/>
                    <a:lstStyle/>
                    <a:p>
                      <a:pPr algn="ctr">
                        <a:lnSpc>
                          <a:spcPct val="100000"/>
                        </a:lnSpc>
                        <a:spcBef>
                          <a:spcPts val="1345"/>
                        </a:spcBef>
                      </a:pPr>
                      <a:r>
                        <a:rPr sz="2000">
                          <a:solidFill>
                            <a:srgbClr val="002060"/>
                          </a:solidFill>
                          <a:latin typeface="MS Gothic"/>
                          <a:cs typeface="MS Gothic"/>
                        </a:rPr>
                        <a:t>《中</a:t>
                      </a:r>
                      <a:r>
                        <a:rPr sz="2000">
                          <a:solidFill>
                            <a:srgbClr val="002060"/>
                          </a:solidFill>
                          <a:latin typeface="Microsoft JhengHei"/>
                          <a:cs typeface="Microsoft JhengHei"/>
                        </a:rPr>
                        <a:t>间产品检验数据收集汇总表</a:t>
                      </a:r>
                      <a:r>
                        <a:rPr sz="2000">
                          <a:solidFill>
                            <a:srgbClr val="002060"/>
                          </a:solidFill>
                          <a:latin typeface="Times New Roman"/>
                          <a:cs typeface="Times New Roman"/>
                        </a:rPr>
                        <a:t>5412</a:t>
                      </a:r>
                      <a:r>
                        <a:rPr sz="2000" spc="-50">
                          <a:solidFill>
                            <a:srgbClr val="002060"/>
                          </a:solidFill>
                          <a:latin typeface="MS Gothic"/>
                          <a:cs typeface="MS Gothic"/>
                        </a:rPr>
                        <a:t>》</a:t>
                      </a:r>
                      <a:endParaRPr sz="2000">
                        <a:latin typeface="MS Gothic"/>
                        <a:cs typeface="MS Gothic"/>
                      </a:endParaRPr>
                    </a:p>
                  </a:txBody>
                  <a:tcPr marL="0" marR="0" marT="170815"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C6D9F1"/>
                    </a:solidFill>
                  </a:tcPr>
                </a:tc>
                <a:tc>
                  <a:txBody>
                    <a:bodyPr vert="horz" wrap="square"/>
                    <a:lstStyle/>
                    <a:p>
                      <a:pPr algn="ctr">
                        <a:lnSpc>
                          <a:spcPct val="100000"/>
                        </a:lnSpc>
                        <a:spcBef>
                          <a:spcPts val="1345"/>
                        </a:spcBef>
                      </a:pPr>
                      <a:r>
                        <a:rPr sz="2000">
                          <a:solidFill>
                            <a:srgbClr val="002060"/>
                          </a:solidFill>
                          <a:latin typeface="MS Gothic"/>
                          <a:cs typeface="MS Gothic"/>
                        </a:rPr>
                        <a:t>《关</a:t>
                      </a:r>
                      <a:r>
                        <a:rPr sz="2000">
                          <a:solidFill>
                            <a:srgbClr val="002060"/>
                          </a:solidFill>
                          <a:latin typeface="Microsoft JhengHei"/>
                          <a:cs typeface="Microsoft JhengHei"/>
                        </a:rPr>
                        <a:t>键工艺验证汇总表</a:t>
                      </a:r>
                      <a:r>
                        <a:rPr sz="2000">
                          <a:solidFill>
                            <a:srgbClr val="002060"/>
                          </a:solidFill>
                          <a:latin typeface="Times New Roman"/>
                          <a:cs typeface="Times New Roman"/>
                        </a:rPr>
                        <a:t>5417</a:t>
                      </a:r>
                      <a:r>
                        <a:rPr sz="2000" spc="-50">
                          <a:solidFill>
                            <a:srgbClr val="002060"/>
                          </a:solidFill>
                          <a:latin typeface="MS Gothic"/>
                          <a:cs typeface="MS Gothic"/>
                        </a:rPr>
                        <a:t>》</a:t>
                      </a:r>
                      <a:endParaRPr sz="2000">
                        <a:latin typeface="MS Gothic"/>
                        <a:cs typeface="MS Gothic"/>
                      </a:endParaRPr>
                    </a:p>
                  </a:txBody>
                  <a:tcPr marL="0" marR="0" marT="170815"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C6D9F1"/>
                    </a:solidFill>
                  </a:tcPr>
                </a:tc>
              </a:tr>
              <a:tr h="685165">
                <a:tc>
                  <a:txBody>
                    <a:bodyPr vert="horz" wrap="square"/>
                    <a:lstStyle/>
                    <a:p>
                      <a:pPr marL="147320" marR="140970">
                        <a:lnSpc>
                          <a:spcPct val="100000"/>
                        </a:lnSpc>
                        <a:spcBef>
                          <a:spcPts val="229"/>
                        </a:spcBef>
                      </a:pPr>
                      <a:r>
                        <a:rPr sz="2000">
                          <a:solidFill>
                            <a:srgbClr val="002060"/>
                          </a:solidFill>
                          <a:latin typeface="MS Gothic"/>
                          <a:cs typeface="MS Gothic"/>
                        </a:rPr>
                        <a:t>《超</a:t>
                      </a:r>
                      <a:r>
                        <a:rPr sz="2000">
                          <a:solidFill>
                            <a:srgbClr val="002060"/>
                          </a:solidFill>
                          <a:latin typeface="Microsoft JhengHei"/>
                          <a:cs typeface="Microsoft JhengHei"/>
                        </a:rPr>
                        <a:t>标、超常检验结果处理台帐（中间产品</a:t>
                      </a:r>
                      <a:r>
                        <a:rPr sz="2000">
                          <a:solidFill>
                            <a:srgbClr val="002060"/>
                          </a:solidFill>
                          <a:latin typeface="Times New Roman"/>
                          <a:cs typeface="Times New Roman"/>
                        </a:rPr>
                        <a:t>/</a:t>
                      </a:r>
                      <a:r>
                        <a:rPr sz="2000" spc="-50">
                          <a:solidFill>
                            <a:srgbClr val="002060"/>
                          </a:solidFill>
                          <a:latin typeface="MS Gothic"/>
                          <a:cs typeface="MS Gothic"/>
                        </a:rPr>
                        <a:t>待</a:t>
                      </a:r>
                      <a:r>
                        <a:rPr sz="2000">
                          <a:solidFill>
                            <a:srgbClr val="002060"/>
                          </a:solidFill>
                          <a:latin typeface="MS Gothic"/>
                          <a:cs typeface="MS Gothic"/>
                        </a:rPr>
                        <a:t>包装</a:t>
                      </a:r>
                      <a:r>
                        <a:rPr sz="2000">
                          <a:solidFill>
                            <a:srgbClr val="002060"/>
                          </a:solidFill>
                          <a:latin typeface="Microsoft JhengHei"/>
                          <a:cs typeface="Microsoft JhengHei"/>
                        </a:rPr>
                        <a:t>产品）</a:t>
                      </a:r>
                      <a:r>
                        <a:rPr sz="2000">
                          <a:solidFill>
                            <a:srgbClr val="002060"/>
                          </a:solidFill>
                          <a:latin typeface="Times New Roman"/>
                          <a:cs typeface="Times New Roman"/>
                        </a:rPr>
                        <a:t>5469</a:t>
                      </a:r>
                      <a:r>
                        <a:rPr sz="2000" spc="-50">
                          <a:solidFill>
                            <a:srgbClr val="002060"/>
                          </a:solidFill>
                          <a:latin typeface="MS Gothic"/>
                          <a:cs typeface="MS Gothic"/>
                        </a:rPr>
                        <a:t>》</a:t>
                      </a:r>
                      <a:endParaRPr sz="2000">
                        <a:latin typeface="MS Gothic"/>
                        <a:cs typeface="MS Gothic"/>
                      </a:endParaRPr>
                    </a:p>
                  </a:txBody>
                  <a:tcPr marL="0" marR="0" marT="29209"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6D9F1"/>
                    </a:solidFill>
                  </a:tcPr>
                </a:tc>
                <a:tc>
                  <a:txBody>
                    <a:bodyPr vert="horz" wrap="square"/>
                    <a:lstStyle/>
                    <a:p>
                      <a:pPr algn="ctr">
                        <a:lnSpc>
                          <a:spcPct val="100000"/>
                        </a:lnSpc>
                        <a:spcBef>
                          <a:spcPts val="1430"/>
                        </a:spcBef>
                      </a:pPr>
                      <a:r>
                        <a:rPr sz="2000">
                          <a:solidFill>
                            <a:srgbClr val="002060"/>
                          </a:solidFill>
                          <a:latin typeface="MS Gothic"/>
                          <a:cs typeface="MS Gothic"/>
                        </a:rPr>
                        <a:t>《关</a:t>
                      </a:r>
                      <a:r>
                        <a:rPr sz="2000">
                          <a:solidFill>
                            <a:srgbClr val="002060"/>
                          </a:solidFill>
                          <a:latin typeface="Microsoft JhengHei"/>
                          <a:cs typeface="Microsoft JhengHei"/>
                        </a:rPr>
                        <a:t>键设备维护维修情况数据汇总表</a:t>
                      </a:r>
                      <a:r>
                        <a:rPr sz="2000">
                          <a:solidFill>
                            <a:srgbClr val="002060"/>
                          </a:solidFill>
                          <a:latin typeface="Times New Roman"/>
                          <a:cs typeface="Times New Roman"/>
                        </a:rPr>
                        <a:t>5418</a:t>
                      </a:r>
                      <a:r>
                        <a:rPr sz="2000" spc="-50">
                          <a:solidFill>
                            <a:srgbClr val="002060"/>
                          </a:solidFill>
                          <a:latin typeface="MS Gothic"/>
                          <a:cs typeface="MS Gothic"/>
                        </a:rPr>
                        <a:t>》</a:t>
                      </a:r>
                      <a:endParaRPr sz="2000">
                        <a:latin typeface="MS Gothic"/>
                        <a:cs typeface="MS Gothic"/>
                      </a:endParaRPr>
                    </a:p>
                  </a:txBody>
                  <a:tcPr marL="0" marR="0" marT="18161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6D9F1"/>
                    </a:solidFill>
                  </a:tcPr>
                </a:tc>
              </a:tr>
              <a:tr h="685165">
                <a:tc>
                  <a:txBody>
                    <a:bodyPr vert="horz" wrap="square"/>
                    <a:lstStyle/>
                    <a:p>
                      <a:pPr marL="147320">
                        <a:lnSpc>
                          <a:spcPct val="100000"/>
                        </a:lnSpc>
                        <a:spcBef>
                          <a:spcPts val="229"/>
                        </a:spcBef>
                      </a:pPr>
                      <a:r>
                        <a:rPr sz="2000">
                          <a:solidFill>
                            <a:srgbClr val="002060"/>
                          </a:solidFill>
                          <a:latin typeface="MS Gothic"/>
                          <a:cs typeface="MS Gothic"/>
                        </a:rPr>
                        <a:t>《不合格品台</a:t>
                      </a:r>
                      <a:r>
                        <a:rPr sz="2000">
                          <a:solidFill>
                            <a:srgbClr val="002060"/>
                          </a:solidFill>
                          <a:latin typeface="Microsoft JhengHei"/>
                          <a:cs typeface="Microsoft JhengHei"/>
                        </a:rPr>
                        <a:t>帐（中间产品</a:t>
                      </a:r>
                      <a:r>
                        <a:rPr sz="2000">
                          <a:solidFill>
                            <a:srgbClr val="002060"/>
                          </a:solidFill>
                          <a:latin typeface="Times New Roman"/>
                          <a:cs typeface="Times New Roman"/>
                        </a:rPr>
                        <a:t>/</a:t>
                      </a:r>
                      <a:r>
                        <a:rPr sz="2000">
                          <a:solidFill>
                            <a:srgbClr val="002060"/>
                          </a:solidFill>
                          <a:latin typeface="MS Gothic"/>
                          <a:cs typeface="MS Gothic"/>
                        </a:rPr>
                        <a:t>待包装</a:t>
                      </a:r>
                      <a:r>
                        <a:rPr sz="2000">
                          <a:solidFill>
                            <a:srgbClr val="002060"/>
                          </a:solidFill>
                          <a:latin typeface="Microsoft JhengHei"/>
                          <a:cs typeface="Microsoft JhengHei"/>
                        </a:rPr>
                        <a:t>产品</a:t>
                      </a:r>
                      <a:r>
                        <a:rPr sz="2000" spc="-10">
                          <a:solidFill>
                            <a:srgbClr val="002060"/>
                          </a:solidFill>
                          <a:latin typeface="Microsoft JhengHei"/>
                          <a:cs typeface="Microsoft JhengHei"/>
                        </a:rPr>
                        <a:t>）</a:t>
                      </a:r>
                      <a:r>
                        <a:rPr sz="2000" spc="-10">
                          <a:solidFill>
                            <a:srgbClr val="002060"/>
                          </a:solidFill>
                          <a:latin typeface="Times New Roman"/>
                          <a:cs typeface="Times New Roman"/>
                        </a:rPr>
                        <a:t>5122</a:t>
                      </a:r>
                      <a:endParaRPr sz="2000">
                        <a:latin typeface="Times New Roman"/>
                        <a:cs typeface="Times New Roman"/>
                      </a:endParaRPr>
                    </a:p>
                    <a:p>
                      <a:pPr marL="147320">
                        <a:lnSpc>
                          <a:spcPct val="100000"/>
                        </a:lnSpc>
                        <a:spcBef>
                          <a:spcPts val="130"/>
                        </a:spcBef>
                      </a:pPr>
                      <a:r>
                        <a:rPr sz="2000">
                          <a:solidFill>
                            <a:srgbClr val="002060"/>
                          </a:solidFill>
                          <a:latin typeface="MS Gothic"/>
                          <a:cs typeface="MS Gothic"/>
                        </a:rPr>
                        <a:t>》</a:t>
                      </a:r>
                      <a:endParaRPr sz="2000">
                        <a:latin typeface="MS Gothic"/>
                        <a:cs typeface="MS Gothic"/>
                      </a:endParaRPr>
                    </a:p>
                  </a:txBody>
                  <a:tcPr marL="0" marR="0" marT="29209"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6D9F1"/>
                    </a:solidFill>
                  </a:tcPr>
                </a:tc>
                <a:tc>
                  <a:txBody>
                    <a:bodyPr vert="horz" wrap="square"/>
                    <a:lstStyle/>
                    <a:p>
                      <a:pPr algn="ctr">
                        <a:lnSpc>
                          <a:spcPct val="100000"/>
                        </a:lnSpc>
                        <a:spcBef>
                          <a:spcPts val="1430"/>
                        </a:spcBef>
                      </a:pPr>
                      <a:r>
                        <a:rPr sz="2000">
                          <a:solidFill>
                            <a:srgbClr val="002060"/>
                          </a:solidFill>
                          <a:latin typeface="MS Gothic"/>
                          <a:cs typeface="MS Gothic"/>
                        </a:rPr>
                        <a:t>《</a:t>
                      </a:r>
                      <a:r>
                        <a:rPr sz="2000">
                          <a:solidFill>
                            <a:srgbClr val="002060"/>
                          </a:solidFill>
                          <a:latin typeface="Microsoft JhengHei"/>
                          <a:cs typeface="Microsoft JhengHei"/>
                        </a:rPr>
                        <a:t>设备校验情况汇总表</a:t>
                      </a:r>
                      <a:r>
                        <a:rPr sz="2000">
                          <a:solidFill>
                            <a:srgbClr val="002060"/>
                          </a:solidFill>
                          <a:latin typeface="Times New Roman"/>
                          <a:cs typeface="Times New Roman"/>
                        </a:rPr>
                        <a:t>5419</a:t>
                      </a:r>
                      <a:r>
                        <a:rPr sz="2000" spc="-50">
                          <a:solidFill>
                            <a:srgbClr val="002060"/>
                          </a:solidFill>
                          <a:latin typeface="MS Gothic"/>
                          <a:cs typeface="MS Gothic"/>
                        </a:rPr>
                        <a:t>》</a:t>
                      </a:r>
                      <a:endParaRPr sz="2000">
                        <a:latin typeface="MS Gothic"/>
                        <a:cs typeface="MS Gothic"/>
                      </a:endParaRPr>
                    </a:p>
                  </a:txBody>
                  <a:tcPr marL="0" marR="0" marT="18161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6D9F1"/>
                    </a:solidFill>
                  </a:tcPr>
                </a:tc>
              </a:tr>
              <a:tr h="663575">
                <a:tc>
                  <a:txBody>
                    <a:bodyPr vert="horz" wrap="square"/>
                    <a:lstStyle/>
                    <a:p>
                      <a:pPr algn="ctr">
                        <a:lnSpc>
                          <a:spcPct val="100000"/>
                        </a:lnSpc>
                        <a:spcBef>
                          <a:spcPts val="1345"/>
                        </a:spcBef>
                      </a:pPr>
                      <a:r>
                        <a:rPr sz="2000">
                          <a:solidFill>
                            <a:srgbClr val="002060"/>
                          </a:solidFill>
                          <a:latin typeface="MS Gothic"/>
                          <a:cs typeface="MS Gothic"/>
                        </a:rPr>
                        <a:t>《制</a:t>
                      </a:r>
                      <a:r>
                        <a:rPr sz="2000">
                          <a:solidFill>
                            <a:srgbClr val="002060"/>
                          </a:solidFill>
                          <a:latin typeface="Microsoft JhengHei"/>
                          <a:cs typeface="Microsoft JhengHei"/>
                        </a:rPr>
                        <a:t>药用水关键使用点关键项目统计表</a:t>
                      </a:r>
                      <a:r>
                        <a:rPr sz="2000">
                          <a:solidFill>
                            <a:srgbClr val="002060"/>
                          </a:solidFill>
                          <a:latin typeface="Times New Roman"/>
                          <a:cs typeface="Times New Roman"/>
                        </a:rPr>
                        <a:t>5413</a:t>
                      </a:r>
                      <a:r>
                        <a:rPr sz="2000" spc="-50">
                          <a:solidFill>
                            <a:srgbClr val="002060"/>
                          </a:solidFill>
                          <a:latin typeface="MS Gothic"/>
                          <a:cs typeface="MS Gothic"/>
                        </a:rPr>
                        <a:t>》</a:t>
                      </a:r>
                      <a:endParaRPr sz="2000">
                        <a:latin typeface="MS Gothic"/>
                        <a:cs typeface="MS Gothic"/>
                      </a:endParaRPr>
                    </a:p>
                  </a:txBody>
                  <a:tcPr marL="0" marR="0" marT="170815"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C6D9F1"/>
                    </a:solidFill>
                  </a:tcPr>
                </a:tc>
                <a:tc>
                  <a:txBody>
                    <a:bodyPr vert="horz" wrap="square"/>
                    <a:lstStyle/>
                    <a:p>
                      <a:pPr algn="ctr">
                        <a:lnSpc>
                          <a:spcPct val="100000"/>
                        </a:lnSpc>
                        <a:spcBef>
                          <a:spcPts val="1345"/>
                        </a:spcBef>
                      </a:pPr>
                      <a:r>
                        <a:rPr sz="2000">
                          <a:solidFill>
                            <a:srgbClr val="002060"/>
                          </a:solidFill>
                          <a:latin typeface="MS Gothic"/>
                          <a:cs typeface="MS Gothic"/>
                        </a:rPr>
                        <a:t>《</a:t>
                      </a:r>
                      <a:r>
                        <a:rPr sz="2000">
                          <a:solidFill>
                            <a:srgbClr val="002060"/>
                          </a:solidFill>
                          <a:latin typeface="Microsoft JhengHei"/>
                          <a:cs typeface="Microsoft JhengHei"/>
                        </a:rPr>
                        <a:t>设备、设施确认情况汇总表</a:t>
                      </a:r>
                      <a:r>
                        <a:rPr sz="2000">
                          <a:solidFill>
                            <a:srgbClr val="002060"/>
                          </a:solidFill>
                          <a:latin typeface="Times New Roman"/>
                          <a:cs typeface="Times New Roman"/>
                        </a:rPr>
                        <a:t>5420</a:t>
                      </a:r>
                      <a:r>
                        <a:rPr sz="2000" spc="-50">
                          <a:solidFill>
                            <a:srgbClr val="002060"/>
                          </a:solidFill>
                          <a:latin typeface="MS Gothic"/>
                          <a:cs typeface="MS Gothic"/>
                        </a:rPr>
                        <a:t>》</a:t>
                      </a:r>
                      <a:endParaRPr sz="2000">
                        <a:latin typeface="MS Gothic"/>
                        <a:cs typeface="MS Gothic"/>
                      </a:endParaRPr>
                    </a:p>
                  </a:txBody>
                  <a:tcPr marL="0" marR="0" marT="170815"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C6D9F1"/>
                    </a:solidFill>
                  </a:tcPr>
                </a:tc>
              </a:tr>
              <a:tr h="685165">
                <a:tc>
                  <a:txBody>
                    <a:bodyPr vert="horz" wrap="square"/>
                    <a:lstStyle/>
                    <a:p>
                      <a:pPr marL="182880" marR="175260">
                        <a:lnSpc>
                          <a:spcPts val="2270"/>
                        </a:lnSpc>
                        <a:spcBef>
                          <a:spcPts val="545"/>
                        </a:spcBef>
                      </a:pPr>
                      <a:r>
                        <a:rPr sz="2000">
                          <a:solidFill>
                            <a:srgbClr val="002060"/>
                          </a:solidFill>
                          <a:latin typeface="MS Gothic"/>
                          <a:cs typeface="MS Gothic"/>
                        </a:rPr>
                        <a:t>《</a:t>
                      </a:r>
                      <a:r>
                        <a:rPr sz="2000" spc="-5">
                          <a:solidFill>
                            <a:srgbClr val="002060"/>
                          </a:solidFill>
                          <a:latin typeface="Microsoft JhengHei"/>
                          <a:cs typeface="Microsoft JhengHei"/>
                        </a:rPr>
                        <a:t>产品生产过程质量监控要点监控结果收集汇</a:t>
                      </a:r>
                      <a:r>
                        <a:rPr sz="2000">
                          <a:solidFill>
                            <a:srgbClr val="002060"/>
                          </a:solidFill>
                          <a:latin typeface="Microsoft JhengHei"/>
                          <a:cs typeface="Microsoft JhengHei"/>
                        </a:rPr>
                        <a:t>总表</a:t>
                      </a:r>
                      <a:r>
                        <a:rPr sz="2000">
                          <a:solidFill>
                            <a:srgbClr val="002060"/>
                          </a:solidFill>
                          <a:latin typeface="Times New Roman"/>
                          <a:cs typeface="Times New Roman"/>
                        </a:rPr>
                        <a:t>5415</a:t>
                      </a:r>
                      <a:r>
                        <a:rPr sz="2000" spc="-50">
                          <a:solidFill>
                            <a:srgbClr val="002060"/>
                          </a:solidFill>
                          <a:latin typeface="MS Gothic"/>
                          <a:cs typeface="MS Gothic"/>
                        </a:rPr>
                        <a:t>》</a:t>
                      </a:r>
                      <a:endParaRPr sz="2000">
                        <a:latin typeface="MS Gothic"/>
                        <a:cs typeface="MS Gothic"/>
                      </a:endParaRPr>
                    </a:p>
                  </a:txBody>
                  <a:tcPr marL="0" marR="0" marT="69215"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6D9F1"/>
                    </a:solidFill>
                  </a:tcPr>
                </a:tc>
                <a:tc>
                  <a:txBody>
                    <a:bodyPr vert="horz" wrap="square"/>
                    <a:lstStyle/>
                    <a:p>
                      <a:pPr marL="137795">
                        <a:lnSpc>
                          <a:spcPts val="2335"/>
                        </a:lnSpc>
                        <a:spcBef>
                          <a:spcPts val="360"/>
                        </a:spcBef>
                      </a:pPr>
                      <a:r>
                        <a:rPr sz="2000">
                          <a:solidFill>
                            <a:srgbClr val="002060"/>
                          </a:solidFill>
                          <a:latin typeface="MS Gothic"/>
                          <a:cs typeface="MS Gothic"/>
                        </a:rPr>
                        <a:t>《高</a:t>
                      </a:r>
                      <a:r>
                        <a:rPr sz="2000" spc="-5">
                          <a:solidFill>
                            <a:srgbClr val="002060"/>
                          </a:solidFill>
                          <a:latin typeface="Microsoft JhengHei"/>
                          <a:cs typeface="Microsoft JhengHei"/>
                        </a:rPr>
                        <a:t>纯氮、压缩空气关键点监测数据统计表</a:t>
                      </a:r>
                      <a:endParaRPr sz="2000">
                        <a:latin typeface="Microsoft JhengHei"/>
                        <a:cs typeface="Microsoft JhengHei"/>
                      </a:endParaRPr>
                    </a:p>
                    <a:p>
                      <a:pPr marL="137795">
                        <a:lnSpc>
                          <a:spcPts val="2335"/>
                        </a:lnSpc>
                      </a:pPr>
                      <a:r>
                        <a:rPr sz="2000">
                          <a:solidFill>
                            <a:srgbClr val="002060"/>
                          </a:solidFill>
                          <a:latin typeface="Times New Roman"/>
                          <a:cs typeface="Times New Roman"/>
                        </a:rPr>
                        <a:t>50140</a:t>
                      </a:r>
                      <a:r>
                        <a:rPr sz="2000" spc="-50">
                          <a:solidFill>
                            <a:srgbClr val="002060"/>
                          </a:solidFill>
                          <a:latin typeface="MS Gothic"/>
                          <a:cs typeface="MS Gothic"/>
                        </a:rPr>
                        <a:t>》</a:t>
                      </a:r>
                      <a:endParaRPr sz="2000">
                        <a:latin typeface="MS Gothic"/>
                        <a:cs typeface="MS Gothic"/>
                      </a:endParaRPr>
                    </a:p>
                  </a:txBody>
                  <a:tcPr marL="0" marR="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6D9F1"/>
                    </a:solidFill>
                  </a:tcPr>
                </a:tc>
              </a:tr>
            </a:tbl>
          </a:graphicData>
        </a:graphic>
      </p:graphicFrame>
      <p:sp>
        <p:nvSpPr>
          <p:cNvPr id="9" name="object 9"/>
          <p:cNvSpPr txBox="1"/>
          <p:nvPr/>
        </p:nvSpPr>
        <p:spPr>
          <a:xfrm>
            <a:off x="910631" y="311726"/>
            <a:ext cx="2808605" cy="677545"/>
          </a:xfrm>
          <a:prstGeom prst="rect">
            <a:avLst/>
          </a:prstGeom>
          <a:solidFill>
            <a:srgbClr val="0072C6"/>
          </a:solidFill>
        </p:spPr>
        <p:txBody>
          <a:bodyPr vert="horz" wrap="square" lIns="0" tIns="135890" rIns="0" bIns="0" rtlCol="0">
            <a:spAutoFit/>
          </a:bodyPr>
          <a:lstStyle/>
          <a:p>
            <a:pPr marL="159385">
              <a:lnSpc>
                <a:spcPct val="100000"/>
              </a:lnSpc>
              <a:spcBef>
                <a:spcPts val="1070"/>
              </a:spcBef>
            </a:pPr>
            <a:r>
              <a:rPr sz="2800" b="1" spc="-10">
                <a:solidFill>
                  <a:srgbClr val="FFFFFF"/>
                </a:solidFill>
                <a:latin typeface="Microsoft JhengHei"/>
                <a:cs typeface="Microsoft JhengHei"/>
              </a:rPr>
              <a:t>制造部生产车间</a:t>
            </a:r>
            <a:endParaRPr sz="2800">
              <a:latin typeface="Microsoft JhengHei"/>
              <a:cs typeface="Microsoft JhengHei"/>
            </a:endParaRPr>
          </a:p>
        </p:txBody>
      </p:sp>
      <p:grpSp>
        <p:nvGrpSpPr>
          <p:cNvPr id="10" name="object 10"/>
          <p:cNvGrpSpPr/>
          <p:nvPr/>
        </p:nvGrpSpPr>
        <p:grpSpPr>
          <a:xfrm>
            <a:off x="11097019" y="431658"/>
            <a:ext cx="664845" cy="328295"/>
            <a:chOff x="11097019" y="431658"/>
            <a:chExt cx="664845" cy="328295"/>
          </a:xfrm>
        </p:grpSpPr>
        <p:sp>
          <p:nvSpPr>
            <p:cNvPr id="11" name="object 11"/>
            <p:cNvSpPr/>
            <p:nvPr/>
          </p:nvSpPr>
          <p:spPr>
            <a:xfrm>
              <a:off x="11446471" y="444358"/>
              <a:ext cx="302895" cy="302895"/>
            </a:xfrm>
            <a:custGeom>
              <a:rect l="l" t="t" r="r" b="b"/>
              <a:pathLst>
                <a:path w="302895" h="302895">
                  <a:moveTo>
                    <a:pt x="151171" y="0"/>
                  </a:moveTo>
                  <a:lnTo>
                    <a:pt x="302342" y="0"/>
                  </a:lnTo>
                  <a:lnTo>
                    <a:pt x="151171" y="151171"/>
                  </a:lnTo>
                  <a:lnTo>
                    <a:pt x="302342" y="302343"/>
                  </a:lnTo>
                  <a:lnTo>
                    <a:pt x="151171" y="302343"/>
                  </a:lnTo>
                  <a:lnTo>
                    <a:pt x="0" y="151171"/>
                  </a:lnTo>
                  <a:lnTo>
                    <a:pt x="151171" y="0"/>
                  </a:lnTo>
                  <a:close/>
                </a:path>
              </a:pathLst>
            </a:custGeom>
            <a:solidFill>
              <a:srgbClr val="0072C6"/>
            </a:solidFill>
          </p:spPr>
          <p:txBody>
            <a:bodyPr wrap="square" lIns="0" tIns="0" rIns="0" bIns="0" rtlCol="0"/>
            <a:lstStyle/>
            <a:p/>
          </p:txBody>
        </p:sp>
        <p:sp>
          <p:nvSpPr>
            <p:cNvPr id="12" name="object 12"/>
            <p:cNvSpPr/>
            <p:nvPr/>
          </p:nvSpPr>
          <p:spPr>
            <a:xfrm>
              <a:off x="11446471" y="444358"/>
              <a:ext cx="302895" cy="302895"/>
            </a:xfrm>
            <a:custGeom>
              <a:rect l="l" t="t" r="r" b="b"/>
              <a:pathLst>
                <a:path w="302895" h="302895">
                  <a:moveTo>
                    <a:pt x="302342" y="302343"/>
                  </a:moveTo>
                  <a:lnTo>
                    <a:pt x="151171" y="302343"/>
                  </a:lnTo>
                  <a:lnTo>
                    <a:pt x="0" y="151171"/>
                  </a:lnTo>
                  <a:lnTo>
                    <a:pt x="151171" y="0"/>
                  </a:lnTo>
                  <a:lnTo>
                    <a:pt x="302342" y="0"/>
                  </a:lnTo>
                  <a:lnTo>
                    <a:pt x="151171" y="151171"/>
                  </a:lnTo>
                  <a:lnTo>
                    <a:pt x="302342" y="302343"/>
                  </a:lnTo>
                  <a:close/>
                </a:path>
              </a:pathLst>
            </a:custGeom>
            <a:ln w="25400">
              <a:solidFill>
                <a:srgbClr val="0072C6"/>
              </a:solidFill>
            </a:ln>
          </p:spPr>
          <p:txBody>
            <a:bodyPr wrap="square" lIns="0" tIns="0" rIns="0" bIns="0" rtlCol="0"/>
            <a:lstStyle/>
            <a:p/>
          </p:txBody>
        </p:sp>
        <p:sp>
          <p:nvSpPr>
            <p:cNvPr id="13" name="object 13"/>
            <p:cNvSpPr/>
            <p:nvPr/>
          </p:nvSpPr>
          <p:spPr>
            <a:xfrm>
              <a:off x="11109719" y="444361"/>
              <a:ext cx="302895" cy="302895"/>
            </a:xfrm>
            <a:custGeom>
              <a:rect l="l" t="t" r="r" b="b"/>
              <a:pathLst>
                <a:path w="302895" h="302895">
                  <a:moveTo>
                    <a:pt x="151171" y="0"/>
                  </a:moveTo>
                  <a:lnTo>
                    <a:pt x="302342" y="0"/>
                  </a:lnTo>
                  <a:lnTo>
                    <a:pt x="151171" y="151171"/>
                  </a:lnTo>
                  <a:lnTo>
                    <a:pt x="302342" y="302342"/>
                  </a:lnTo>
                  <a:lnTo>
                    <a:pt x="151171" y="302342"/>
                  </a:lnTo>
                  <a:lnTo>
                    <a:pt x="0" y="151171"/>
                  </a:lnTo>
                  <a:lnTo>
                    <a:pt x="151171" y="0"/>
                  </a:lnTo>
                  <a:close/>
                </a:path>
              </a:pathLst>
            </a:custGeom>
            <a:solidFill>
              <a:srgbClr val="0072C6"/>
            </a:solidFill>
          </p:spPr>
          <p:txBody>
            <a:bodyPr wrap="square" lIns="0" tIns="0" rIns="0" bIns="0" rtlCol="0"/>
            <a:lstStyle/>
            <a:p/>
          </p:txBody>
        </p:sp>
        <p:sp>
          <p:nvSpPr>
            <p:cNvPr id="14" name="object 14"/>
            <p:cNvSpPr/>
            <p:nvPr/>
          </p:nvSpPr>
          <p:spPr>
            <a:xfrm>
              <a:off x="11109719" y="444361"/>
              <a:ext cx="302895" cy="302895"/>
            </a:xfrm>
            <a:custGeom>
              <a:rect l="l" t="t" r="r" b="b"/>
              <a:pathLst>
                <a:path w="302895" h="302895">
                  <a:moveTo>
                    <a:pt x="302342" y="302342"/>
                  </a:moveTo>
                  <a:lnTo>
                    <a:pt x="151171" y="302342"/>
                  </a:lnTo>
                  <a:lnTo>
                    <a:pt x="0" y="151171"/>
                  </a:lnTo>
                  <a:lnTo>
                    <a:pt x="151171" y="0"/>
                  </a:lnTo>
                  <a:lnTo>
                    <a:pt x="302342" y="0"/>
                  </a:lnTo>
                  <a:lnTo>
                    <a:pt x="151171" y="151171"/>
                  </a:lnTo>
                  <a:lnTo>
                    <a:pt x="302342" y="302342"/>
                  </a:lnTo>
                  <a:close/>
                </a:path>
              </a:pathLst>
            </a:custGeom>
            <a:ln w="25400">
              <a:solidFill>
                <a:srgbClr val="0072C6"/>
              </a:solidFill>
            </a:ln>
          </p:spPr>
          <p:txBody>
            <a:bodyPr wrap="square" lIns="0" tIns="0" rIns="0" bIns="0" rtlCol="0"/>
            <a:lstStyle/>
            <a:p/>
          </p:txBody>
        </p:sp>
      </p:grpSp>
      <p:sp>
        <p:nvSpPr>
          <p:cNvPr id="15" name="object 15"/>
          <p:cNvSpPr txBox="1">
            <a:spLocks noGrp="1"/>
          </p:cNvSpPr>
          <p:nvPr>
            <p:ph type="title"/>
          </p:nvPr>
        </p:nvSpPr>
        <p:spPr>
          <a:xfrm>
            <a:off x="6685612" y="228382"/>
            <a:ext cx="5120640" cy="513080"/>
          </a:xfrm>
          <a:prstGeom prst="rect">
            <a:avLst/>
          </a:prstGeom>
        </p:spPr>
        <p:txBody>
          <a:bodyPr vert="horz" wrap="square" lIns="0" tIns="12700" rIns="0" bIns="0" rtlCol="0">
            <a:spAutoFit/>
          </a:bodyPr>
          <a:lstStyle/>
          <a:p>
            <a:pPr marL="12700">
              <a:lnSpc>
                <a:spcPct val="100000"/>
              </a:lnSpc>
              <a:spcBef>
                <a:spcPts val="100"/>
              </a:spcBef>
              <a:tabLst>
                <a:tab pos="1301115"/>
                <a:tab pos="5107305"/>
              </a:tabLst>
            </a:pPr>
            <a:r>
              <a:rPr b="0">
                <a:latin typeface="Times New Roman"/>
                <a:cs typeface="Times New Roman"/>
              </a:rPr>
              <a:t>	</a:t>
            </a:r>
            <a:r>
              <a:rPr/>
              <a:t>相关部门职</a:t>
            </a:r>
            <a:r>
              <a:rPr spc="-50"/>
              <a:t>责</a:t>
            </a:r>
            <a:r>
              <a:rPr/>
              <a:t>	</a:t>
            </a:r>
          </a:p>
        </p:txBody>
      </p:sp>
      <p:sp>
        <p:nvSpPr>
          <p:cNvPr id="16" name="object 16"/>
          <p:cNvSpPr txBox="1">
            <a:spLocks noGrp="1"/>
          </p:cNvSpPr>
          <p:nvPr>
            <p:ph type="sldNum" sz="quarter" idx="7"/>
          </p:nvPr>
        </p:nvSpPr>
        <p:spPr>
          <a:prstGeom prst="rect">
            <a:avLst/>
          </a:prstGeom>
        </p:spPr>
        <p:txBody>
          <a:bodyPr vert="horz" wrap="square" lIns="0" tIns="26034" rIns="0" bIns="0" rtlCol="0">
            <a:spAutoFit/>
          </a:bodyPr>
          <a:lstStyle/>
          <a:p>
            <a:pPr marL="12700">
              <a:lnSpc>
                <a:spcPct val="100000"/>
              </a:lnSpc>
              <a:spcBef>
                <a:spcPts val="204"/>
              </a:spcBef>
            </a:pPr>
            <a:r>
              <a:rPr/>
              <a:t>-</a:t>
            </a:r>
            <a:r>
              <a:rPr spc="-10"/>
              <a:t>16/51-</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151844" y="6172200"/>
            <a:ext cx="2118049" cy="529512"/>
          </a:xfrm>
          <a:prstGeom prst="rect">
            <a:avLst/>
          </a:prstGeom>
        </p:spPr>
      </p:pic>
      <p:sp>
        <p:nvSpPr>
          <p:cNvPr id="3" name="object 3"/>
          <p:cNvSpPr/>
          <p:nvPr/>
        </p:nvSpPr>
        <p:spPr>
          <a:xfrm>
            <a:off x="1054645" y="1508488"/>
            <a:ext cx="10745470" cy="1496695"/>
          </a:xfrm>
          <a:custGeom>
            <a:rect l="l" t="t" r="r" b="b"/>
            <a:pathLst>
              <a:path w="10745470" h="1496695">
                <a:moveTo>
                  <a:pt x="0" y="249404"/>
                </a:moveTo>
                <a:lnTo>
                  <a:pt x="4018" y="204574"/>
                </a:lnTo>
                <a:lnTo>
                  <a:pt x="15603" y="162379"/>
                </a:lnTo>
                <a:lnTo>
                  <a:pt x="34050" y="123525"/>
                </a:lnTo>
                <a:lnTo>
                  <a:pt x="58656" y="88716"/>
                </a:lnTo>
                <a:lnTo>
                  <a:pt x="88716" y="58657"/>
                </a:lnTo>
                <a:lnTo>
                  <a:pt x="123525" y="34051"/>
                </a:lnTo>
                <a:lnTo>
                  <a:pt x="162379" y="15603"/>
                </a:lnTo>
                <a:lnTo>
                  <a:pt x="204573" y="4018"/>
                </a:lnTo>
                <a:lnTo>
                  <a:pt x="249404" y="0"/>
                </a:lnTo>
                <a:lnTo>
                  <a:pt x="10496062" y="0"/>
                </a:lnTo>
                <a:lnTo>
                  <a:pt x="10540892" y="4018"/>
                </a:lnTo>
                <a:lnTo>
                  <a:pt x="10583086" y="15603"/>
                </a:lnTo>
                <a:lnTo>
                  <a:pt x="10621940" y="34050"/>
                </a:lnTo>
                <a:lnTo>
                  <a:pt x="10656749" y="58656"/>
                </a:lnTo>
                <a:lnTo>
                  <a:pt x="10686809" y="88716"/>
                </a:lnTo>
                <a:lnTo>
                  <a:pt x="10711415" y="123525"/>
                </a:lnTo>
                <a:lnTo>
                  <a:pt x="10729862" y="162379"/>
                </a:lnTo>
                <a:lnTo>
                  <a:pt x="10741448" y="204573"/>
                </a:lnTo>
                <a:lnTo>
                  <a:pt x="10745466" y="249404"/>
                </a:lnTo>
                <a:lnTo>
                  <a:pt x="10745467" y="1246994"/>
                </a:lnTo>
                <a:lnTo>
                  <a:pt x="10741448" y="1291824"/>
                </a:lnTo>
                <a:lnTo>
                  <a:pt x="10729862" y="1334019"/>
                </a:lnTo>
                <a:lnTo>
                  <a:pt x="10711415" y="1372873"/>
                </a:lnTo>
                <a:lnTo>
                  <a:pt x="10686809" y="1407682"/>
                </a:lnTo>
                <a:lnTo>
                  <a:pt x="10656750" y="1437742"/>
                </a:lnTo>
                <a:lnTo>
                  <a:pt x="10621941" y="1462347"/>
                </a:lnTo>
                <a:lnTo>
                  <a:pt x="10583087" y="1480795"/>
                </a:lnTo>
                <a:lnTo>
                  <a:pt x="10540892" y="1492380"/>
                </a:lnTo>
                <a:lnTo>
                  <a:pt x="10496062" y="1496398"/>
                </a:lnTo>
                <a:lnTo>
                  <a:pt x="249404" y="1496399"/>
                </a:lnTo>
                <a:lnTo>
                  <a:pt x="204574" y="1492380"/>
                </a:lnTo>
                <a:lnTo>
                  <a:pt x="162379" y="1480795"/>
                </a:lnTo>
                <a:lnTo>
                  <a:pt x="123525" y="1462347"/>
                </a:lnTo>
                <a:lnTo>
                  <a:pt x="88716" y="1437742"/>
                </a:lnTo>
                <a:lnTo>
                  <a:pt x="58657" y="1407682"/>
                </a:lnTo>
                <a:lnTo>
                  <a:pt x="34051" y="1372873"/>
                </a:lnTo>
                <a:lnTo>
                  <a:pt x="15603" y="1334019"/>
                </a:lnTo>
                <a:lnTo>
                  <a:pt x="4018" y="1291825"/>
                </a:lnTo>
                <a:lnTo>
                  <a:pt x="0" y="1246994"/>
                </a:lnTo>
                <a:lnTo>
                  <a:pt x="0" y="249404"/>
                </a:lnTo>
                <a:close/>
              </a:path>
            </a:pathLst>
          </a:custGeom>
          <a:ln w="25400">
            <a:solidFill>
              <a:srgbClr val="4F81BD"/>
            </a:solidFill>
          </a:ln>
        </p:spPr>
        <p:txBody>
          <a:bodyPr wrap="square" lIns="0" tIns="0" rIns="0" bIns="0" rtlCol="0"/>
          <a:lstStyle/>
          <a:p/>
        </p:txBody>
      </p:sp>
      <p:sp>
        <p:nvSpPr>
          <p:cNvPr id="4" name="object 4"/>
          <p:cNvSpPr txBox="1"/>
          <p:nvPr/>
        </p:nvSpPr>
        <p:spPr>
          <a:xfrm>
            <a:off x="1343139" y="1570945"/>
            <a:ext cx="10168890" cy="1321435"/>
          </a:xfrm>
          <a:prstGeom prst="rect">
            <a:avLst/>
          </a:prstGeom>
        </p:spPr>
        <p:txBody>
          <a:bodyPr vert="horz" wrap="square" lIns="0" tIns="12065" rIns="0" bIns="0" rtlCol="0">
            <a:spAutoFit/>
          </a:bodyPr>
          <a:lstStyle/>
          <a:p>
            <a:pPr marL="12700" marR="5080">
              <a:lnSpc>
                <a:spcPct val="120200"/>
              </a:lnSpc>
              <a:spcBef>
                <a:spcPts val="95"/>
              </a:spcBef>
            </a:pPr>
            <a:r>
              <a:rPr sz="2400">
                <a:latin typeface="宋体"/>
                <a:cs typeface="宋体"/>
              </a:rPr>
              <a:t>生产</a:t>
            </a:r>
            <a:r>
              <a:rPr sz="2400">
                <a:latin typeface="Times New Roman"/>
                <a:cs typeface="Times New Roman"/>
              </a:rPr>
              <a:t>/</a:t>
            </a:r>
            <a:r>
              <a:rPr sz="2400" spc="-5">
                <a:latin typeface="宋体"/>
                <a:cs typeface="宋体"/>
              </a:rPr>
              <a:t>辅助车间：按照本规程的要求收集产品质量回顾工作所需要的信息和数据，制定各剂型质量关键项目统计表。</a:t>
            </a:r>
            <a:endParaRPr sz="2400">
              <a:latin typeface="宋体"/>
              <a:cs typeface="宋体"/>
            </a:endParaRPr>
          </a:p>
          <a:p>
            <a:pPr marL="12700">
              <a:lnSpc>
                <a:spcPct val="100000"/>
              </a:lnSpc>
              <a:spcBef>
                <a:spcPts val="405"/>
              </a:spcBef>
            </a:pPr>
            <a:r>
              <a:rPr sz="2400" spc="-5">
                <a:latin typeface="宋体"/>
                <a:cs typeface="宋体"/>
              </a:rPr>
              <a:t>公用工程部部长，公用工程车间负责人：审核公用系统质量回顾分析报告。</a:t>
            </a:r>
            <a:endParaRPr sz="2400">
              <a:latin typeface="宋体"/>
              <a:cs typeface="宋体"/>
            </a:endParaRPr>
          </a:p>
        </p:txBody>
      </p:sp>
      <p:grpSp>
        <p:nvGrpSpPr>
          <p:cNvPr id="5" name="object 5"/>
          <p:cNvGrpSpPr/>
          <p:nvPr/>
        </p:nvGrpSpPr>
        <p:grpSpPr>
          <a:xfrm>
            <a:off x="609897" y="2041774"/>
            <a:ext cx="328295" cy="328295"/>
            <a:chOff x="609897" y="2041774"/>
            <a:chExt cx="328295" cy="328295"/>
          </a:xfrm>
        </p:grpSpPr>
        <p:sp>
          <p:nvSpPr>
            <p:cNvPr id="6" name="object 6"/>
            <p:cNvSpPr/>
            <p:nvPr/>
          </p:nvSpPr>
          <p:spPr>
            <a:xfrm>
              <a:off x="622597" y="2054474"/>
              <a:ext cx="302895" cy="302895"/>
            </a:xfrm>
            <a:custGeom>
              <a:rect l="l" t="t" r="r" b="b"/>
              <a:pathLst>
                <a:path w="302894" h="302894">
                  <a:moveTo>
                    <a:pt x="151171" y="302342"/>
                  </a:moveTo>
                  <a:lnTo>
                    <a:pt x="0" y="302342"/>
                  </a:lnTo>
                  <a:lnTo>
                    <a:pt x="151171" y="151171"/>
                  </a:lnTo>
                  <a:lnTo>
                    <a:pt x="0" y="0"/>
                  </a:lnTo>
                  <a:lnTo>
                    <a:pt x="151171" y="0"/>
                  </a:lnTo>
                  <a:lnTo>
                    <a:pt x="302341" y="151171"/>
                  </a:lnTo>
                  <a:lnTo>
                    <a:pt x="151171" y="302342"/>
                  </a:lnTo>
                  <a:close/>
                </a:path>
              </a:pathLst>
            </a:custGeom>
            <a:solidFill>
              <a:srgbClr val="0072C6"/>
            </a:solidFill>
          </p:spPr>
          <p:txBody>
            <a:bodyPr wrap="square" lIns="0" tIns="0" rIns="0" bIns="0" rtlCol="0"/>
            <a:lstStyle/>
            <a:p/>
          </p:txBody>
        </p:sp>
        <p:sp>
          <p:nvSpPr>
            <p:cNvPr id="7" name="object 7"/>
            <p:cNvSpPr/>
            <p:nvPr/>
          </p:nvSpPr>
          <p:spPr>
            <a:xfrm>
              <a:off x="622597" y="2054474"/>
              <a:ext cx="302895" cy="302895"/>
            </a:xfrm>
            <a:custGeom>
              <a:rect l="l" t="t" r="r" b="b"/>
              <a:pathLst>
                <a:path w="302894" h="302894">
                  <a:moveTo>
                    <a:pt x="0" y="0"/>
                  </a:moveTo>
                  <a:lnTo>
                    <a:pt x="151171" y="0"/>
                  </a:lnTo>
                  <a:lnTo>
                    <a:pt x="302341" y="151171"/>
                  </a:lnTo>
                  <a:lnTo>
                    <a:pt x="151171" y="302342"/>
                  </a:lnTo>
                  <a:lnTo>
                    <a:pt x="0" y="302342"/>
                  </a:lnTo>
                  <a:lnTo>
                    <a:pt x="151171" y="151171"/>
                  </a:lnTo>
                  <a:lnTo>
                    <a:pt x="0" y="0"/>
                  </a:lnTo>
                  <a:close/>
                </a:path>
              </a:pathLst>
            </a:custGeom>
            <a:ln w="25400">
              <a:solidFill>
                <a:srgbClr val="0072C6"/>
              </a:solidFill>
            </a:ln>
          </p:spPr>
          <p:txBody>
            <a:bodyPr wrap="square" lIns="0" tIns="0" rIns="0" bIns="0" rtlCol="0"/>
            <a:lstStyle/>
            <a:p/>
          </p:txBody>
        </p:sp>
      </p:grpSp>
      <p:graphicFrame>
        <p:nvGraphicFramePr>
          <p:cNvPr id="8" name="object 8"/>
          <p:cNvGraphicFramePr>
            <a:graphicFrameLocks noGrp="1"/>
          </p:cNvGraphicFramePr>
          <p:nvPr/>
        </p:nvGraphicFramePr>
        <p:xfrm>
          <a:off x="1170857" y="3214561"/>
          <a:ext cx="9852025" cy="2735579"/>
        </p:xfrm>
        <a:graphic>
          <a:graphicData uri="http://schemas.openxmlformats.org/drawingml/2006/table">
            <a:tbl>
              <a:tblPr firstRow="1" bandRow="1">
                <a:tableStyleId>{2D5ABB26-0587-4C30-8999-92F81FD0307C}</a:tableStyleId>
              </a:tblPr>
              <a:tblGrid>
                <a:gridCol w="9838690"/>
              </a:tblGrid>
              <a:tr h="892810">
                <a:tc>
                  <a:txBody>
                    <a:bodyPr vert="horz" wrap="square"/>
                    <a:lstStyle/>
                    <a:p>
                      <a:pPr algn="ctr">
                        <a:lnSpc>
                          <a:spcPct val="100000"/>
                        </a:lnSpc>
                        <a:spcBef>
                          <a:spcPts val="2120"/>
                        </a:spcBef>
                      </a:pPr>
                      <a:r>
                        <a:rPr sz="2200">
                          <a:solidFill>
                            <a:srgbClr val="002060"/>
                          </a:solidFill>
                          <a:latin typeface="MS Gothic"/>
                          <a:cs typeface="MS Gothic"/>
                        </a:rPr>
                        <a:t>《关</a:t>
                      </a:r>
                      <a:r>
                        <a:rPr sz="2200">
                          <a:solidFill>
                            <a:srgbClr val="002060"/>
                          </a:solidFill>
                          <a:latin typeface="Microsoft JhengHei"/>
                          <a:cs typeface="Microsoft JhengHei"/>
                        </a:rPr>
                        <a:t>键设备维护维修情况数据汇总表</a:t>
                      </a:r>
                      <a:r>
                        <a:rPr sz="2200">
                          <a:solidFill>
                            <a:srgbClr val="002060"/>
                          </a:solidFill>
                          <a:latin typeface="Times New Roman"/>
                          <a:cs typeface="Times New Roman"/>
                        </a:rPr>
                        <a:t>5418</a:t>
                      </a:r>
                      <a:r>
                        <a:rPr sz="2200" spc="-50">
                          <a:solidFill>
                            <a:srgbClr val="002060"/>
                          </a:solidFill>
                          <a:latin typeface="MS Gothic"/>
                          <a:cs typeface="MS Gothic"/>
                        </a:rPr>
                        <a:t>》</a:t>
                      </a:r>
                      <a:endParaRPr sz="2200">
                        <a:latin typeface="MS Gothic"/>
                        <a:cs typeface="MS Gothic"/>
                      </a:endParaRPr>
                    </a:p>
                  </a:txBody>
                  <a:tcPr marL="0" marR="0" marT="26924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C6D9F1"/>
                    </a:solidFill>
                  </a:tcPr>
                </a:tc>
              </a:tr>
              <a:tr h="921385">
                <a:tc>
                  <a:txBody>
                    <a:bodyPr vert="horz" wrap="square"/>
                    <a:lstStyle/>
                    <a:p>
                      <a:pPr algn="ctr">
                        <a:lnSpc>
                          <a:spcPct val="100000"/>
                        </a:lnSpc>
                        <a:spcBef>
                          <a:spcPts val="2230"/>
                        </a:spcBef>
                      </a:pPr>
                      <a:r>
                        <a:rPr sz="2200">
                          <a:solidFill>
                            <a:srgbClr val="002060"/>
                          </a:solidFill>
                          <a:latin typeface="MS Gothic"/>
                          <a:cs typeface="MS Gothic"/>
                        </a:rPr>
                        <a:t>《</a:t>
                      </a:r>
                      <a:r>
                        <a:rPr sz="2200">
                          <a:solidFill>
                            <a:srgbClr val="002060"/>
                          </a:solidFill>
                          <a:latin typeface="Microsoft JhengHei"/>
                          <a:cs typeface="Microsoft JhengHei"/>
                        </a:rPr>
                        <a:t>设备校验情况汇总表</a:t>
                      </a:r>
                      <a:r>
                        <a:rPr sz="2200">
                          <a:solidFill>
                            <a:srgbClr val="002060"/>
                          </a:solidFill>
                          <a:latin typeface="Times New Roman"/>
                          <a:cs typeface="Times New Roman"/>
                        </a:rPr>
                        <a:t>5419</a:t>
                      </a:r>
                      <a:r>
                        <a:rPr sz="2200" spc="-50">
                          <a:solidFill>
                            <a:srgbClr val="002060"/>
                          </a:solidFill>
                          <a:latin typeface="MS Gothic"/>
                          <a:cs typeface="MS Gothic"/>
                        </a:rPr>
                        <a:t>》</a:t>
                      </a:r>
                      <a:endParaRPr sz="2200">
                        <a:latin typeface="MS Gothic"/>
                        <a:cs typeface="MS Gothic"/>
                      </a:endParaRPr>
                    </a:p>
                  </a:txBody>
                  <a:tcPr marL="0" marR="0" marT="283210" marB="0">
                    <a:lnL w="12700">
                      <a:solidFill>
                        <a:srgbClr val="FFFFFF"/>
                      </a:solidFill>
                      <a:prstDash val="solid"/>
                    </a:lnL>
                    <a:lnR w="12700">
                      <a:solidFill>
                        <a:srgbClr val="FFFFFF"/>
                      </a:solidFill>
                      <a:prstDash val="solid"/>
                    </a:lnR>
                    <a:lnT w="38100">
                      <a:solidFill>
                        <a:srgbClr val="FFFFFF"/>
                      </a:solidFill>
                      <a:prstDash val="solid"/>
                    </a:lnT>
                    <a:lnB w="38100">
                      <a:solidFill>
                        <a:srgbClr val="FFFFFF"/>
                      </a:solidFill>
                      <a:prstDash val="solid"/>
                    </a:lnB>
                    <a:solidFill>
                      <a:srgbClr val="C6D9F1"/>
                    </a:solidFill>
                  </a:tcPr>
                </a:tc>
              </a:tr>
              <a:tr h="921385">
                <a:tc>
                  <a:txBody>
                    <a:bodyPr vert="horz" wrap="square"/>
                    <a:lstStyle/>
                    <a:p>
                      <a:pPr algn="ctr">
                        <a:lnSpc>
                          <a:spcPct val="100000"/>
                        </a:lnSpc>
                        <a:spcBef>
                          <a:spcPts val="2230"/>
                        </a:spcBef>
                      </a:pPr>
                      <a:r>
                        <a:rPr sz="2200">
                          <a:solidFill>
                            <a:srgbClr val="002060"/>
                          </a:solidFill>
                          <a:latin typeface="MS Gothic"/>
                          <a:cs typeface="MS Gothic"/>
                        </a:rPr>
                        <a:t>《</a:t>
                      </a:r>
                      <a:r>
                        <a:rPr sz="2200">
                          <a:solidFill>
                            <a:srgbClr val="002060"/>
                          </a:solidFill>
                          <a:latin typeface="Microsoft JhengHei"/>
                          <a:cs typeface="Microsoft JhengHei"/>
                        </a:rPr>
                        <a:t>设备、设施确认情况汇总表</a:t>
                      </a:r>
                      <a:r>
                        <a:rPr sz="2200">
                          <a:solidFill>
                            <a:srgbClr val="002060"/>
                          </a:solidFill>
                          <a:latin typeface="Times New Roman"/>
                          <a:cs typeface="Times New Roman"/>
                        </a:rPr>
                        <a:t>5420</a:t>
                      </a:r>
                      <a:r>
                        <a:rPr sz="2200" spc="-50">
                          <a:solidFill>
                            <a:srgbClr val="002060"/>
                          </a:solidFill>
                          <a:latin typeface="MS Gothic"/>
                          <a:cs typeface="MS Gothic"/>
                        </a:rPr>
                        <a:t>》</a:t>
                      </a:r>
                      <a:endParaRPr sz="2200">
                        <a:latin typeface="MS Gothic"/>
                        <a:cs typeface="MS Gothic"/>
                      </a:endParaRPr>
                    </a:p>
                  </a:txBody>
                  <a:tcPr marL="0" marR="0" marT="28321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6D9F1"/>
                    </a:solidFill>
                  </a:tcPr>
                </a:tc>
              </a:tr>
            </a:tbl>
          </a:graphicData>
        </a:graphic>
      </p:graphicFrame>
      <p:sp>
        <p:nvSpPr>
          <p:cNvPr id="9" name="object 9"/>
          <p:cNvSpPr txBox="1"/>
          <p:nvPr/>
        </p:nvSpPr>
        <p:spPr>
          <a:xfrm>
            <a:off x="910631" y="599758"/>
            <a:ext cx="2808605" cy="677545"/>
          </a:xfrm>
          <a:prstGeom prst="rect">
            <a:avLst/>
          </a:prstGeom>
          <a:solidFill>
            <a:srgbClr val="0072C6"/>
          </a:solidFill>
        </p:spPr>
        <p:txBody>
          <a:bodyPr vert="horz" wrap="square" lIns="0" tIns="135890" rIns="0" bIns="0" rtlCol="0">
            <a:spAutoFit/>
          </a:bodyPr>
          <a:lstStyle/>
          <a:p>
            <a:pPr marL="159385">
              <a:lnSpc>
                <a:spcPct val="100000"/>
              </a:lnSpc>
              <a:spcBef>
                <a:spcPts val="1070"/>
              </a:spcBef>
            </a:pPr>
            <a:r>
              <a:rPr sz="2800" b="1" spc="-10">
                <a:solidFill>
                  <a:srgbClr val="FFFFFF"/>
                </a:solidFill>
                <a:latin typeface="Microsoft JhengHei"/>
                <a:cs typeface="Microsoft JhengHei"/>
              </a:rPr>
              <a:t>制造部辅助车间</a:t>
            </a:r>
            <a:endParaRPr sz="2800">
              <a:latin typeface="Microsoft JhengHei"/>
              <a:cs typeface="Microsoft JhengHei"/>
            </a:endParaRPr>
          </a:p>
        </p:txBody>
      </p:sp>
      <p:grpSp>
        <p:nvGrpSpPr>
          <p:cNvPr id="10" name="object 10"/>
          <p:cNvGrpSpPr/>
          <p:nvPr/>
        </p:nvGrpSpPr>
        <p:grpSpPr>
          <a:xfrm>
            <a:off x="6698312" y="431658"/>
            <a:ext cx="5095240" cy="372745"/>
            <a:chOff x="6698312" y="431658"/>
            <a:chExt cx="5095240" cy="372745"/>
          </a:xfrm>
        </p:grpSpPr>
        <p:sp>
          <p:nvSpPr>
            <p:cNvPr id="11" name="object 11"/>
            <p:cNvSpPr/>
            <p:nvPr/>
          </p:nvSpPr>
          <p:spPr>
            <a:xfrm>
              <a:off x="11446471" y="444358"/>
              <a:ext cx="302895" cy="302895"/>
            </a:xfrm>
            <a:custGeom>
              <a:rect l="l" t="t" r="r" b="b"/>
              <a:pathLst>
                <a:path w="302895" h="302895">
                  <a:moveTo>
                    <a:pt x="151171" y="0"/>
                  </a:moveTo>
                  <a:lnTo>
                    <a:pt x="302342" y="0"/>
                  </a:lnTo>
                  <a:lnTo>
                    <a:pt x="151171" y="151171"/>
                  </a:lnTo>
                  <a:lnTo>
                    <a:pt x="302342" y="302343"/>
                  </a:lnTo>
                  <a:lnTo>
                    <a:pt x="151171" y="302343"/>
                  </a:lnTo>
                  <a:lnTo>
                    <a:pt x="0" y="151171"/>
                  </a:lnTo>
                  <a:lnTo>
                    <a:pt x="151171" y="0"/>
                  </a:lnTo>
                  <a:close/>
                </a:path>
              </a:pathLst>
            </a:custGeom>
            <a:solidFill>
              <a:srgbClr val="0072C6"/>
            </a:solidFill>
          </p:spPr>
          <p:txBody>
            <a:bodyPr wrap="square" lIns="0" tIns="0" rIns="0" bIns="0" rtlCol="0"/>
            <a:lstStyle/>
            <a:p/>
          </p:txBody>
        </p:sp>
        <p:sp>
          <p:nvSpPr>
            <p:cNvPr id="12" name="object 12"/>
            <p:cNvSpPr/>
            <p:nvPr/>
          </p:nvSpPr>
          <p:spPr>
            <a:xfrm>
              <a:off x="11446471" y="444358"/>
              <a:ext cx="302895" cy="302895"/>
            </a:xfrm>
            <a:custGeom>
              <a:rect l="l" t="t" r="r" b="b"/>
              <a:pathLst>
                <a:path w="302895" h="302895">
                  <a:moveTo>
                    <a:pt x="302342" y="302343"/>
                  </a:moveTo>
                  <a:lnTo>
                    <a:pt x="151171" y="302343"/>
                  </a:lnTo>
                  <a:lnTo>
                    <a:pt x="0" y="151171"/>
                  </a:lnTo>
                  <a:lnTo>
                    <a:pt x="151171" y="0"/>
                  </a:lnTo>
                  <a:lnTo>
                    <a:pt x="302342" y="0"/>
                  </a:lnTo>
                  <a:lnTo>
                    <a:pt x="151171" y="151171"/>
                  </a:lnTo>
                  <a:lnTo>
                    <a:pt x="302342" y="302343"/>
                  </a:lnTo>
                  <a:close/>
                </a:path>
              </a:pathLst>
            </a:custGeom>
            <a:ln w="25400">
              <a:solidFill>
                <a:srgbClr val="0072C6"/>
              </a:solidFill>
            </a:ln>
          </p:spPr>
          <p:txBody>
            <a:bodyPr wrap="square" lIns="0" tIns="0" rIns="0" bIns="0" rtlCol="0"/>
            <a:lstStyle/>
            <a:p/>
          </p:txBody>
        </p:sp>
        <p:sp>
          <p:nvSpPr>
            <p:cNvPr id="13" name="object 13"/>
            <p:cNvSpPr/>
            <p:nvPr/>
          </p:nvSpPr>
          <p:spPr>
            <a:xfrm>
              <a:off x="6707837" y="792057"/>
              <a:ext cx="5076190" cy="2540"/>
            </a:xfrm>
            <a:custGeom>
              <a:rect l="l" t="t" r="r" b="b"/>
              <a:pathLst>
                <a:path w="5076190" h="2540">
                  <a:moveTo>
                    <a:pt x="5076000" y="2278"/>
                  </a:moveTo>
                  <a:lnTo>
                    <a:pt x="0" y="0"/>
                  </a:lnTo>
                </a:path>
              </a:pathLst>
            </a:custGeom>
            <a:ln w="19050">
              <a:solidFill>
                <a:srgbClr val="0072C6"/>
              </a:solidFill>
              <a:prstDash val="sysDot"/>
            </a:ln>
          </p:spPr>
          <p:txBody>
            <a:bodyPr wrap="square" lIns="0" tIns="0" rIns="0" bIns="0" rtlCol="0"/>
            <a:lstStyle/>
            <a:p/>
          </p:txBody>
        </p:sp>
        <p:sp>
          <p:nvSpPr>
            <p:cNvPr id="14" name="object 14"/>
            <p:cNvSpPr/>
            <p:nvPr/>
          </p:nvSpPr>
          <p:spPr>
            <a:xfrm>
              <a:off x="11109719" y="444361"/>
              <a:ext cx="302895" cy="302895"/>
            </a:xfrm>
            <a:custGeom>
              <a:rect l="l" t="t" r="r" b="b"/>
              <a:pathLst>
                <a:path w="302895" h="302895">
                  <a:moveTo>
                    <a:pt x="151171" y="0"/>
                  </a:moveTo>
                  <a:lnTo>
                    <a:pt x="302342" y="0"/>
                  </a:lnTo>
                  <a:lnTo>
                    <a:pt x="151171" y="151171"/>
                  </a:lnTo>
                  <a:lnTo>
                    <a:pt x="302342" y="302342"/>
                  </a:lnTo>
                  <a:lnTo>
                    <a:pt x="151171" y="302342"/>
                  </a:lnTo>
                  <a:lnTo>
                    <a:pt x="0" y="151171"/>
                  </a:lnTo>
                  <a:lnTo>
                    <a:pt x="151171" y="0"/>
                  </a:lnTo>
                  <a:close/>
                </a:path>
              </a:pathLst>
            </a:custGeom>
            <a:solidFill>
              <a:srgbClr val="0072C6"/>
            </a:solidFill>
          </p:spPr>
          <p:txBody>
            <a:bodyPr wrap="square" lIns="0" tIns="0" rIns="0" bIns="0" rtlCol="0"/>
            <a:lstStyle/>
            <a:p/>
          </p:txBody>
        </p:sp>
        <p:sp>
          <p:nvSpPr>
            <p:cNvPr id="15" name="object 15"/>
            <p:cNvSpPr/>
            <p:nvPr/>
          </p:nvSpPr>
          <p:spPr>
            <a:xfrm>
              <a:off x="11109719" y="444361"/>
              <a:ext cx="302895" cy="302895"/>
            </a:xfrm>
            <a:custGeom>
              <a:rect l="l" t="t" r="r" b="b"/>
              <a:pathLst>
                <a:path w="302895" h="302895">
                  <a:moveTo>
                    <a:pt x="302342" y="302342"/>
                  </a:moveTo>
                  <a:lnTo>
                    <a:pt x="151171" y="302342"/>
                  </a:lnTo>
                  <a:lnTo>
                    <a:pt x="0" y="151171"/>
                  </a:lnTo>
                  <a:lnTo>
                    <a:pt x="151171" y="0"/>
                  </a:lnTo>
                  <a:lnTo>
                    <a:pt x="302342" y="0"/>
                  </a:lnTo>
                  <a:lnTo>
                    <a:pt x="151171" y="151171"/>
                  </a:lnTo>
                  <a:lnTo>
                    <a:pt x="302342" y="302342"/>
                  </a:lnTo>
                  <a:close/>
                </a:path>
              </a:pathLst>
            </a:custGeom>
            <a:ln w="25400">
              <a:solidFill>
                <a:srgbClr val="0072C6"/>
              </a:solidFill>
            </a:ln>
          </p:spPr>
          <p:txBody>
            <a:bodyPr wrap="square" lIns="0" tIns="0" rIns="0" bIns="0" rtlCol="0"/>
            <a:lstStyle/>
            <a:p/>
          </p:txBody>
        </p:sp>
      </p:grpSp>
      <p:sp>
        <p:nvSpPr>
          <p:cNvPr id="16" name="object 16"/>
          <p:cNvSpPr txBox="1">
            <a:spLocks noGrp="1"/>
          </p:cNvSpPr>
          <p:nvPr>
            <p:ph type="title"/>
          </p:nvPr>
        </p:nvSpPr>
        <p:spPr>
          <a:xfrm>
            <a:off x="7974145" y="228382"/>
            <a:ext cx="2463800" cy="513080"/>
          </a:xfrm>
          <a:prstGeom prst="rect">
            <a:avLst/>
          </a:prstGeom>
        </p:spPr>
        <p:txBody>
          <a:bodyPr vert="horz" wrap="square" lIns="0" tIns="12700" rIns="0" bIns="0" rtlCol="0">
            <a:spAutoFit/>
          </a:bodyPr>
          <a:lstStyle/>
          <a:p>
            <a:pPr marL="12700">
              <a:lnSpc>
                <a:spcPct val="100000"/>
              </a:lnSpc>
              <a:spcBef>
                <a:spcPts val="100"/>
              </a:spcBef>
            </a:pPr>
            <a:r>
              <a:rPr u="none" spc="-10"/>
              <a:t>相关部门职责</a:t>
            </a:r>
          </a:p>
        </p:txBody>
      </p:sp>
      <p:sp>
        <p:nvSpPr>
          <p:cNvPr id="17" name="object 17"/>
          <p:cNvSpPr txBox="1">
            <a:spLocks noGrp="1"/>
          </p:cNvSpPr>
          <p:nvPr>
            <p:ph type="sldNum" sz="quarter" idx="7"/>
          </p:nvPr>
        </p:nvSpPr>
        <p:spPr>
          <a:prstGeom prst="rect">
            <a:avLst/>
          </a:prstGeom>
        </p:spPr>
        <p:txBody>
          <a:bodyPr vert="horz" wrap="square" lIns="0" tIns="26034" rIns="0" bIns="0" rtlCol="0">
            <a:spAutoFit/>
          </a:bodyPr>
          <a:lstStyle/>
          <a:p>
            <a:pPr marL="12700">
              <a:lnSpc>
                <a:spcPct val="100000"/>
              </a:lnSpc>
              <a:spcBef>
                <a:spcPts val="204"/>
              </a:spcBef>
            </a:pPr>
            <a:r>
              <a:rPr/>
              <a:t>-</a:t>
            </a:r>
            <a:r>
              <a:rPr spc="-10"/>
              <a:t>17/51-</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object 2"/>
          <p:cNvGrpSpPr/>
          <p:nvPr/>
        </p:nvGrpSpPr>
        <p:grpSpPr>
          <a:xfrm>
            <a:off x="26865" y="0"/>
            <a:ext cx="4081145" cy="1244600"/>
            <a:chOff x="26865" y="0"/>
            <a:chExt cx="4081145" cy="1244600"/>
          </a:xfrm>
        </p:grpSpPr>
        <p:sp>
          <p:nvSpPr>
            <p:cNvPr id="3" name="object 3"/>
            <p:cNvSpPr/>
            <p:nvPr/>
          </p:nvSpPr>
          <p:spPr>
            <a:xfrm>
              <a:off x="33215" y="1235580"/>
              <a:ext cx="4068445" cy="2540"/>
            </a:xfrm>
            <a:custGeom>
              <a:rect l="l" t="t" r="r" b="b"/>
              <a:pathLst>
                <a:path w="4068445" h="2540">
                  <a:moveTo>
                    <a:pt x="0" y="2329"/>
                  </a:moveTo>
                  <a:lnTo>
                    <a:pt x="4068000" y="0"/>
                  </a:lnTo>
                </a:path>
              </a:pathLst>
            </a:custGeom>
            <a:ln w="12699">
              <a:solidFill>
                <a:srgbClr val="0C0C0C"/>
              </a:solidFill>
              <a:prstDash val="sysDot"/>
            </a:ln>
          </p:spPr>
          <p:txBody>
            <a:bodyPr wrap="square" lIns="0" tIns="0" rIns="0" bIns="0" rtlCol="0"/>
            <a:lstStyle/>
            <a:p/>
          </p:txBody>
        </p:sp>
        <p:sp>
          <p:nvSpPr>
            <p:cNvPr id="4" name="object 4"/>
            <p:cNvSpPr/>
            <p:nvPr/>
          </p:nvSpPr>
          <p:spPr>
            <a:xfrm>
              <a:off x="26940" y="0"/>
              <a:ext cx="1243965" cy="1235075"/>
            </a:xfrm>
            <a:custGeom>
              <a:rect l="l" t="t" r="r" b="b"/>
              <a:pathLst>
                <a:path w="1243965" h="1235075">
                  <a:moveTo>
                    <a:pt x="732819" y="1234581"/>
                  </a:moveTo>
                  <a:lnTo>
                    <a:pt x="0" y="1228688"/>
                  </a:lnTo>
                  <a:lnTo>
                    <a:pt x="1323" y="1180333"/>
                  </a:lnTo>
                  <a:lnTo>
                    <a:pt x="4481" y="1132459"/>
                  </a:lnTo>
                  <a:lnTo>
                    <a:pt x="9441" y="1085101"/>
                  </a:lnTo>
                  <a:lnTo>
                    <a:pt x="16169" y="1038293"/>
                  </a:lnTo>
                  <a:lnTo>
                    <a:pt x="24629" y="992067"/>
                  </a:lnTo>
                  <a:lnTo>
                    <a:pt x="34788" y="946457"/>
                  </a:lnTo>
                  <a:lnTo>
                    <a:pt x="46612" y="901499"/>
                  </a:lnTo>
                  <a:lnTo>
                    <a:pt x="60067" y="857224"/>
                  </a:lnTo>
                  <a:lnTo>
                    <a:pt x="75118" y="813667"/>
                  </a:lnTo>
                  <a:lnTo>
                    <a:pt x="91731" y="770862"/>
                  </a:lnTo>
                  <a:lnTo>
                    <a:pt x="109872" y="728843"/>
                  </a:lnTo>
                  <a:lnTo>
                    <a:pt x="129507" y="687643"/>
                  </a:lnTo>
                  <a:lnTo>
                    <a:pt x="150602" y="647295"/>
                  </a:lnTo>
                  <a:lnTo>
                    <a:pt x="173122" y="607835"/>
                  </a:lnTo>
                  <a:lnTo>
                    <a:pt x="197034" y="569295"/>
                  </a:lnTo>
                  <a:lnTo>
                    <a:pt x="222302" y="531709"/>
                  </a:lnTo>
                  <a:lnTo>
                    <a:pt x="248894" y="495111"/>
                  </a:lnTo>
                  <a:lnTo>
                    <a:pt x="276775" y="459535"/>
                  </a:lnTo>
                  <a:lnTo>
                    <a:pt x="305910" y="425014"/>
                  </a:lnTo>
                  <a:lnTo>
                    <a:pt x="336266" y="391583"/>
                  </a:lnTo>
                  <a:lnTo>
                    <a:pt x="367809" y="359274"/>
                  </a:lnTo>
                  <a:lnTo>
                    <a:pt x="400503" y="328123"/>
                  </a:lnTo>
                  <a:lnTo>
                    <a:pt x="434315" y="298162"/>
                  </a:lnTo>
                  <a:lnTo>
                    <a:pt x="469212" y="269425"/>
                  </a:lnTo>
                  <a:lnTo>
                    <a:pt x="505158" y="241946"/>
                  </a:lnTo>
                  <a:lnTo>
                    <a:pt x="542119" y="215759"/>
                  </a:lnTo>
                  <a:lnTo>
                    <a:pt x="580062" y="190898"/>
                  </a:lnTo>
                  <a:lnTo>
                    <a:pt x="618952" y="167396"/>
                  </a:lnTo>
                  <a:lnTo>
                    <a:pt x="658755" y="145287"/>
                  </a:lnTo>
                  <a:lnTo>
                    <a:pt x="699437" y="124605"/>
                  </a:lnTo>
                  <a:lnTo>
                    <a:pt x="740963" y="105384"/>
                  </a:lnTo>
                  <a:lnTo>
                    <a:pt x="783300" y="87656"/>
                  </a:lnTo>
                  <a:lnTo>
                    <a:pt x="826413" y="71457"/>
                  </a:lnTo>
                  <a:lnTo>
                    <a:pt x="870269" y="56820"/>
                  </a:lnTo>
                  <a:lnTo>
                    <a:pt x="914832" y="43778"/>
                  </a:lnTo>
                  <a:lnTo>
                    <a:pt x="960069" y="32366"/>
                  </a:lnTo>
                  <a:lnTo>
                    <a:pt x="1005946" y="22617"/>
                  </a:lnTo>
                  <a:lnTo>
                    <a:pt x="1052428" y="14565"/>
                  </a:lnTo>
                  <a:lnTo>
                    <a:pt x="1099482" y="8243"/>
                  </a:lnTo>
                  <a:lnTo>
                    <a:pt x="1147072" y="3686"/>
                  </a:lnTo>
                  <a:lnTo>
                    <a:pt x="1195166" y="927"/>
                  </a:lnTo>
                  <a:lnTo>
                    <a:pt x="1243729" y="0"/>
                  </a:lnTo>
                  <a:lnTo>
                    <a:pt x="1243729" y="729450"/>
                  </a:lnTo>
                  <a:lnTo>
                    <a:pt x="1194815" y="731765"/>
                  </a:lnTo>
                  <a:lnTo>
                    <a:pt x="1147191" y="738566"/>
                  </a:lnTo>
                  <a:lnTo>
                    <a:pt x="1101068" y="749642"/>
                  </a:lnTo>
                  <a:lnTo>
                    <a:pt x="1056662" y="764781"/>
                  </a:lnTo>
                  <a:lnTo>
                    <a:pt x="1014185" y="783769"/>
                  </a:lnTo>
                  <a:lnTo>
                    <a:pt x="973852" y="806395"/>
                  </a:lnTo>
                  <a:lnTo>
                    <a:pt x="935876" y="832445"/>
                  </a:lnTo>
                  <a:lnTo>
                    <a:pt x="900472" y="861708"/>
                  </a:lnTo>
                  <a:lnTo>
                    <a:pt x="867853" y="893971"/>
                  </a:lnTo>
                  <a:lnTo>
                    <a:pt x="838233" y="929021"/>
                  </a:lnTo>
                  <a:lnTo>
                    <a:pt x="811825" y="966647"/>
                  </a:lnTo>
                  <a:lnTo>
                    <a:pt x="788844" y="1006635"/>
                  </a:lnTo>
                  <a:lnTo>
                    <a:pt x="769503" y="1048774"/>
                  </a:lnTo>
                  <a:lnTo>
                    <a:pt x="754016" y="1092850"/>
                  </a:lnTo>
                  <a:lnTo>
                    <a:pt x="742597" y="1138652"/>
                  </a:lnTo>
                  <a:lnTo>
                    <a:pt x="735460" y="1185966"/>
                  </a:lnTo>
                  <a:lnTo>
                    <a:pt x="732819" y="1234581"/>
                  </a:lnTo>
                  <a:close/>
                </a:path>
              </a:pathLst>
            </a:custGeom>
            <a:solidFill>
              <a:srgbClr val="0072C6"/>
            </a:solidFill>
          </p:spPr>
          <p:txBody>
            <a:bodyPr wrap="square" lIns="0" tIns="0" rIns="0" bIns="0" rtlCol="0"/>
            <a:lstStyle/>
            <a:p/>
          </p:txBody>
        </p:sp>
      </p:grpSp>
      <p:sp>
        <p:nvSpPr>
          <p:cNvPr id="5" name="object 5"/>
          <p:cNvSpPr txBox="1"/>
          <p:nvPr/>
        </p:nvSpPr>
        <p:spPr>
          <a:xfrm>
            <a:off x="1442721" y="268584"/>
            <a:ext cx="2592070" cy="857885"/>
          </a:xfrm>
          <a:prstGeom prst="rect">
            <a:avLst/>
          </a:prstGeom>
          <a:ln w="25400">
            <a:solidFill>
              <a:srgbClr val="808080"/>
            </a:solidFill>
          </a:ln>
        </p:spPr>
        <p:txBody>
          <a:bodyPr vert="horz" wrap="square" lIns="0" tIns="231775" rIns="0" bIns="0" rtlCol="0">
            <a:spAutoFit/>
          </a:bodyPr>
          <a:lstStyle/>
          <a:p>
            <a:pPr marL="553085">
              <a:lnSpc>
                <a:spcPct val="100000"/>
              </a:lnSpc>
              <a:spcBef>
                <a:spcPts val="1825"/>
              </a:spcBef>
            </a:pPr>
            <a:r>
              <a:rPr sz="2400" b="1" spc="-10">
                <a:solidFill>
                  <a:srgbClr val="C00000"/>
                </a:solidFill>
                <a:latin typeface="微软雅黑"/>
                <a:cs typeface="微软雅黑"/>
              </a:rPr>
              <a:t>回顾分析内容</a:t>
            </a:r>
            <a:endParaRPr sz="2400">
              <a:latin typeface="微软雅黑"/>
              <a:cs typeface="微软雅黑"/>
            </a:endParaRPr>
          </a:p>
        </p:txBody>
      </p:sp>
      <p:grpSp>
        <p:nvGrpSpPr>
          <p:cNvPr id="6" name="object 6"/>
          <p:cNvGrpSpPr/>
          <p:nvPr/>
        </p:nvGrpSpPr>
        <p:grpSpPr>
          <a:xfrm>
            <a:off x="1545297" y="262235"/>
            <a:ext cx="356235" cy="589280"/>
            <a:chOff x="1545297" y="262235"/>
            <a:chExt cx="356235" cy="589280"/>
          </a:xfrm>
        </p:grpSpPr>
        <p:sp>
          <p:nvSpPr>
            <p:cNvPr id="7" name="object 7"/>
            <p:cNvSpPr/>
            <p:nvPr/>
          </p:nvSpPr>
          <p:spPr>
            <a:xfrm>
              <a:off x="1551647" y="268585"/>
              <a:ext cx="343535" cy="576580"/>
            </a:xfrm>
            <a:custGeom>
              <a:rect l="l" t="t" r="r" b="b"/>
              <a:pathLst>
                <a:path w="343535" h="576580">
                  <a:moveTo>
                    <a:pt x="171731" y="576063"/>
                  </a:moveTo>
                  <a:lnTo>
                    <a:pt x="0" y="460851"/>
                  </a:lnTo>
                  <a:lnTo>
                    <a:pt x="0" y="0"/>
                  </a:lnTo>
                  <a:lnTo>
                    <a:pt x="343462" y="0"/>
                  </a:lnTo>
                  <a:lnTo>
                    <a:pt x="343462" y="460851"/>
                  </a:lnTo>
                  <a:lnTo>
                    <a:pt x="171731" y="576063"/>
                  </a:lnTo>
                  <a:close/>
                </a:path>
              </a:pathLst>
            </a:custGeom>
            <a:solidFill>
              <a:srgbClr val="C00000"/>
            </a:solidFill>
          </p:spPr>
          <p:txBody>
            <a:bodyPr wrap="square" lIns="0" tIns="0" rIns="0" bIns="0" rtlCol="0"/>
            <a:lstStyle/>
            <a:p/>
          </p:txBody>
        </p:sp>
        <p:sp>
          <p:nvSpPr>
            <p:cNvPr id="8" name="object 8"/>
            <p:cNvSpPr/>
            <p:nvPr/>
          </p:nvSpPr>
          <p:spPr>
            <a:xfrm>
              <a:off x="1551647" y="268585"/>
              <a:ext cx="343535" cy="576580"/>
            </a:xfrm>
            <a:custGeom>
              <a:rect l="l" t="t" r="r" b="b"/>
              <a:pathLst>
                <a:path w="343535" h="576580">
                  <a:moveTo>
                    <a:pt x="0" y="0"/>
                  </a:moveTo>
                  <a:lnTo>
                    <a:pt x="343462" y="0"/>
                  </a:lnTo>
                  <a:lnTo>
                    <a:pt x="343462" y="460851"/>
                  </a:lnTo>
                  <a:lnTo>
                    <a:pt x="171731" y="576063"/>
                  </a:lnTo>
                  <a:lnTo>
                    <a:pt x="0" y="460851"/>
                  </a:lnTo>
                  <a:lnTo>
                    <a:pt x="0" y="0"/>
                  </a:lnTo>
                  <a:close/>
                </a:path>
              </a:pathLst>
            </a:custGeom>
            <a:ln w="12700">
              <a:solidFill>
                <a:srgbClr val="808080"/>
              </a:solidFill>
            </a:ln>
          </p:spPr>
          <p:txBody>
            <a:bodyPr wrap="square" lIns="0" tIns="0" rIns="0" bIns="0" rtlCol="0"/>
            <a:lstStyle/>
            <a:p/>
          </p:txBody>
        </p:sp>
      </p:grpSp>
      <p:sp>
        <p:nvSpPr>
          <p:cNvPr id="9" name="object 9"/>
          <p:cNvSpPr txBox="1"/>
          <p:nvPr/>
        </p:nvSpPr>
        <p:spPr>
          <a:xfrm>
            <a:off x="547977" y="210323"/>
            <a:ext cx="193675" cy="635000"/>
          </a:xfrm>
          <a:prstGeom prst="rect">
            <a:avLst/>
          </a:prstGeom>
        </p:spPr>
        <p:txBody>
          <a:bodyPr vert="horz" wrap="square" lIns="0" tIns="12700" rIns="0" bIns="0" rtlCol="0">
            <a:spAutoFit/>
          </a:bodyPr>
          <a:lstStyle/>
          <a:p>
            <a:pPr marL="12700">
              <a:lnSpc>
                <a:spcPct val="100000"/>
              </a:lnSpc>
              <a:spcBef>
                <a:spcPts val="100"/>
              </a:spcBef>
            </a:pPr>
            <a:r>
              <a:rPr sz="4000" b="1" spc="25">
                <a:latin typeface="Gabriola"/>
                <a:cs typeface="Gabriola"/>
              </a:rPr>
              <a:t>3</a:t>
            </a:r>
            <a:endParaRPr sz="4000">
              <a:latin typeface="Gabriola"/>
              <a:cs typeface="Gabriola"/>
            </a:endParaRPr>
          </a:p>
        </p:txBody>
      </p:sp>
      <p:grpSp>
        <p:nvGrpSpPr>
          <p:cNvPr id="10" name="object 10"/>
          <p:cNvGrpSpPr/>
          <p:nvPr/>
        </p:nvGrpSpPr>
        <p:grpSpPr>
          <a:xfrm>
            <a:off x="9479581" y="208625"/>
            <a:ext cx="2204720" cy="608965"/>
            <a:chOff x="9479581" y="208625"/>
            <a:chExt cx="2204720" cy="608965"/>
          </a:xfrm>
        </p:grpSpPr>
        <p:sp>
          <p:nvSpPr>
            <p:cNvPr id="11" name="object 11"/>
            <p:cNvSpPr/>
            <p:nvPr/>
          </p:nvSpPr>
          <p:spPr>
            <a:xfrm flipH="1">
              <a:off x="11632900" y="208625"/>
              <a:ext cx="0" cy="596265"/>
            </a:xfrm>
            <a:custGeom>
              <a:rect l="l" t="t" r="r" b="b"/>
              <a:pathLst>
                <a:path h="596265">
                  <a:moveTo>
                    <a:pt x="0" y="0"/>
                  </a:moveTo>
                  <a:lnTo>
                    <a:pt x="0" y="595901"/>
                  </a:lnTo>
                </a:path>
              </a:pathLst>
            </a:custGeom>
            <a:ln w="101600">
              <a:solidFill>
                <a:srgbClr val="C00000"/>
              </a:solidFill>
            </a:ln>
          </p:spPr>
          <p:txBody>
            <a:bodyPr wrap="square" lIns="0" tIns="0" rIns="0" bIns="0" rtlCol="0"/>
            <a:lstStyle/>
            <a:p/>
          </p:txBody>
        </p:sp>
        <p:sp>
          <p:nvSpPr>
            <p:cNvPr id="12" name="object 12"/>
            <p:cNvSpPr/>
            <p:nvPr/>
          </p:nvSpPr>
          <p:spPr>
            <a:xfrm flipH="1">
              <a:off x="11344867" y="343460"/>
              <a:ext cx="0" cy="461645"/>
            </a:xfrm>
            <a:custGeom>
              <a:rect l="l" t="t" r="r" b="b"/>
              <a:pathLst>
                <a:path h="461645">
                  <a:moveTo>
                    <a:pt x="0" y="0"/>
                  </a:moveTo>
                  <a:lnTo>
                    <a:pt x="0" y="461065"/>
                  </a:lnTo>
                </a:path>
              </a:pathLst>
            </a:custGeom>
            <a:ln w="101600">
              <a:solidFill>
                <a:srgbClr val="808080"/>
              </a:solidFill>
            </a:ln>
          </p:spPr>
          <p:txBody>
            <a:bodyPr wrap="square" lIns="0" tIns="0" rIns="0" bIns="0" rtlCol="0"/>
            <a:lstStyle/>
            <a:p/>
          </p:txBody>
        </p:sp>
        <p:sp>
          <p:nvSpPr>
            <p:cNvPr id="13" name="object 13"/>
            <p:cNvSpPr/>
            <p:nvPr/>
          </p:nvSpPr>
          <p:spPr>
            <a:xfrm>
              <a:off x="9479581" y="798176"/>
              <a:ext cx="2197735" cy="12700"/>
            </a:xfrm>
            <a:custGeom>
              <a:rect l="l" t="t" r="r" b="b"/>
              <a:pathLst>
                <a:path w="2197734" h="12700">
                  <a:moveTo>
                    <a:pt x="0" y="0"/>
                  </a:moveTo>
                  <a:lnTo>
                    <a:pt x="2197510" y="0"/>
                  </a:lnTo>
                </a:path>
                <a:path w="2197734" h="12700">
                  <a:moveTo>
                    <a:pt x="0" y="12700"/>
                  </a:moveTo>
                  <a:lnTo>
                    <a:pt x="2197510" y="12700"/>
                  </a:lnTo>
                </a:path>
              </a:pathLst>
            </a:custGeom>
            <a:ln w="12699">
              <a:solidFill>
                <a:srgbClr val="808080"/>
              </a:solidFill>
              <a:prstDash val="dash"/>
            </a:ln>
          </p:spPr>
          <p:txBody>
            <a:bodyPr wrap="square" lIns="0" tIns="0" rIns="0" bIns="0" rtlCol="0"/>
            <a:lstStyle/>
            <a:p/>
          </p:txBody>
        </p:sp>
        <p:sp>
          <p:nvSpPr>
            <p:cNvPr id="14" name="object 14"/>
            <p:cNvSpPr/>
            <p:nvPr/>
          </p:nvSpPr>
          <p:spPr>
            <a:xfrm flipH="1">
              <a:off x="11056835" y="506574"/>
              <a:ext cx="0" cy="298450"/>
            </a:xfrm>
            <a:custGeom>
              <a:rect l="l" t="t" r="r" b="b"/>
              <a:pathLst>
                <a:path h="298450">
                  <a:moveTo>
                    <a:pt x="0" y="0"/>
                  </a:moveTo>
                  <a:lnTo>
                    <a:pt x="0" y="297950"/>
                  </a:lnTo>
                </a:path>
              </a:pathLst>
            </a:custGeom>
            <a:ln w="101600">
              <a:solidFill>
                <a:srgbClr val="00B0EF"/>
              </a:solidFill>
            </a:ln>
          </p:spPr>
          <p:txBody>
            <a:bodyPr wrap="square" lIns="0" tIns="0" rIns="0" bIns="0" rtlCol="0"/>
            <a:lstStyle/>
            <a:p/>
          </p:txBody>
        </p:sp>
      </p:grpSp>
      <p:pic>
        <p:nvPicPr>
          <p:cNvPr id="15" name="object 15"/>
          <p:cNvPicPr/>
          <p:nvPr/>
        </p:nvPicPr>
        <p:blipFill>
          <a:blip r:embed="rId2"/>
          <a:stretch>
            <a:fillRect/>
          </a:stretch>
        </p:blipFill>
        <p:spPr>
          <a:xfrm>
            <a:off x="113744" y="6248399"/>
            <a:ext cx="2118049" cy="529512"/>
          </a:xfrm>
          <a:prstGeom prst="rect">
            <a:avLst/>
          </a:prstGeom>
        </p:spPr>
      </p:pic>
      <p:pic>
        <p:nvPicPr>
          <p:cNvPr id="16" name="object 16"/>
          <p:cNvPicPr/>
          <p:nvPr/>
        </p:nvPicPr>
        <p:blipFill>
          <a:blip r:embed="rId3"/>
          <a:stretch>
            <a:fillRect/>
          </a:stretch>
        </p:blipFill>
        <p:spPr>
          <a:xfrm>
            <a:off x="2379823" y="3892236"/>
            <a:ext cx="313508" cy="320039"/>
          </a:xfrm>
          <a:prstGeom prst="rect">
            <a:avLst/>
          </a:prstGeom>
        </p:spPr>
      </p:pic>
      <p:sp>
        <p:nvSpPr>
          <p:cNvPr id="17" name="object 17"/>
          <p:cNvSpPr txBox="1"/>
          <p:nvPr/>
        </p:nvSpPr>
        <p:spPr>
          <a:xfrm>
            <a:off x="2938622" y="1870167"/>
            <a:ext cx="5511800" cy="3382645"/>
          </a:xfrm>
          <a:prstGeom prst="rect">
            <a:avLst/>
          </a:prstGeom>
        </p:spPr>
        <p:txBody>
          <a:bodyPr vert="horz" wrap="square" lIns="0" tIns="12700" rIns="0" bIns="0" rtlCol="0">
            <a:spAutoFit/>
          </a:bodyPr>
          <a:lstStyle/>
          <a:p>
            <a:pPr marL="12700">
              <a:lnSpc>
                <a:spcPct val="100000"/>
              </a:lnSpc>
              <a:spcBef>
                <a:spcPts val="100"/>
              </a:spcBef>
            </a:pPr>
            <a:r>
              <a:rPr sz="3600" spc="-5">
                <a:latin typeface="微软雅黑"/>
                <a:cs typeface="微软雅黑"/>
              </a:rPr>
              <a:t>产品质量回顾分析内容概述</a:t>
            </a:r>
            <a:endParaRPr sz="3600">
              <a:latin typeface="微软雅黑"/>
              <a:cs typeface="微软雅黑"/>
            </a:endParaRPr>
          </a:p>
          <a:p>
            <a:pPr marL="12700">
              <a:lnSpc>
                <a:spcPct val="100000"/>
              </a:lnSpc>
              <a:spcBef>
                <a:spcPts val="2955"/>
              </a:spcBef>
            </a:pPr>
            <a:r>
              <a:rPr sz="3600" spc="-5">
                <a:latin typeface="微软雅黑"/>
                <a:cs typeface="微软雅黑"/>
              </a:rPr>
              <a:t>产品质量回顾分析范围</a:t>
            </a:r>
            <a:endParaRPr sz="3600">
              <a:latin typeface="微软雅黑"/>
              <a:cs typeface="微软雅黑"/>
            </a:endParaRPr>
          </a:p>
          <a:p>
            <a:pPr marL="12700" marR="5080">
              <a:lnSpc>
                <a:spcPct val="170600"/>
              </a:lnSpc>
              <a:spcBef>
                <a:spcPts val="95"/>
              </a:spcBef>
            </a:pPr>
            <a:r>
              <a:rPr sz="3600" spc="-5">
                <a:latin typeface="微软雅黑"/>
                <a:cs typeface="微软雅黑"/>
              </a:rPr>
              <a:t>产品质量回顾数据统计分析</a:t>
            </a:r>
            <a:r>
              <a:rPr sz="3600" spc="-10">
                <a:latin typeface="微软雅黑"/>
                <a:cs typeface="微软雅黑"/>
              </a:rPr>
              <a:t>质量回顾总结</a:t>
            </a:r>
            <a:endParaRPr sz="3600">
              <a:latin typeface="微软雅黑"/>
              <a:cs typeface="微软雅黑"/>
            </a:endParaRPr>
          </a:p>
        </p:txBody>
      </p:sp>
      <p:pic>
        <p:nvPicPr>
          <p:cNvPr id="18" name="object 18"/>
          <p:cNvPicPr/>
          <p:nvPr/>
        </p:nvPicPr>
        <p:blipFill>
          <a:blip r:embed="rId3"/>
          <a:stretch>
            <a:fillRect/>
          </a:stretch>
        </p:blipFill>
        <p:spPr>
          <a:xfrm>
            <a:off x="2379822" y="2020027"/>
            <a:ext cx="313508" cy="320039"/>
          </a:xfrm>
          <a:prstGeom prst="rect">
            <a:avLst/>
          </a:prstGeom>
        </p:spPr>
      </p:pic>
      <p:pic>
        <p:nvPicPr>
          <p:cNvPr id="19" name="object 19"/>
          <p:cNvPicPr/>
          <p:nvPr/>
        </p:nvPicPr>
        <p:blipFill>
          <a:blip r:embed="rId3"/>
          <a:stretch>
            <a:fillRect/>
          </a:stretch>
        </p:blipFill>
        <p:spPr>
          <a:xfrm>
            <a:off x="2379823" y="2944256"/>
            <a:ext cx="313508" cy="320039"/>
          </a:xfrm>
          <a:prstGeom prst="rect">
            <a:avLst/>
          </a:prstGeom>
        </p:spPr>
      </p:pic>
      <p:pic>
        <p:nvPicPr>
          <p:cNvPr id="20" name="object 20"/>
          <p:cNvPicPr/>
          <p:nvPr/>
        </p:nvPicPr>
        <p:blipFill>
          <a:blip r:embed="rId3"/>
          <a:stretch>
            <a:fillRect/>
          </a:stretch>
        </p:blipFill>
        <p:spPr>
          <a:xfrm>
            <a:off x="2379823" y="4828339"/>
            <a:ext cx="313508" cy="320039"/>
          </a:xfrm>
          <a:prstGeom prst="rect">
            <a:avLst/>
          </a:prstGeom>
        </p:spPr>
      </p:pic>
      <p:sp>
        <p:nvSpPr>
          <p:cNvPr id="21" name="object 21"/>
          <p:cNvSpPr txBox="1">
            <a:spLocks noGrp="1"/>
          </p:cNvSpPr>
          <p:nvPr>
            <p:ph type="sldNum" sz="quarter" idx="7"/>
          </p:nvPr>
        </p:nvSpPr>
        <p:spPr>
          <a:prstGeom prst="rect">
            <a:avLst/>
          </a:prstGeom>
        </p:spPr>
        <p:txBody>
          <a:bodyPr vert="horz" wrap="square" lIns="0" tIns="26034" rIns="0" bIns="0" rtlCol="0">
            <a:spAutoFit/>
          </a:bodyPr>
          <a:lstStyle/>
          <a:p>
            <a:pPr marL="12700">
              <a:lnSpc>
                <a:spcPct val="100000"/>
              </a:lnSpc>
              <a:spcBef>
                <a:spcPts val="204"/>
              </a:spcBef>
            </a:pPr>
            <a:r>
              <a:rPr/>
              <a:t>-</a:t>
            </a:r>
            <a:r>
              <a:rPr spc="-10"/>
              <a:t>18/51-</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object 2"/>
          <p:cNvGrpSpPr/>
          <p:nvPr/>
        </p:nvGrpSpPr>
        <p:grpSpPr>
          <a:xfrm>
            <a:off x="6373712" y="431658"/>
            <a:ext cx="5436235" cy="372745"/>
            <a:chOff x="6373712" y="431658"/>
            <a:chExt cx="5436235" cy="372745"/>
          </a:xfrm>
        </p:grpSpPr>
        <p:sp>
          <p:nvSpPr>
            <p:cNvPr id="3" name="object 3"/>
            <p:cNvSpPr/>
            <p:nvPr/>
          </p:nvSpPr>
          <p:spPr>
            <a:xfrm>
              <a:off x="11446471" y="444358"/>
              <a:ext cx="302895" cy="302895"/>
            </a:xfrm>
            <a:custGeom>
              <a:rect l="l" t="t" r="r" b="b"/>
              <a:pathLst>
                <a:path w="302895" h="302895">
                  <a:moveTo>
                    <a:pt x="151171" y="0"/>
                  </a:moveTo>
                  <a:lnTo>
                    <a:pt x="302342" y="0"/>
                  </a:lnTo>
                  <a:lnTo>
                    <a:pt x="151171" y="151171"/>
                  </a:lnTo>
                  <a:lnTo>
                    <a:pt x="302342" y="302343"/>
                  </a:lnTo>
                  <a:lnTo>
                    <a:pt x="151171" y="302343"/>
                  </a:lnTo>
                  <a:lnTo>
                    <a:pt x="0" y="151171"/>
                  </a:lnTo>
                  <a:lnTo>
                    <a:pt x="151171" y="0"/>
                  </a:lnTo>
                  <a:close/>
                </a:path>
              </a:pathLst>
            </a:custGeom>
            <a:solidFill>
              <a:srgbClr val="0072C6"/>
            </a:solidFill>
          </p:spPr>
          <p:txBody>
            <a:bodyPr wrap="square" lIns="0" tIns="0" rIns="0" bIns="0" rtlCol="0"/>
            <a:lstStyle/>
            <a:p/>
          </p:txBody>
        </p:sp>
        <p:sp>
          <p:nvSpPr>
            <p:cNvPr id="4" name="object 4"/>
            <p:cNvSpPr/>
            <p:nvPr/>
          </p:nvSpPr>
          <p:spPr>
            <a:xfrm>
              <a:off x="11446471" y="444358"/>
              <a:ext cx="302895" cy="302895"/>
            </a:xfrm>
            <a:custGeom>
              <a:rect l="l" t="t" r="r" b="b"/>
              <a:pathLst>
                <a:path w="302895" h="302895">
                  <a:moveTo>
                    <a:pt x="302342" y="302343"/>
                  </a:moveTo>
                  <a:lnTo>
                    <a:pt x="151171" y="302343"/>
                  </a:lnTo>
                  <a:lnTo>
                    <a:pt x="0" y="151171"/>
                  </a:lnTo>
                  <a:lnTo>
                    <a:pt x="151171" y="0"/>
                  </a:lnTo>
                  <a:lnTo>
                    <a:pt x="302342" y="0"/>
                  </a:lnTo>
                  <a:lnTo>
                    <a:pt x="151171" y="151171"/>
                  </a:lnTo>
                  <a:lnTo>
                    <a:pt x="302342" y="302343"/>
                  </a:lnTo>
                  <a:close/>
                </a:path>
              </a:pathLst>
            </a:custGeom>
            <a:ln w="25400">
              <a:solidFill>
                <a:srgbClr val="0072C6"/>
              </a:solidFill>
            </a:ln>
          </p:spPr>
          <p:txBody>
            <a:bodyPr wrap="square" lIns="0" tIns="0" rIns="0" bIns="0" rtlCol="0"/>
            <a:lstStyle/>
            <a:p/>
          </p:txBody>
        </p:sp>
        <p:sp>
          <p:nvSpPr>
            <p:cNvPr id="5" name="object 5"/>
            <p:cNvSpPr/>
            <p:nvPr/>
          </p:nvSpPr>
          <p:spPr>
            <a:xfrm>
              <a:off x="6383237" y="792057"/>
              <a:ext cx="5417185" cy="2540"/>
            </a:xfrm>
            <a:custGeom>
              <a:rect l="l" t="t" r="r" b="b"/>
              <a:pathLst>
                <a:path w="5417184" h="2540">
                  <a:moveTo>
                    <a:pt x="5416875" y="2278"/>
                  </a:moveTo>
                  <a:lnTo>
                    <a:pt x="0" y="0"/>
                  </a:lnTo>
                </a:path>
              </a:pathLst>
            </a:custGeom>
            <a:ln w="19050">
              <a:solidFill>
                <a:srgbClr val="0072C6"/>
              </a:solidFill>
              <a:prstDash val="sysDot"/>
            </a:ln>
          </p:spPr>
          <p:txBody>
            <a:bodyPr wrap="square" lIns="0" tIns="0" rIns="0" bIns="0" rtlCol="0"/>
            <a:lstStyle/>
            <a:p/>
          </p:txBody>
        </p:sp>
        <p:sp>
          <p:nvSpPr>
            <p:cNvPr id="6" name="object 6"/>
            <p:cNvSpPr/>
            <p:nvPr/>
          </p:nvSpPr>
          <p:spPr>
            <a:xfrm>
              <a:off x="11109719" y="444361"/>
              <a:ext cx="302895" cy="302895"/>
            </a:xfrm>
            <a:custGeom>
              <a:rect l="l" t="t" r="r" b="b"/>
              <a:pathLst>
                <a:path w="302895" h="302895">
                  <a:moveTo>
                    <a:pt x="151171" y="0"/>
                  </a:moveTo>
                  <a:lnTo>
                    <a:pt x="302342" y="0"/>
                  </a:lnTo>
                  <a:lnTo>
                    <a:pt x="151171" y="151171"/>
                  </a:lnTo>
                  <a:lnTo>
                    <a:pt x="302342" y="302342"/>
                  </a:lnTo>
                  <a:lnTo>
                    <a:pt x="151171" y="302342"/>
                  </a:lnTo>
                  <a:lnTo>
                    <a:pt x="0" y="151171"/>
                  </a:lnTo>
                  <a:lnTo>
                    <a:pt x="151171" y="0"/>
                  </a:lnTo>
                  <a:close/>
                </a:path>
              </a:pathLst>
            </a:custGeom>
            <a:solidFill>
              <a:srgbClr val="0072C6"/>
            </a:solidFill>
          </p:spPr>
          <p:txBody>
            <a:bodyPr wrap="square" lIns="0" tIns="0" rIns="0" bIns="0" rtlCol="0"/>
            <a:lstStyle/>
            <a:p/>
          </p:txBody>
        </p:sp>
        <p:sp>
          <p:nvSpPr>
            <p:cNvPr id="7" name="object 7"/>
            <p:cNvSpPr/>
            <p:nvPr/>
          </p:nvSpPr>
          <p:spPr>
            <a:xfrm>
              <a:off x="11109719" y="444361"/>
              <a:ext cx="302895" cy="302895"/>
            </a:xfrm>
            <a:custGeom>
              <a:rect l="l" t="t" r="r" b="b"/>
              <a:pathLst>
                <a:path w="302895" h="302895">
                  <a:moveTo>
                    <a:pt x="302342" y="302342"/>
                  </a:moveTo>
                  <a:lnTo>
                    <a:pt x="151171" y="302342"/>
                  </a:lnTo>
                  <a:lnTo>
                    <a:pt x="0" y="151171"/>
                  </a:lnTo>
                  <a:lnTo>
                    <a:pt x="151171" y="0"/>
                  </a:lnTo>
                  <a:lnTo>
                    <a:pt x="302342" y="0"/>
                  </a:lnTo>
                  <a:lnTo>
                    <a:pt x="151171" y="151171"/>
                  </a:lnTo>
                  <a:lnTo>
                    <a:pt x="302342" y="302342"/>
                  </a:lnTo>
                  <a:close/>
                </a:path>
              </a:pathLst>
            </a:custGeom>
            <a:ln w="25400">
              <a:solidFill>
                <a:srgbClr val="0072C6"/>
              </a:solidFill>
            </a:ln>
          </p:spPr>
          <p:txBody>
            <a:bodyPr wrap="square" lIns="0" tIns="0" rIns="0" bIns="0" rtlCol="0"/>
            <a:lstStyle/>
            <a:p/>
          </p:txBody>
        </p:sp>
      </p:grpSp>
      <p:sp>
        <p:nvSpPr>
          <p:cNvPr id="8" name="object 8"/>
          <p:cNvSpPr txBox="1">
            <a:spLocks noGrp="1"/>
          </p:cNvSpPr>
          <p:nvPr>
            <p:ph type="title"/>
          </p:nvPr>
        </p:nvSpPr>
        <p:spPr>
          <a:xfrm>
            <a:off x="7974145" y="228382"/>
            <a:ext cx="2463800" cy="513080"/>
          </a:xfrm>
          <a:prstGeom prst="rect">
            <a:avLst/>
          </a:prstGeom>
        </p:spPr>
        <p:txBody>
          <a:bodyPr vert="horz" wrap="square" lIns="0" tIns="12700" rIns="0" bIns="0" rtlCol="0">
            <a:spAutoFit/>
          </a:bodyPr>
          <a:lstStyle/>
          <a:p>
            <a:pPr marL="12700">
              <a:lnSpc>
                <a:spcPct val="100000"/>
              </a:lnSpc>
              <a:spcBef>
                <a:spcPts val="100"/>
              </a:spcBef>
            </a:pPr>
            <a:r>
              <a:rPr u="none" spc="-10"/>
              <a:t>质量回顾概述</a:t>
            </a:r>
          </a:p>
        </p:txBody>
      </p:sp>
      <p:pic>
        <p:nvPicPr>
          <p:cNvPr id="9" name="object 9"/>
          <p:cNvPicPr/>
          <p:nvPr/>
        </p:nvPicPr>
        <p:blipFill>
          <a:blip r:embed="rId2"/>
          <a:stretch>
            <a:fillRect/>
          </a:stretch>
        </p:blipFill>
        <p:spPr>
          <a:xfrm>
            <a:off x="151844" y="6172200"/>
            <a:ext cx="2118049" cy="529512"/>
          </a:xfrm>
          <a:prstGeom prst="rect">
            <a:avLst/>
          </a:prstGeom>
        </p:spPr>
      </p:pic>
      <p:sp>
        <p:nvSpPr>
          <p:cNvPr id="10" name="object 10"/>
          <p:cNvSpPr txBox="1"/>
          <p:nvPr/>
        </p:nvSpPr>
        <p:spPr>
          <a:xfrm>
            <a:off x="478582" y="772641"/>
            <a:ext cx="3627120" cy="576580"/>
          </a:xfrm>
          <a:prstGeom prst="rect">
            <a:avLst/>
          </a:prstGeom>
          <a:solidFill>
            <a:srgbClr val="0072C6"/>
          </a:solidFill>
        </p:spPr>
        <p:txBody>
          <a:bodyPr vert="horz" wrap="square" lIns="0" tIns="60960" rIns="0" bIns="0" rtlCol="0">
            <a:spAutoFit/>
          </a:bodyPr>
          <a:lstStyle/>
          <a:p>
            <a:pPr marL="390525">
              <a:lnSpc>
                <a:spcPct val="100000"/>
              </a:lnSpc>
              <a:spcBef>
                <a:spcPts val="480"/>
              </a:spcBef>
            </a:pPr>
            <a:r>
              <a:rPr sz="2800" b="1" spc="-10">
                <a:solidFill>
                  <a:srgbClr val="FFFFFF"/>
                </a:solidFill>
                <a:latin typeface="微软雅黑"/>
                <a:cs typeface="微软雅黑"/>
              </a:rPr>
              <a:t>质量回顾内容概述</a:t>
            </a:r>
            <a:endParaRPr sz="2800">
              <a:latin typeface="微软雅黑"/>
              <a:cs typeface="微软雅黑"/>
            </a:endParaRPr>
          </a:p>
        </p:txBody>
      </p:sp>
      <p:sp>
        <p:nvSpPr>
          <p:cNvPr id="12" name="object 12"/>
          <p:cNvSpPr txBox="1">
            <a:spLocks noGrp="1"/>
          </p:cNvSpPr>
          <p:nvPr>
            <p:ph type="sldNum" sz="quarter" idx="7"/>
          </p:nvPr>
        </p:nvSpPr>
        <p:spPr>
          <a:prstGeom prst="rect">
            <a:avLst/>
          </a:prstGeom>
        </p:spPr>
        <p:txBody>
          <a:bodyPr vert="horz" wrap="square" lIns="0" tIns="26034" rIns="0" bIns="0" rtlCol="0">
            <a:spAutoFit/>
          </a:bodyPr>
          <a:lstStyle/>
          <a:p>
            <a:pPr marL="12700">
              <a:lnSpc>
                <a:spcPct val="100000"/>
              </a:lnSpc>
              <a:spcBef>
                <a:spcPts val="204"/>
              </a:spcBef>
            </a:pPr>
            <a:r>
              <a:rPr/>
              <a:t>-</a:t>
            </a:r>
            <a:r>
              <a:rPr spc="-10"/>
              <a:t>19/51-</a:t>
            </a:r>
          </a:p>
        </p:txBody>
      </p:sp>
      <p:sp>
        <p:nvSpPr>
          <p:cNvPr id="11" name="object 11"/>
          <p:cNvSpPr txBox="1"/>
          <p:nvPr/>
        </p:nvSpPr>
        <p:spPr>
          <a:xfrm>
            <a:off x="2933586" y="2371640"/>
            <a:ext cx="1968500" cy="1678939"/>
          </a:xfrm>
          <a:prstGeom prst="rect">
            <a:avLst/>
          </a:prstGeom>
        </p:spPr>
        <p:txBody>
          <a:bodyPr vert="horz" wrap="square" lIns="0" tIns="12700" rIns="0" bIns="0" rtlCol="0">
            <a:spAutoFit/>
          </a:bodyPr>
          <a:lstStyle/>
          <a:p>
            <a:pPr marL="12700">
              <a:lnSpc>
                <a:spcPct val="100000"/>
              </a:lnSpc>
              <a:spcBef>
                <a:spcPts val="100"/>
              </a:spcBef>
            </a:pPr>
            <a:r>
              <a:rPr sz="3650" spc="-490">
                <a:solidFill>
                  <a:srgbClr val="1F497D"/>
                </a:solidFill>
                <a:latin typeface="宋体"/>
                <a:cs typeface="宋体"/>
              </a:rPr>
              <a:t>◎ </a:t>
            </a:r>
            <a:r>
              <a:rPr sz="3600" spc="-20">
                <a:latin typeface="宋体"/>
                <a:cs typeface="宋体"/>
              </a:rPr>
              <a:t>附录二</a:t>
            </a:r>
            <a:endParaRPr sz="3600">
              <a:latin typeface="宋体"/>
              <a:cs typeface="宋体"/>
            </a:endParaRPr>
          </a:p>
          <a:p>
            <a:pPr>
              <a:lnSpc>
                <a:spcPct val="100000"/>
              </a:lnSpc>
              <a:spcBef>
                <a:spcPts val="30"/>
              </a:spcBef>
            </a:pPr>
            <a:endParaRPr sz="3300">
              <a:latin typeface="宋体"/>
              <a:cs typeface="宋体"/>
            </a:endParaRPr>
          </a:p>
          <a:p>
            <a:pPr marL="12700">
              <a:lnSpc>
                <a:spcPct val="100000"/>
              </a:lnSpc>
            </a:pPr>
            <a:r>
              <a:rPr sz="3650" spc="-490">
                <a:solidFill>
                  <a:srgbClr val="1F497D"/>
                </a:solidFill>
                <a:latin typeface="宋体"/>
                <a:cs typeface="宋体"/>
              </a:rPr>
              <a:t>◎ </a:t>
            </a:r>
            <a:r>
              <a:rPr sz="3600" spc="-20">
                <a:latin typeface="宋体"/>
                <a:cs typeface="宋体"/>
              </a:rPr>
              <a:t>附录三</a:t>
            </a:r>
            <a:endParaRPr sz="3600">
              <a:latin typeface="宋体"/>
              <a:cs typeface="宋体"/>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p:nvPr/>
        </p:nvSpPr>
        <p:spPr>
          <a:xfrm>
            <a:off x="771426" y="1348704"/>
            <a:ext cx="10640695" cy="4752975"/>
          </a:xfrm>
          <a:custGeom>
            <a:rect l="l" t="t" r="r" b="b"/>
            <a:pathLst>
              <a:path w="10640695" h="4752975">
                <a:moveTo>
                  <a:pt x="0" y="792104"/>
                </a:moveTo>
                <a:lnTo>
                  <a:pt x="1445" y="743851"/>
                </a:lnTo>
                <a:lnTo>
                  <a:pt x="5727" y="696363"/>
                </a:lnTo>
                <a:lnTo>
                  <a:pt x="12761" y="649722"/>
                </a:lnTo>
                <a:lnTo>
                  <a:pt x="22466" y="604012"/>
                </a:lnTo>
                <a:lnTo>
                  <a:pt x="34758" y="559315"/>
                </a:lnTo>
                <a:lnTo>
                  <a:pt x="49555" y="515713"/>
                </a:lnTo>
                <a:lnTo>
                  <a:pt x="66774" y="473291"/>
                </a:lnTo>
                <a:lnTo>
                  <a:pt x="86331" y="432130"/>
                </a:lnTo>
                <a:lnTo>
                  <a:pt x="108145" y="392314"/>
                </a:lnTo>
                <a:lnTo>
                  <a:pt x="132131" y="353925"/>
                </a:lnTo>
                <a:lnTo>
                  <a:pt x="158208" y="317047"/>
                </a:lnTo>
                <a:lnTo>
                  <a:pt x="186292" y="281761"/>
                </a:lnTo>
                <a:lnTo>
                  <a:pt x="216301" y="248152"/>
                </a:lnTo>
                <a:lnTo>
                  <a:pt x="248151" y="216302"/>
                </a:lnTo>
                <a:lnTo>
                  <a:pt x="281760" y="186293"/>
                </a:lnTo>
                <a:lnTo>
                  <a:pt x="317046" y="158209"/>
                </a:lnTo>
                <a:lnTo>
                  <a:pt x="353924" y="132132"/>
                </a:lnTo>
                <a:lnTo>
                  <a:pt x="392313" y="108145"/>
                </a:lnTo>
                <a:lnTo>
                  <a:pt x="432129" y="86332"/>
                </a:lnTo>
                <a:lnTo>
                  <a:pt x="473290" y="66774"/>
                </a:lnTo>
                <a:lnTo>
                  <a:pt x="515712" y="49556"/>
                </a:lnTo>
                <a:lnTo>
                  <a:pt x="559313" y="34759"/>
                </a:lnTo>
                <a:lnTo>
                  <a:pt x="604011" y="22466"/>
                </a:lnTo>
                <a:lnTo>
                  <a:pt x="649721" y="12762"/>
                </a:lnTo>
                <a:lnTo>
                  <a:pt x="696362" y="5727"/>
                </a:lnTo>
                <a:lnTo>
                  <a:pt x="743850" y="1445"/>
                </a:lnTo>
                <a:lnTo>
                  <a:pt x="792103" y="0"/>
                </a:lnTo>
                <a:lnTo>
                  <a:pt x="9848531" y="0"/>
                </a:lnTo>
                <a:lnTo>
                  <a:pt x="9896783" y="1445"/>
                </a:lnTo>
                <a:lnTo>
                  <a:pt x="9944271" y="5727"/>
                </a:lnTo>
                <a:lnTo>
                  <a:pt x="9990911" y="12761"/>
                </a:lnTo>
                <a:lnTo>
                  <a:pt x="10036622" y="22466"/>
                </a:lnTo>
                <a:lnTo>
                  <a:pt x="10081319" y="34758"/>
                </a:lnTo>
                <a:lnTo>
                  <a:pt x="10124920" y="49555"/>
                </a:lnTo>
                <a:lnTo>
                  <a:pt x="10167343" y="66774"/>
                </a:lnTo>
                <a:lnTo>
                  <a:pt x="10208504" y="86331"/>
                </a:lnTo>
                <a:lnTo>
                  <a:pt x="10248320" y="108144"/>
                </a:lnTo>
                <a:lnTo>
                  <a:pt x="10286709" y="132131"/>
                </a:lnTo>
                <a:lnTo>
                  <a:pt x="10323587" y="158208"/>
                </a:lnTo>
                <a:lnTo>
                  <a:pt x="10358872" y="186292"/>
                </a:lnTo>
                <a:lnTo>
                  <a:pt x="10392482" y="216300"/>
                </a:lnTo>
                <a:lnTo>
                  <a:pt x="10424332" y="248151"/>
                </a:lnTo>
                <a:lnTo>
                  <a:pt x="10454341" y="281760"/>
                </a:lnTo>
                <a:lnTo>
                  <a:pt x="10482425" y="317045"/>
                </a:lnTo>
                <a:lnTo>
                  <a:pt x="10508502" y="353924"/>
                </a:lnTo>
                <a:lnTo>
                  <a:pt x="10532489" y="392313"/>
                </a:lnTo>
                <a:lnTo>
                  <a:pt x="10554302" y="432129"/>
                </a:lnTo>
                <a:lnTo>
                  <a:pt x="10573860" y="473289"/>
                </a:lnTo>
                <a:lnTo>
                  <a:pt x="10591078" y="515712"/>
                </a:lnTo>
                <a:lnTo>
                  <a:pt x="10605875" y="559313"/>
                </a:lnTo>
                <a:lnTo>
                  <a:pt x="10618168" y="604011"/>
                </a:lnTo>
                <a:lnTo>
                  <a:pt x="10627873" y="649721"/>
                </a:lnTo>
                <a:lnTo>
                  <a:pt x="10634908" y="696362"/>
                </a:lnTo>
                <a:lnTo>
                  <a:pt x="10639189" y="743850"/>
                </a:lnTo>
                <a:lnTo>
                  <a:pt x="10640635" y="792103"/>
                </a:lnTo>
                <a:lnTo>
                  <a:pt x="10640636" y="3960424"/>
                </a:lnTo>
                <a:lnTo>
                  <a:pt x="10639190" y="4008676"/>
                </a:lnTo>
                <a:lnTo>
                  <a:pt x="10634909" y="4056164"/>
                </a:lnTo>
                <a:lnTo>
                  <a:pt x="10627874" y="4102805"/>
                </a:lnTo>
                <a:lnTo>
                  <a:pt x="10618169" y="4148515"/>
                </a:lnTo>
                <a:lnTo>
                  <a:pt x="10605877" y="4193213"/>
                </a:lnTo>
                <a:lnTo>
                  <a:pt x="10591080" y="4236814"/>
                </a:lnTo>
                <a:lnTo>
                  <a:pt x="10573861" y="4279237"/>
                </a:lnTo>
                <a:lnTo>
                  <a:pt x="10554304" y="4320397"/>
                </a:lnTo>
                <a:lnTo>
                  <a:pt x="10532490" y="4360213"/>
                </a:lnTo>
                <a:lnTo>
                  <a:pt x="10508504" y="4398602"/>
                </a:lnTo>
                <a:lnTo>
                  <a:pt x="10482427" y="4435481"/>
                </a:lnTo>
                <a:lnTo>
                  <a:pt x="10454343" y="4470766"/>
                </a:lnTo>
                <a:lnTo>
                  <a:pt x="10424334" y="4504375"/>
                </a:lnTo>
                <a:lnTo>
                  <a:pt x="10392484" y="4536226"/>
                </a:lnTo>
                <a:lnTo>
                  <a:pt x="10358874" y="4566234"/>
                </a:lnTo>
                <a:lnTo>
                  <a:pt x="10323589" y="4594319"/>
                </a:lnTo>
                <a:lnTo>
                  <a:pt x="10286711" y="4620395"/>
                </a:lnTo>
                <a:lnTo>
                  <a:pt x="10248322" y="4644382"/>
                </a:lnTo>
                <a:lnTo>
                  <a:pt x="10208506" y="4666195"/>
                </a:lnTo>
                <a:lnTo>
                  <a:pt x="10167345" y="4685753"/>
                </a:lnTo>
                <a:lnTo>
                  <a:pt x="10124923" y="4702971"/>
                </a:lnTo>
                <a:lnTo>
                  <a:pt x="10081321" y="4717768"/>
                </a:lnTo>
                <a:lnTo>
                  <a:pt x="10036624" y="4730060"/>
                </a:lnTo>
                <a:lnTo>
                  <a:pt x="9990914" y="4739765"/>
                </a:lnTo>
                <a:lnTo>
                  <a:pt x="9944273" y="4746800"/>
                </a:lnTo>
                <a:lnTo>
                  <a:pt x="9896785" y="4751082"/>
                </a:lnTo>
                <a:lnTo>
                  <a:pt x="9848532" y="4752527"/>
                </a:lnTo>
                <a:lnTo>
                  <a:pt x="792104" y="4752528"/>
                </a:lnTo>
                <a:lnTo>
                  <a:pt x="743851" y="4751081"/>
                </a:lnTo>
                <a:lnTo>
                  <a:pt x="696363" y="4746800"/>
                </a:lnTo>
                <a:lnTo>
                  <a:pt x="649722" y="4739765"/>
                </a:lnTo>
                <a:lnTo>
                  <a:pt x="604012" y="4730060"/>
                </a:lnTo>
                <a:lnTo>
                  <a:pt x="559315" y="4717768"/>
                </a:lnTo>
                <a:lnTo>
                  <a:pt x="515713" y="4702971"/>
                </a:lnTo>
                <a:lnTo>
                  <a:pt x="473291" y="4685753"/>
                </a:lnTo>
                <a:lnTo>
                  <a:pt x="432130" y="4666195"/>
                </a:lnTo>
                <a:lnTo>
                  <a:pt x="392314" y="4644382"/>
                </a:lnTo>
                <a:lnTo>
                  <a:pt x="353925" y="4620395"/>
                </a:lnTo>
                <a:lnTo>
                  <a:pt x="317047" y="4594319"/>
                </a:lnTo>
                <a:lnTo>
                  <a:pt x="281761" y="4566234"/>
                </a:lnTo>
                <a:lnTo>
                  <a:pt x="248152" y="4536226"/>
                </a:lnTo>
                <a:lnTo>
                  <a:pt x="216302" y="4504375"/>
                </a:lnTo>
                <a:lnTo>
                  <a:pt x="186293" y="4470766"/>
                </a:lnTo>
                <a:lnTo>
                  <a:pt x="158209" y="4435481"/>
                </a:lnTo>
                <a:lnTo>
                  <a:pt x="132132" y="4398602"/>
                </a:lnTo>
                <a:lnTo>
                  <a:pt x="108145" y="4360213"/>
                </a:lnTo>
                <a:lnTo>
                  <a:pt x="86332" y="4320397"/>
                </a:lnTo>
                <a:lnTo>
                  <a:pt x="66775" y="4279237"/>
                </a:lnTo>
                <a:lnTo>
                  <a:pt x="49556" y="4236814"/>
                </a:lnTo>
                <a:lnTo>
                  <a:pt x="34759" y="4193213"/>
                </a:lnTo>
                <a:lnTo>
                  <a:pt x="22467" y="4148516"/>
                </a:lnTo>
                <a:lnTo>
                  <a:pt x="12762" y="4102805"/>
                </a:lnTo>
                <a:lnTo>
                  <a:pt x="5727" y="4056165"/>
                </a:lnTo>
                <a:lnTo>
                  <a:pt x="1445" y="4008676"/>
                </a:lnTo>
                <a:lnTo>
                  <a:pt x="0" y="3960424"/>
                </a:lnTo>
                <a:lnTo>
                  <a:pt x="0" y="792104"/>
                </a:lnTo>
                <a:close/>
              </a:path>
            </a:pathLst>
          </a:custGeom>
          <a:ln w="9525">
            <a:solidFill>
              <a:srgbClr val="4F81BD"/>
            </a:solidFill>
            <a:prstDash val="sysDash"/>
          </a:ln>
        </p:spPr>
        <p:txBody>
          <a:bodyPr wrap="square" lIns="0" tIns="0" rIns="0" bIns="0" rtlCol="0"/>
          <a:lstStyle/>
          <a:p/>
        </p:txBody>
      </p:sp>
      <p:sp>
        <p:nvSpPr>
          <p:cNvPr id="3" name="object 3"/>
          <p:cNvSpPr txBox="1"/>
          <p:nvPr/>
        </p:nvSpPr>
        <p:spPr>
          <a:xfrm>
            <a:off x="3976177" y="2890544"/>
            <a:ext cx="2453640" cy="452120"/>
          </a:xfrm>
          <a:prstGeom prst="rect">
            <a:avLst/>
          </a:prstGeom>
        </p:spPr>
        <p:txBody>
          <a:bodyPr vert="horz" wrap="square" lIns="0" tIns="12700" rIns="0" bIns="0" rtlCol="0">
            <a:spAutoFit/>
          </a:bodyPr>
          <a:lstStyle/>
          <a:p>
            <a:pPr marL="12700">
              <a:lnSpc>
                <a:spcPct val="100000"/>
              </a:lnSpc>
              <a:spcBef>
                <a:spcPts val="100"/>
              </a:spcBef>
            </a:pPr>
            <a:r>
              <a:rPr sz="2800" spc="-10">
                <a:latin typeface="微软雅黑"/>
                <a:cs typeface="微软雅黑"/>
              </a:rPr>
              <a:t>1</a:t>
            </a:r>
            <a:r>
              <a:rPr sz="2800" spc="-15">
                <a:latin typeface="微软雅黑"/>
                <a:cs typeface="微软雅黑"/>
              </a:rPr>
              <a:t>.产品情况概述</a:t>
            </a:r>
            <a:endParaRPr sz="2800">
              <a:latin typeface="微软雅黑"/>
              <a:cs typeface="微软雅黑"/>
            </a:endParaRPr>
          </a:p>
        </p:txBody>
      </p:sp>
      <p:sp>
        <p:nvSpPr>
          <p:cNvPr id="4" name="object 4"/>
          <p:cNvSpPr txBox="1"/>
          <p:nvPr/>
        </p:nvSpPr>
        <p:spPr>
          <a:xfrm>
            <a:off x="3976177" y="3530624"/>
            <a:ext cx="1018540" cy="452120"/>
          </a:xfrm>
          <a:prstGeom prst="rect">
            <a:avLst/>
          </a:prstGeom>
        </p:spPr>
        <p:txBody>
          <a:bodyPr vert="horz" wrap="square" lIns="0" tIns="12700" rIns="0" bIns="0" rtlCol="0">
            <a:spAutoFit/>
          </a:bodyPr>
          <a:lstStyle/>
          <a:p>
            <a:pPr marL="12700">
              <a:lnSpc>
                <a:spcPct val="100000"/>
              </a:lnSpc>
              <a:spcBef>
                <a:spcPts val="100"/>
              </a:spcBef>
            </a:pPr>
            <a:r>
              <a:rPr sz="2800" spc="-10">
                <a:latin typeface="微软雅黑"/>
                <a:cs typeface="微软雅黑"/>
              </a:rPr>
              <a:t>2</a:t>
            </a:r>
            <a:r>
              <a:rPr sz="2800" spc="-5">
                <a:latin typeface="微软雅黑"/>
                <a:cs typeface="微软雅黑"/>
              </a:rPr>
              <a:t>.车</a:t>
            </a:r>
            <a:r>
              <a:rPr sz="2800" spc="-2795">
                <a:latin typeface="微软雅黑"/>
                <a:cs typeface="微软雅黑"/>
              </a:rPr>
              <a:t>间</a:t>
            </a:r>
            <a:endParaRPr sz="2800">
              <a:latin typeface="微软雅黑"/>
              <a:cs typeface="微软雅黑"/>
            </a:endParaRPr>
          </a:p>
        </p:txBody>
      </p:sp>
      <p:sp>
        <p:nvSpPr>
          <p:cNvPr id="5" name="object 5"/>
          <p:cNvSpPr txBox="1"/>
          <p:nvPr/>
        </p:nvSpPr>
        <p:spPr>
          <a:xfrm>
            <a:off x="4981511" y="3530624"/>
            <a:ext cx="2501900" cy="452120"/>
          </a:xfrm>
          <a:prstGeom prst="rect">
            <a:avLst/>
          </a:prstGeom>
        </p:spPr>
        <p:txBody>
          <a:bodyPr vert="horz" wrap="square" lIns="0" tIns="12700" rIns="0" bIns="0" rtlCol="0">
            <a:spAutoFit/>
          </a:bodyPr>
          <a:lstStyle/>
          <a:p>
            <a:pPr marL="12700">
              <a:lnSpc>
                <a:spcPct val="100000"/>
              </a:lnSpc>
              <a:spcBef>
                <a:spcPts val="100"/>
              </a:spcBef>
            </a:pPr>
            <a:r>
              <a:rPr sz="2800">
                <a:latin typeface="微软雅黑"/>
                <a:cs typeface="微软雅黑"/>
              </a:rPr>
              <a:t>生产线情况概</a:t>
            </a:r>
            <a:r>
              <a:rPr sz="2800" spc="-2395">
                <a:latin typeface="微软雅黑"/>
                <a:cs typeface="微软雅黑"/>
              </a:rPr>
              <a:t>述</a:t>
            </a:r>
            <a:endParaRPr sz="2800">
              <a:latin typeface="微软雅黑"/>
              <a:cs typeface="微软雅黑"/>
            </a:endParaRPr>
          </a:p>
        </p:txBody>
      </p:sp>
      <p:sp>
        <p:nvSpPr>
          <p:cNvPr id="6" name="object 6"/>
          <p:cNvSpPr txBox="1"/>
          <p:nvPr/>
        </p:nvSpPr>
        <p:spPr>
          <a:xfrm>
            <a:off x="3976177" y="4170704"/>
            <a:ext cx="4218940" cy="452120"/>
          </a:xfrm>
          <a:prstGeom prst="rect">
            <a:avLst/>
          </a:prstGeom>
        </p:spPr>
        <p:txBody>
          <a:bodyPr vert="horz" wrap="square" lIns="0" tIns="12700" rIns="0" bIns="0" rtlCol="0">
            <a:spAutoFit/>
          </a:bodyPr>
          <a:lstStyle/>
          <a:p>
            <a:pPr marL="12700">
              <a:lnSpc>
                <a:spcPct val="100000"/>
              </a:lnSpc>
              <a:spcBef>
                <a:spcPts val="100"/>
              </a:spcBef>
            </a:pPr>
            <a:r>
              <a:rPr sz="2800" spc="-10">
                <a:latin typeface="微软雅黑"/>
                <a:cs typeface="微软雅黑"/>
              </a:rPr>
              <a:t>3</a:t>
            </a:r>
            <a:r>
              <a:rPr sz="2800" spc="-5">
                <a:latin typeface="微软雅黑"/>
                <a:cs typeface="微软雅黑"/>
              </a:rPr>
              <a:t>.回顾周期内生产情况概</a:t>
            </a:r>
            <a:r>
              <a:rPr sz="2800" spc="-2550">
                <a:latin typeface="微软雅黑"/>
                <a:cs typeface="微软雅黑"/>
              </a:rPr>
              <a:t>述</a:t>
            </a:r>
            <a:endParaRPr sz="2800">
              <a:latin typeface="微软雅黑"/>
              <a:cs typeface="微软雅黑"/>
            </a:endParaRPr>
          </a:p>
        </p:txBody>
      </p:sp>
      <p:grpSp>
        <p:nvGrpSpPr>
          <p:cNvPr id="7" name="object 7"/>
          <p:cNvGrpSpPr/>
          <p:nvPr/>
        </p:nvGrpSpPr>
        <p:grpSpPr>
          <a:xfrm>
            <a:off x="11097019" y="431658"/>
            <a:ext cx="664845" cy="328295"/>
            <a:chOff x="11097019" y="431658"/>
            <a:chExt cx="664845" cy="328295"/>
          </a:xfrm>
        </p:grpSpPr>
        <p:sp>
          <p:nvSpPr>
            <p:cNvPr id="8" name="object 8"/>
            <p:cNvSpPr/>
            <p:nvPr/>
          </p:nvSpPr>
          <p:spPr>
            <a:xfrm>
              <a:off x="11446471" y="444358"/>
              <a:ext cx="302895" cy="302895"/>
            </a:xfrm>
            <a:custGeom>
              <a:rect l="l" t="t" r="r" b="b"/>
              <a:pathLst>
                <a:path w="302895" h="302895">
                  <a:moveTo>
                    <a:pt x="151171" y="0"/>
                  </a:moveTo>
                  <a:lnTo>
                    <a:pt x="302342" y="0"/>
                  </a:lnTo>
                  <a:lnTo>
                    <a:pt x="151171" y="151171"/>
                  </a:lnTo>
                  <a:lnTo>
                    <a:pt x="302342" y="302343"/>
                  </a:lnTo>
                  <a:lnTo>
                    <a:pt x="151171" y="302343"/>
                  </a:lnTo>
                  <a:lnTo>
                    <a:pt x="0" y="151171"/>
                  </a:lnTo>
                  <a:lnTo>
                    <a:pt x="151171" y="0"/>
                  </a:lnTo>
                  <a:close/>
                </a:path>
              </a:pathLst>
            </a:custGeom>
            <a:solidFill>
              <a:srgbClr val="0072C6"/>
            </a:solidFill>
          </p:spPr>
          <p:txBody>
            <a:bodyPr wrap="square" lIns="0" tIns="0" rIns="0" bIns="0" rtlCol="0"/>
            <a:lstStyle/>
            <a:p/>
          </p:txBody>
        </p:sp>
        <p:sp>
          <p:nvSpPr>
            <p:cNvPr id="9" name="object 9"/>
            <p:cNvSpPr/>
            <p:nvPr/>
          </p:nvSpPr>
          <p:spPr>
            <a:xfrm>
              <a:off x="11446471" y="444358"/>
              <a:ext cx="302895" cy="302895"/>
            </a:xfrm>
            <a:custGeom>
              <a:rect l="l" t="t" r="r" b="b"/>
              <a:pathLst>
                <a:path w="302895" h="302895">
                  <a:moveTo>
                    <a:pt x="302342" y="302343"/>
                  </a:moveTo>
                  <a:lnTo>
                    <a:pt x="151171" y="302343"/>
                  </a:lnTo>
                  <a:lnTo>
                    <a:pt x="0" y="151171"/>
                  </a:lnTo>
                  <a:lnTo>
                    <a:pt x="151171" y="0"/>
                  </a:lnTo>
                  <a:lnTo>
                    <a:pt x="302342" y="0"/>
                  </a:lnTo>
                  <a:lnTo>
                    <a:pt x="151171" y="151171"/>
                  </a:lnTo>
                  <a:lnTo>
                    <a:pt x="302342" y="302343"/>
                  </a:lnTo>
                  <a:close/>
                </a:path>
              </a:pathLst>
            </a:custGeom>
            <a:ln w="25400">
              <a:solidFill>
                <a:srgbClr val="0072C6"/>
              </a:solidFill>
            </a:ln>
          </p:spPr>
          <p:txBody>
            <a:bodyPr wrap="square" lIns="0" tIns="0" rIns="0" bIns="0" rtlCol="0"/>
            <a:lstStyle/>
            <a:p/>
          </p:txBody>
        </p:sp>
        <p:sp>
          <p:nvSpPr>
            <p:cNvPr id="10" name="object 10"/>
            <p:cNvSpPr/>
            <p:nvPr/>
          </p:nvSpPr>
          <p:spPr>
            <a:xfrm>
              <a:off x="11109719" y="444361"/>
              <a:ext cx="302895" cy="302895"/>
            </a:xfrm>
            <a:custGeom>
              <a:rect l="l" t="t" r="r" b="b"/>
              <a:pathLst>
                <a:path w="302895" h="302895">
                  <a:moveTo>
                    <a:pt x="151171" y="0"/>
                  </a:moveTo>
                  <a:lnTo>
                    <a:pt x="302342" y="0"/>
                  </a:lnTo>
                  <a:lnTo>
                    <a:pt x="151171" y="151171"/>
                  </a:lnTo>
                  <a:lnTo>
                    <a:pt x="302342" y="302342"/>
                  </a:lnTo>
                  <a:lnTo>
                    <a:pt x="151171" y="302342"/>
                  </a:lnTo>
                  <a:lnTo>
                    <a:pt x="0" y="151171"/>
                  </a:lnTo>
                  <a:lnTo>
                    <a:pt x="151171" y="0"/>
                  </a:lnTo>
                  <a:close/>
                </a:path>
              </a:pathLst>
            </a:custGeom>
            <a:solidFill>
              <a:srgbClr val="0072C6"/>
            </a:solidFill>
          </p:spPr>
          <p:txBody>
            <a:bodyPr wrap="square" lIns="0" tIns="0" rIns="0" bIns="0" rtlCol="0"/>
            <a:lstStyle/>
            <a:p/>
          </p:txBody>
        </p:sp>
        <p:sp>
          <p:nvSpPr>
            <p:cNvPr id="11" name="object 11"/>
            <p:cNvSpPr/>
            <p:nvPr/>
          </p:nvSpPr>
          <p:spPr>
            <a:xfrm>
              <a:off x="11109719" y="444361"/>
              <a:ext cx="302895" cy="302895"/>
            </a:xfrm>
            <a:custGeom>
              <a:rect l="l" t="t" r="r" b="b"/>
              <a:pathLst>
                <a:path w="302895" h="302895">
                  <a:moveTo>
                    <a:pt x="302342" y="302342"/>
                  </a:moveTo>
                  <a:lnTo>
                    <a:pt x="151171" y="302342"/>
                  </a:lnTo>
                  <a:lnTo>
                    <a:pt x="0" y="151171"/>
                  </a:lnTo>
                  <a:lnTo>
                    <a:pt x="151171" y="0"/>
                  </a:lnTo>
                  <a:lnTo>
                    <a:pt x="302342" y="0"/>
                  </a:lnTo>
                  <a:lnTo>
                    <a:pt x="151171" y="151171"/>
                  </a:lnTo>
                  <a:lnTo>
                    <a:pt x="302342" y="302342"/>
                  </a:lnTo>
                  <a:close/>
                </a:path>
              </a:pathLst>
            </a:custGeom>
            <a:ln w="25400">
              <a:solidFill>
                <a:srgbClr val="0072C6"/>
              </a:solidFill>
            </a:ln>
          </p:spPr>
          <p:txBody>
            <a:bodyPr wrap="square" lIns="0" tIns="0" rIns="0" bIns="0" rtlCol="0"/>
            <a:lstStyle/>
            <a:p/>
          </p:txBody>
        </p:sp>
      </p:grpSp>
      <p:sp>
        <p:nvSpPr>
          <p:cNvPr id="12" name="object 1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tabLst>
                <a:tab pos="1625600"/>
                <a:tab pos="5448300"/>
              </a:tabLst>
            </a:pPr>
            <a:r>
              <a:rPr b="0">
                <a:latin typeface="Times New Roman"/>
                <a:cs typeface="Times New Roman"/>
              </a:rPr>
              <a:t>	</a:t>
            </a:r>
            <a:r>
              <a:rPr/>
              <a:t>质量回顾概</a:t>
            </a:r>
            <a:r>
              <a:rPr spc="-50"/>
              <a:t>述</a:t>
            </a:r>
            <a:r>
              <a:rPr/>
              <a:t>	</a:t>
            </a:r>
          </a:p>
        </p:txBody>
      </p:sp>
      <p:pic>
        <p:nvPicPr>
          <p:cNvPr id="13" name="object 13"/>
          <p:cNvPicPr/>
          <p:nvPr/>
        </p:nvPicPr>
        <p:blipFill>
          <a:blip r:embed="rId2"/>
          <a:stretch>
            <a:fillRect/>
          </a:stretch>
        </p:blipFill>
        <p:spPr>
          <a:xfrm>
            <a:off x="151844" y="6172200"/>
            <a:ext cx="2118049" cy="529512"/>
          </a:xfrm>
          <a:prstGeom prst="rect">
            <a:avLst/>
          </a:prstGeom>
        </p:spPr>
      </p:pic>
      <p:sp>
        <p:nvSpPr>
          <p:cNvPr id="14" name="object 14"/>
          <p:cNvSpPr txBox="1"/>
          <p:nvPr/>
        </p:nvSpPr>
        <p:spPr>
          <a:xfrm>
            <a:off x="478582" y="628625"/>
            <a:ext cx="3627120" cy="576580"/>
          </a:xfrm>
          <a:prstGeom prst="rect">
            <a:avLst/>
          </a:prstGeom>
          <a:solidFill>
            <a:srgbClr val="0072C6"/>
          </a:solidFill>
        </p:spPr>
        <p:txBody>
          <a:bodyPr vert="horz" wrap="square" lIns="0" tIns="60960" rIns="0" bIns="0" rtlCol="0">
            <a:spAutoFit/>
          </a:bodyPr>
          <a:lstStyle/>
          <a:p>
            <a:pPr marL="1101725">
              <a:lnSpc>
                <a:spcPct val="100000"/>
              </a:lnSpc>
              <a:spcBef>
                <a:spcPts val="480"/>
              </a:spcBef>
            </a:pPr>
            <a:r>
              <a:rPr sz="2800" b="1" spc="-15">
                <a:solidFill>
                  <a:srgbClr val="FFFFFF"/>
                </a:solidFill>
                <a:latin typeface="微软雅黑"/>
                <a:cs typeface="微软雅黑"/>
              </a:rPr>
              <a:t>基本情况</a:t>
            </a:r>
            <a:endParaRPr sz="2800">
              <a:latin typeface="微软雅黑"/>
              <a:cs typeface="微软雅黑"/>
            </a:endParaRPr>
          </a:p>
        </p:txBody>
      </p:sp>
      <p:sp>
        <p:nvSpPr>
          <p:cNvPr id="15" name="object 15"/>
          <p:cNvSpPr/>
          <p:nvPr/>
        </p:nvSpPr>
        <p:spPr>
          <a:xfrm>
            <a:off x="766613" y="1348704"/>
            <a:ext cx="10645775" cy="4752975"/>
          </a:xfrm>
          <a:custGeom>
            <a:rect l="l" t="t" r="r" b="b"/>
            <a:pathLst>
              <a:path w="10645775" h="4752975">
                <a:moveTo>
                  <a:pt x="0" y="792104"/>
                </a:moveTo>
                <a:lnTo>
                  <a:pt x="1445" y="743851"/>
                </a:lnTo>
                <a:lnTo>
                  <a:pt x="5727" y="696363"/>
                </a:lnTo>
                <a:lnTo>
                  <a:pt x="12761" y="649722"/>
                </a:lnTo>
                <a:lnTo>
                  <a:pt x="22466" y="604012"/>
                </a:lnTo>
                <a:lnTo>
                  <a:pt x="34758" y="559315"/>
                </a:lnTo>
                <a:lnTo>
                  <a:pt x="49555" y="515713"/>
                </a:lnTo>
                <a:lnTo>
                  <a:pt x="66774" y="473291"/>
                </a:lnTo>
                <a:lnTo>
                  <a:pt x="86331" y="432130"/>
                </a:lnTo>
                <a:lnTo>
                  <a:pt x="108145" y="392314"/>
                </a:lnTo>
                <a:lnTo>
                  <a:pt x="132131" y="353925"/>
                </a:lnTo>
                <a:lnTo>
                  <a:pt x="158208" y="317047"/>
                </a:lnTo>
                <a:lnTo>
                  <a:pt x="186292" y="281761"/>
                </a:lnTo>
                <a:lnTo>
                  <a:pt x="216301" y="248152"/>
                </a:lnTo>
                <a:lnTo>
                  <a:pt x="248151" y="216302"/>
                </a:lnTo>
                <a:lnTo>
                  <a:pt x="281760" y="186293"/>
                </a:lnTo>
                <a:lnTo>
                  <a:pt x="317046" y="158209"/>
                </a:lnTo>
                <a:lnTo>
                  <a:pt x="353924" y="132132"/>
                </a:lnTo>
                <a:lnTo>
                  <a:pt x="392313" y="108145"/>
                </a:lnTo>
                <a:lnTo>
                  <a:pt x="432129" y="86332"/>
                </a:lnTo>
                <a:lnTo>
                  <a:pt x="473290" y="66774"/>
                </a:lnTo>
                <a:lnTo>
                  <a:pt x="515712" y="49556"/>
                </a:lnTo>
                <a:lnTo>
                  <a:pt x="559313" y="34759"/>
                </a:lnTo>
                <a:lnTo>
                  <a:pt x="604011" y="22466"/>
                </a:lnTo>
                <a:lnTo>
                  <a:pt x="649721" y="12762"/>
                </a:lnTo>
                <a:lnTo>
                  <a:pt x="696362" y="5727"/>
                </a:lnTo>
                <a:lnTo>
                  <a:pt x="743850" y="1445"/>
                </a:lnTo>
                <a:lnTo>
                  <a:pt x="792103" y="0"/>
                </a:lnTo>
                <a:lnTo>
                  <a:pt x="9853344" y="0"/>
                </a:lnTo>
                <a:lnTo>
                  <a:pt x="9901595" y="1445"/>
                </a:lnTo>
                <a:lnTo>
                  <a:pt x="9949083" y="5727"/>
                </a:lnTo>
                <a:lnTo>
                  <a:pt x="9995724" y="12761"/>
                </a:lnTo>
                <a:lnTo>
                  <a:pt x="10041434" y="22466"/>
                </a:lnTo>
                <a:lnTo>
                  <a:pt x="10086131" y="34758"/>
                </a:lnTo>
                <a:lnTo>
                  <a:pt x="10129733" y="49555"/>
                </a:lnTo>
                <a:lnTo>
                  <a:pt x="10172155" y="66774"/>
                </a:lnTo>
                <a:lnTo>
                  <a:pt x="10213316" y="86331"/>
                </a:lnTo>
                <a:lnTo>
                  <a:pt x="10253132" y="108144"/>
                </a:lnTo>
                <a:lnTo>
                  <a:pt x="10291521" y="132131"/>
                </a:lnTo>
                <a:lnTo>
                  <a:pt x="10328399" y="158208"/>
                </a:lnTo>
                <a:lnTo>
                  <a:pt x="10363684" y="186292"/>
                </a:lnTo>
                <a:lnTo>
                  <a:pt x="10397294" y="216300"/>
                </a:lnTo>
                <a:lnTo>
                  <a:pt x="10429144" y="248151"/>
                </a:lnTo>
                <a:lnTo>
                  <a:pt x="10459153" y="281760"/>
                </a:lnTo>
                <a:lnTo>
                  <a:pt x="10487237" y="317045"/>
                </a:lnTo>
                <a:lnTo>
                  <a:pt x="10513314" y="353924"/>
                </a:lnTo>
                <a:lnTo>
                  <a:pt x="10537301" y="392313"/>
                </a:lnTo>
                <a:lnTo>
                  <a:pt x="10559114" y="432129"/>
                </a:lnTo>
                <a:lnTo>
                  <a:pt x="10578672" y="473289"/>
                </a:lnTo>
                <a:lnTo>
                  <a:pt x="10595891" y="515712"/>
                </a:lnTo>
                <a:lnTo>
                  <a:pt x="10610688" y="559313"/>
                </a:lnTo>
                <a:lnTo>
                  <a:pt x="10622980" y="604011"/>
                </a:lnTo>
                <a:lnTo>
                  <a:pt x="10632685" y="649721"/>
                </a:lnTo>
                <a:lnTo>
                  <a:pt x="10639720" y="696362"/>
                </a:lnTo>
                <a:lnTo>
                  <a:pt x="10644001" y="743850"/>
                </a:lnTo>
                <a:lnTo>
                  <a:pt x="10645447" y="792103"/>
                </a:lnTo>
                <a:lnTo>
                  <a:pt x="10645448" y="3960424"/>
                </a:lnTo>
                <a:lnTo>
                  <a:pt x="10644002" y="4008676"/>
                </a:lnTo>
                <a:lnTo>
                  <a:pt x="10639721" y="4056164"/>
                </a:lnTo>
                <a:lnTo>
                  <a:pt x="10632686" y="4102805"/>
                </a:lnTo>
                <a:lnTo>
                  <a:pt x="10622981" y="4148515"/>
                </a:lnTo>
                <a:lnTo>
                  <a:pt x="10610689" y="4193213"/>
                </a:lnTo>
                <a:lnTo>
                  <a:pt x="10595892" y="4236814"/>
                </a:lnTo>
                <a:lnTo>
                  <a:pt x="10578673" y="4279237"/>
                </a:lnTo>
                <a:lnTo>
                  <a:pt x="10559116" y="4320397"/>
                </a:lnTo>
                <a:lnTo>
                  <a:pt x="10537302" y="4360213"/>
                </a:lnTo>
                <a:lnTo>
                  <a:pt x="10513316" y="4398602"/>
                </a:lnTo>
                <a:lnTo>
                  <a:pt x="10487239" y="4435481"/>
                </a:lnTo>
                <a:lnTo>
                  <a:pt x="10459155" y="4470766"/>
                </a:lnTo>
                <a:lnTo>
                  <a:pt x="10429146" y="4504375"/>
                </a:lnTo>
                <a:lnTo>
                  <a:pt x="10397296" y="4536226"/>
                </a:lnTo>
                <a:lnTo>
                  <a:pt x="10363686" y="4566234"/>
                </a:lnTo>
                <a:lnTo>
                  <a:pt x="10328401" y="4594319"/>
                </a:lnTo>
                <a:lnTo>
                  <a:pt x="10291523" y="4620395"/>
                </a:lnTo>
                <a:lnTo>
                  <a:pt x="10253134" y="4644382"/>
                </a:lnTo>
                <a:lnTo>
                  <a:pt x="10213318" y="4666195"/>
                </a:lnTo>
                <a:lnTo>
                  <a:pt x="10172157" y="4685753"/>
                </a:lnTo>
                <a:lnTo>
                  <a:pt x="10129735" y="4702971"/>
                </a:lnTo>
                <a:lnTo>
                  <a:pt x="10086134" y="4717768"/>
                </a:lnTo>
                <a:lnTo>
                  <a:pt x="10041436" y="4730060"/>
                </a:lnTo>
                <a:lnTo>
                  <a:pt x="9995726" y="4739765"/>
                </a:lnTo>
                <a:lnTo>
                  <a:pt x="9949085" y="4746800"/>
                </a:lnTo>
                <a:lnTo>
                  <a:pt x="9901597" y="4751082"/>
                </a:lnTo>
                <a:lnTo>
                  <a:pt x="9853344" y="4752527"/>
                </a:lnTo>
                <a:lnTo>
                  <a:pt x="792103" y="4752528"/>
                </a:lnTo>
                <a:lnTo>
                  <a:pt x="743851" y="4751081"/>
                </a:lnTo>
                <a:lnTo>
                  <a:pt x="696363" y="4746800"/>
                </a:lnTo>
                <a:lnTo>
                  <a:pt x="649722" y="4739765"/>
                </a:lnTo>
                <a:lnTo>
                  <a:pt x="604012" y="4730060"/>
                </a:lnTo>
                <a:lnTo>
                  <a:pt x="559314" y="4717768"/>
                </a:lnTo>
                <a:lnTo>
                  <a:pt x="515713" y="4702971"/>
                </a:lnTo>
                <a:lnTo>
                  <a:pt x="473291" y="4685753"/>
                </a:lnTo>
                <a:lnTo>
                  <a:pt x="432130" y="4666195"/>
                </a:lnTo>
                <a:lnTo>
                  <a:pt x="392314" y="4644382"/>
                </a:lnTo>
                <a:lnTo>
                  <a:pt x="353925" y="4620395"/>
                </a:lnTo>
                <a:lnTo>
                  <a:pt x="317047" y="4594319"/>
                </a:lnTo>
                <a:lnTo>
                  <a:pt x="281761" y="4566234"/>
                </a:lnTo>
                <a:lnTo>
                  <a:pt x="248152" y="4536226"/>
                </a:lnTo>
                <a:lnTo>
                  <a:pt x="216302" y="4504375"/>
                </a:lnTo>
                <a:lnTo>
                  <a:pt x="186293" y="4470766"/>
                </a:lnTo>
                <a:lnTo>
                  <a:pt x="158209" y="4435481"/>
                </a:lnTo>
                <a:lnTo>
                  <a:pt x="132132" y="4398602"/>
                </a:lnTo>
                <a:lnTo>
                  <a:pt x="108145" y="4360213"/>
                </a:lnTo>
                <a:lnTo>
                  <a:pt x="86332" y="4320397"/>
                </a:lnTo>
                <a:lnTo>
                  <a:pt x="66774" y="4279237"/>
                </a:lnTo>
                <a:lnTo>
                  <a:pt x="49556" y="4236814"/>
                </a:lnTo>
                <a:lnTo>
                  <a:pt x="34759" y="4193213"/>
                </a:lnTo>
                <a:lnTo>
                  <a:pt x="22467" y="4148516"/>
                </a:lnTo>
                <a:lnTo>
                  <a:pt x="12762" y="4102805"/>
                </a:lnTo>
                <a:lnTo>
                  <a:pt x="5727" y="4056165"/>
                </a:lnTo>
                <a:lnTo>
                  <a:pt x="1445" y="4008676"/>
                </a:lnTo>
                <a:lnTo>
                  <a:pt x="0" y="3960424"/>
                </a:lnTo>
                <a:lnTo>
                  <a:pt x="0" y="792104"/>
                </a:lnTo>
                <a:close/>
              </a:path>
            </a:pathLst>
          </a:custGeom>
          <a:ln w="9525">
            <a:solidFill>
              <a:srgbClr val="4F81BD"/>
            </a:solidFill>
            <a:prstDash val="sysDash"/>
          </a:ln>
        </p:spPr>
        <p:txBody>
          <a:bodyPr wrap="square" lIns="0" tIns="0" rIns="0" bIns="0" rtlCol="0"/>
          <a:lstStyle/>
          <a:p/>
        </p:txBody>
      </p:sp>
      <p:sp>
        <p:nvSpPr>
          <p:cNvPr id="16" name="object 16"/>
          <p:cNvSpPr txBox="1"/>
          <p:nvPr/>
        </p:nvSpPr>
        <p:spPr>
          <a:xfrm>
            <a:off x="1077353" y="1604988"/>
            <a:ext cx="10270490" cy="1549400"/>
          </a:xfrm>
          <a:prstGeom prst="rect">
            <a:avLst/>
          </a:prstGeom>
        </p:spPr>
        <p:txBody>
          <a:bodyPr vert="horz" wrap="square" lIns="0" tIns="12700" rIns="0" bIns="0" rtlCol="0">
            <a:spAutoFit/>
          </a:bodyPr>
          <a:lstStyle/>
          <a:p>
            <a:pPr marL="12700">
              <a:lnSpc>
                <a:spcPct val="100000"/>
              </a:lnSpc>
              <a:spcBef>
                <a:spcPts val="100"/>
              </a:spcBef>
            </a:pPr>
            <a:r>
              <a:rPr sz="2000" b="1">
                <a:latin typeface="Times New Roman"/>
                <a:cs typeface="Times New Roman"/>
              </a:rPr>
              <a:t>1</a:t>
            </a:r>
            <a:r>
              <a:rPr sz="2000" b="1" spc="-10">
                <a:latin typeface="Microsoft JhengHei"/>
                <a:cs typeface="Microsoft JhengHei"/>
              </a:rPr>
              <a:t>、产品情况概述</a:t>
            </a:r>
            <a:endParaRPr sz="2000">
              <a:latin typeface="Microsoft JhengHei"/>
              <a:cs typeface="Microsoft JhengHei"/>
            </a:endParaRPr>
          </a:p>
          <a:p>
            <a:pPr marL="12700">
              <a:lnSpc>
                <a:spcPct val="100000"/>
              </a:lnSpc>
            </a:pPr>
            <a:r>
              <a:rPr sz="2000">
                <a:latin typeface="宋体"/>
                <a:cs typeface="宋体"/>
              </a:rPr>
              <a:t>固体制剂</a:t>
            </a:r>
            <a:r>
              <a:rPr sz="2000">
                <a:latin typeface="Times New Roman"/>
                <a:cs typeface="Times New Roman"/>
              </a:rPr>
              <a:t>4</a:t>
            </a:r>
            <a:r>
              <a:rPr sz="2000">
                <a:latin typeface="宋体"/>
                <a:cs typeface="宋体"/>
              </a:rPr>
              <a:t>号车间散剂生产线生产蒙脱石散，规格为每袋含蒙脱石</a:t>
            </a:r>
            <a:r>
              <a:rPr sz="2000">
                <a:latin typeface="Times New Roman"/>
                <a:cs typeface="Times New Roman"/>
              </a:rPr>
              <a:t>3g</a:t>
            </a:r>
            <a:r>
              <a:rPr sz="2000" spc="-10">
                <a:latin typeface="宋体"/>
                <a:cs typeface="宋体"/>
              </a:rPr>
              <a:t>，采用药品包装用复</a:t>
            </a:r>
            <a:endParaRPr sz="2000">
              <a:latin typeface="宋体"/>
              <a:cs typeface="宋体"/>
            </a:endParaRPr>
          </a:p>
          <a:p>
            <a:pPr marL="12700" marR="5080">
              <a:lnSpc>
                <a:spcPct val="100000"/>
              </a:lnSpc>
            </a:pPr>
            <a:r>
              <a:rPr sz="2000">
                <a:latin typeface="宋体"/>
                <a:cs typeface="宋体"/>
              </a:rPr>
              <a:t>合膜袋装，包装规格为</a:t>
            </a:r>
            <a:r>
              <a:rPr sz="2000">
                <a:latin typeface="Times New Roman"/>
                <a:cs typeface="Times New Roman"/>
              </a:rPr>
              <a:t>3g/</a:t>
            </a:r>
            <a:r>
              <a:rPr sz="2000">
                <a:latin typeface="宋体"/>
                <a:cs typeface="宋体"/>
              </a:rPr>
              <a:t>袋</a:t>
            </a:r>
            <a:r>
              <a:rPr sz="2000">
                <a:latin typeface="Times New Roman"/>
                <a:cs typeface="Times New Roman"/>
              </a:rPr>
              <a:t>*10</a:t>
            </a:r>
            <a:r>
              <a:rPr sz="2000">
                <a:latin typeface="宋体"/>
                <a:cs typeface="宋体"/>
              </a:rPr>
              <a:t>袋</a:t>
            </a:r>
            <a:r>
              <a:rPr sz="2000">
                <a:latin typeface="Times New Roman"/>
                <a:cs typeface="Times New Roman"/>
              </a:rPr>
              <a:t>/</a:t>
            </a:r>
            <a:r>
              <a:rPr sz="2000">
                <a:latin typeface="宋体"/>
                <a:cs typeface="宋体"/>
              </a:rPr>
              <a:t>盒</a:t>
            </a:r>
            <a:r>
              <a:rPr sz="2000">
                <a:latin typeface="Times New Roman"/>
                <a:cs typeface="Times New Roman"/>
              </a:rPr>
              <a:t>*200</a:t>
            </a:r>
            <a:r>
              <a:rPr sz="2000">
                <a:latin typeface="宋体"/>
                <a:cs typeface="宋体"/>
              </a:rPr>
              <a:t>盒</a:t>
            </a:r>
            <a:r>
              <a:rPr sz="2000">
                <a:latin typeface="Times New Roman"/>
                <a:cs typeface="Times New Roman"/>
              </a:rPr>
              <a:t>/</a:t>
            </a:r>
            <a:r>
              <a:rPr sz="2000" spc="-5">
                <a:latin typeface="宋体"/>
                <a:cs typeface="宋体"/>
              </a:rPr>
              <a:t>箱。该产品主要用于成人及儿童急、慢性腹泻，</a:t>
            </a:r>
            <a:r>
              <a:rPr sz="2000">
                <a:latin typeface="宋体"/>
                <a:cs typeface="宋体"/>
              </a:rPr>
              <a:t>应密封、在干燥处保存，贮存期限为</a:t>
            </a:r>
            <a:r>
              <a:rPr sz="2000">
                <a:latin typeface="Times New Roman"/>
                <a:cs typeface="Times New Roman"/>
              </a:rPr>
              <a:t>24</a:t>
            </a:r>
            <a:r>
              <a:rPr sz="2000" spc="-20">
                <a:latin typeface="宋体"/>
                <a:cs typeface="宋体"/>
              </a:rPr>
              <a:t>个月。</a:t>
            </a:r>
            <a:endParaRPr sz="2000">
              <a:latin typeface="宋体"/>
              <a:cs typeface="宋体"/>
            </a:endParaRPr>
          </a:p>
          <a:p>
            <a:pPr marL="12700">
              <a:lnSpc>
                <a:spcPct val="100000"/>
              </a:lnSpc>
            </a:pPr>
            <a:r>
              <a:rPr sz="2000" b="1">
                <a:latin typeface="Times New Roman"/>
                <a:cs typeface="Times New Roman"/>
              </a:rPr>
              <a:t>2</a:t>
            </a:r>
            <a:r>
              <a:rPr sz="2000" b="1" spc="-5">
                <a:latin typeface="Microsoft JhengHei"/>
                <a:cs typeface="Microsoft JhengHei"/>
              </a:rPr>
              <a:t>、车间生产线情况概述</a:t>
            </a:r>
            <a:endParaRPr sz="2000">
              <a:latin typeface="Microsoft JhengHei"/>
              <a:cs typeface="Microsoft JhengHei"/>
            </a:endParaRPr>
          </a:p>
        </p:txBody>
      </p:sp>
      <p:sp>
        <p:nvSpPr>
          <p:cNvPr id="24" name="object 24"/>
          <p:cNvSpPr txBox="1">
            <a:spLocks noGrp="1"/>
          </p:cNvSpPr>
          <p:nvPr>
            <p:ph type="sldNum" sz="quarter" idx="7"/>
          </p:nvPr>
        </p:nvSpPr>
        <p:spPr>
          <a:prstGeom prst="rect">
            <a:avLst/>
          </a:prstGeom>
        </p:spPr>
        <p:txBody>
          <a:bodyPr vert="horz" wrap="square" lIns="0" tIns="26034" rIns="0" bIns="0" rtlCol="0">
            <a:spAutoFit/>
          </a:bodyPr>
          <a:lstStyle/>
          <a:p>
            <a:pPr marL="12700">
              <a:lnSpc>
                <a:spcPct val="100000"/>
              </a:lnSpc>
              <a:spcBef>
                <a:spcPts val="204"/>
              </a:spcBef>
            </a:pPr>
            <a:r>
              <a:rPr/>
              <a:t>-</a:t>
            </a:r>
            <a:r>
              <a:rPr spc="-10"/>
              <a:t>20/51-</a:t>
            </a:r>
          </a:p>
        </p:txBody>
      </p:sp>
      <p:sp>
        <p:nvSpPr>
          <p:cNvPr id="17" name="object 17"/>
          <p:cNvSpPr txBox="1"/>
          <p:nvPr/>
        </p:nvSpPr>
        <p:spPr>
          <a:xfrm>
            <a:off x="1077353" y="3128988"/>
            <a:ext cx="9550400" cy="330200"/>
          </a:xfrm>
          <a:prstGeom prst="rect">
            <a:avLst/>
          </a:prstGeom>
        </p:spPr>
        <p:txBody>
          <a:bodyPr vert="horz" wrap="square" lIns="0" tIns="12700" rIns="0" bIns="0" rtlCol="0">
            <a:spAutoFit/>
          </a:bodyPr>
          <a:lstStyle/>
          <a:p>
            <a:pPr marL="12700">
              <a:lnSpc>
                <a:spcPct val="100000"/>
              </a:lnSpc>
              <a:spcBef>
                <a:spcPts val="100"/>
              </a:spcBef>
            </a:pPr>
            <a:r>
              <a:rPr sz="2000">
                <a:latin typeface="宋体"/>
                <a:cs typeface="宋体"/>
              </a:rPr>
              <a:t>集团有限公司固体制剂</a:t>
            </a:r>
            <a:r>
              <a:rPr sz="2000">
                <a:latin typeface="Times New Roman"/>
                <a:cs typeface="Times New Roman"/>
              </a:rPr>
              <a:t>4</a:t>
            </a:r>
            <a:r>
              <a:rPr sz="2000" spc="-5">
                <a:latin typeface="宋体"/>
                <a:cs typeface="宋体"/>
              </a:rPr>
              <a:t>号车间生产该产品共设粉碎过筛、称量混合、终混、灌装、外</a:t>
            </a:r>
            <a:endParaRPr sz="2000">
              <a:latin typeface="宋体"/>
              <a:cs typeface="宋体"/>
            </a:endParaRPr>
          </a:p>
        </p:txBody>
      </p:sp>
      <p:sp>
        <p:nvSpPr>
          <p:cNvPr id="18" name="object 18"/>
          <p:cNvSpPr txBox="1"/>
          <p:nvPr/>
        </p:nvSpPr>
        <p:spPr>
          <a:xfrm>
            <a:off x="1077353" y="3433788"/>
            <a:ext cx="6812915" cy="330200"/>
          </a:xfrm>
          <a:prstGeom prst="rect">
            <a:avLst/>
          </a:prstGeom>
        </p:spPr>
        <p:txBody>
          <a:bodyPr vert="horz" wrap="square" lIns="0" tIns="12700" rIns="0" bIns="0" rtlCol="0">
            <a:spAutoFit/>
          </a:bodyPr>
          <a:lstStyle/>
          <a:p>
            <a:pPr marL="12700">
              <a:lnSpc>
                <a:spcPct val="100000"/>
              </a:lnSpc>
              <a:spcBef>
                <a:spcPts val="100"/>
              </a:spcBef>
            </a:pPr>
            <a:r>
              <a:rPr sz="2000">
                <a:latin typeface="宋体"/>
                <a:cs typeface="宋体"/>
              </a:rPr>
              <a:t>包装五个工序，其中粉碎过筛、称量混合、终混、灌装位于</a:t>
            </a:r>
            <a:r>
              <a:rPr sz="2000" spc="-50">
                <a:latin typeface="Times New Roman"/>
                <a:cs typeface="Times New Roman"/>
              </a:rPr>
              <a:t>D</a:t>
            </a:r>
            <a:endParaRPr sz="2000">
              <a:latin typeface="Times New Roman"/>
              <a:cs typeface="Times New Roman"/>
            </a:endParaRPr>
          </a:p>
        </p:txBody>
      </p:sp>
      <p:sp>
        <p:nvSpPr>
          <p:cNvPr id="19" name="object 19"/>
          <p:cNvSpPr txBox="1"/>
          <p:nvPr/>
        </p:nvSpPr>
        <p:spPr>
          <a:xfrm>
            <a:off x="7864783" y="3433788"/>
            <a:ext cx="3581400" cy="330200"/>
          </a:xfrm>
          <a:prstGeom prst="rect">
            <a:avLst/>
          </a:prstGeom>
        </p:spPr>
        <p:txBody>
          <a:bodyPr vert="horz" wrap="square" lIns="0" tIns="12700" rIns="0" bIns="0" rtlCol="0">
            <a:spAutoFit/>
          </a:bodyPr>
          <a:lstStyle/>
          <a:p>
            <a:pPr marL="12700">
              <a:lnSpc>
                <a:spcPct val="100000"/>
              </a:lnSpc>
              <a:spcBef>
                <a:spcPts val="100"/>
              </a:spcBef>
            </a:pPr>
            <a:r>
              <a:rPr sz="2000" spc="-5">
                <a:latin typeface="宋体"/>
                <a:cs typeface="宋体"/>
              </a:rPr>
              <a:t>级洁净区，外包装位于一般区。</a:t>
            </a:r>
            <a:endParaRPr sz="2000">
              <a:latin typeface="宋体"/>
              <a:cs typeface="宋体"/>
            </a:endParaRPr>
          </a:p>
        </p:txBody>
      </p:sp>
      <p:sp>
        <p:nvSpPr>
          <p:cNvPr id="20" name="object 20"/>
          <p:cNvSpPr txBox="1"/>
          <p:nvPr/>
        </p:nvSpPr>
        <p:spPr>
          <a:xfrm>
            <a:off x="1077353" y="3738588"/>
            <a:ext cx="9664065" cy="330200"/>
          </a:xfrm>
          <a:prstGeom prst="rect">
            <a:avLst/>
          </a:prstGeom>
        </p:spPr>
        <p:txBody>
          <a:bodyPr vert="horz" wrap="square" lIns="0" tIns="12700" rIns="0" bIns="0" rtlCol="0">
            <a:spAutoFit/>
          </a:bodyPr>
          <a:lstStyle/>
          <a:p>
            <a:pPr marL="12700">
              <a:lnSpc>
                <a:spcPct val="100000"/>
              </a:lnSpc>
              <a:spcBef>
                <a:spcPts val="100"/>
              </a:spcBef>
            </a:pPr>
            <a:r>
              <a:rPr sz="2000" spc="-5">
                <a:latin typeface="宋体"/>
                <a:cs typeface="宋体"/>
              </a:rPr>
              <a:t>主要生产设备有：</a:t>
            </a:r>
            <a:r>
              <a:rPr sz="2000" spc="-10">
                <a:latin typeface="Times New Roman"/>
                <a:cs typeface="Times New Roman"/>
              </a:rPr>
              <a:t>DFSJ-315</a:t>
            </a:r>
            <a:r>
              <a:rPr sz="2000">
                <a:latin typeface="宋体"/>
                <a:cs typeface="宋体"/>
              </a:rPr>
              <a:t>多功能粉碎机、</a:t>
            </a:r>
            <a:r>
              <a:rPr sz="2000" spc="-10">
                <a:latin typeface="Times New Roman"/>
                <a:cs typeface="Times New Roman"/>
              </a:rPr>
              <a:t>DJ</a:t>
            </a:r>
            <a:r>
              <a:rPr sz="2000">
                <a:latin typeface="宋体"/>
                <a:cs typeface="宋体"/>
              </a:rPr>
              <a:t>灵巧性粉碎机、</a:t>
            </a:r>
            <a:r>
              <a:rPr sz="2000" spc="-10">
                <a:latin typeface="Times New Roman"/>
                <a:cs typeface="Times New Roman"/>
              </a:rPr>
              <a:t>HLSG220B</a:t>
            </a:r>
            <a:r>
              <a:rPr sz="2000" spc="-10">
                <a:latin typeface="宋体"/>
                <a:cs typeface="宋体"/>
              </a:rPr>
              <a:t>湿法混合颗粒</a:t>
            </a:r>
            <a:endParaRPr sz="2000">
              <a:latin typeface="宋体"/>
              <a:cs typeface="宋体"/>
            </a:endParaRPr>
          </a:p>
        </p:txBody>
      </p:sp>
      <p:sp>
        <p:nvSpPr>
          <p:cNvPr id="21" name="object 21"/>
          <p:cNvSpPr txBox="1"/>
          <p:nvPr/>
        </p:nvSpPr>
        <p:spPr>
          <a:xfrm>
            <a:off x="1077353" y="4043388"/>
            <a:ext cx="5219700" cy="330200"/>
          </a:xfrm>
          <a:prstGeom prst="rect">
            <a:avLst/>
          </a:prstGeom>
        </p:spPr>
        <p:txBody>
          <a:bodyPr vert="horz" wrap="square" lIns="0" tIns="12700" rIns="0" bIns="0" rtlCol="0">
            <a:spAutoFit/>
          </a:bodyPr>
          <a:lstStyle/>
          <a:p>
            <a:pPr marL="12700">
              <a:lnSpc>
                <a:spcPct val="100000"/>
              </a:lnSpc>
              <a:spcBef>
                <a:spcPts val="100"/>
              </a:spcBef>
            </a:pPr>
            <a:r>
              <a:rPr sz="2000">
                <a:latin typeface="宋体"/>
                <a:cs typeface="宋体"/>
              </a:rPr>
              <a:t>机、</a:t>
            </a:r>
            <a:r>
              <a:rPr sz="2000" spc="-10">
                <a:latin typeface="Times New Roman"/>
                <a:cs typeface="Times New Roman"/>
              </a:rPr>
              <a:t>YHA-2C</a:t>
            </a:r>
            <a:r>
              <a:rPr sz="2000">
                <a:latin typeface="宋体"/>
                <a:cs typeface="宋体"/>
              </a:rPr>
              <a:t>全自动提升混合机、</a:t>
            </a:r>
            <a:r>
              <a:rPr sz="2000" spc="-10">
                <a:latin typeface="Times New Roman"/>
                <a:cs typeface="Times New Roman"/>
              </a:rPr>
              <a:t>LA160</a:t>
            </a:r>
            <a:r>
              <a:rPr sz="2000">
                <a:latin typeface="宋体"/>
                <a:cs typeface="宋体"/>
              </a:rPr>
              <a:t>粉末</a:t>
            </a:r>
            <a:r>
              <a:rPr sz="2000" spc="-1910">
                <a:latin typeface="宋体"/>
                <a:cs typeface="宋体"/>
              </a:rPr>
              <a:t>灌</a:t>
            </a:r>
            <a:endParaRPr sz="2000">
              <a:latin typeface="宋体"/>
              <a:cs typeface="宋体"/>
            </a:endParaRPr>
          </a:p>
        </p:txBody>
      </p:sp>
      <p:sp>
        <p:nvSpPr>
          <p:cNvPr id="22" name="object 22"/>
          <p:cNvSpPr txBox="1"/>
          <p:nvPr/>
        </p:nvSpPr>
        <p:spPr>
          <a:xfrm>
            <a:off x="6284229" y="4043388"/>
            <a:ext cx="4392930" cy="330200"/>
          </a:xfrm>
          <a:prstGeom prst="rect">
            <a:avLst/>
          </a:prstGeom>
        </p:spPr>
        <p:txBody>
          <a:bodyPr vert="horz" wrap="square" lIns="0" tIns="12700" rIns="0" bIns="0" rtlCol="0">
            <a:spAutoFit/>
          </a:bodyPr>
          <a:lstStyle/>
          <a:p>
            <a:pPr marL="12700">
              <a:lnSpc>
                <a:spcPct val="100000"/>
              </a:lnSpc>
              <a:spcBef>
                <a:spcPts val="100"/>
              </a:spcBef>
            </a:pPr>
            <a:r>
              <a:rPr sz="2000">
                <a:latin typeface="宋体"/>
                <a:cs typeface="宋体"/>
              </a:rPr>
              <a:t>装机、</a:t>
            </a:r>
            <a:r>
              <a:rPr sz="2000" spc="-10">
                <a:latin typeface="Times New Roman"/>
                <a:cs typeface="Times New Roman"/>
              </a:rPr>
              <a:t>A200</a:t>
            </a:r>
            <a:r>
              <a:rPr sz="2000">
                <a:latin typeface="宋体"/>
                <a:cs typeface="宋体"/>
              </a:rPr>
              <a:t>喷码机、</a:t>
            </a:r>
            <a:r>
              <a:rPr sz="2000" spc="-10">
                <a:latin typeface="Times New Roman"/>
                <a:cs typeface="Times New Roman"/>
              </a:rPr>
              <a:t>V4.0</a:t>
            </a:r>
            <a:r>
              <a:rPr sz="2000" spc="-10">
                <a:latin typeface="宋体"/>
                <a:cs typeface="宋体"/>
              </a:rPr>
              <a:t>电子监管码系</a:t>
            </a:r>
            <a:endParaRPr sz="2000">
              <a:latin typeface="宋体"/>
              <a:cs typeface="宋体"/>
            </a:endParaRPr>
          </a:p>
        </p:txBody>
      </p:sp>
      <p:sp>
        <p:nvSpPr>
          <p:cNvPr id="23" name="object 23"/>
          <p:cNvSpPr txBox="1"/>
          <p:nvPr/>
        </p:nvSpPr>
        <p:spPr>
          <a:xfrm>
            <a:off x="1077353" y="4331515"/>
            <a:ext cx="9931400" cy="1566545"/>
          </a:xfrm>
          <a:prstGeom prst="rect">
            <a:avLst/>
          </a:prstGeom>
        </p:spPr>
        <p:txBody>
          <a:bodyPr vert="horz" wrap="square" lIns="0" tIns="12700" rIns="0" bIns="0" rtlCol="0">
            <a:spAutoFit/>
          </a:bodyPr>
          <a:lstStyle/>
          <a:p>
            <a:pPr marL="12700" marR="5080">
              <a:lnSpc>
                <a:spcPct val="105500"/>
              </a:lnSpc>
              <a:spcBef>
                <a:spcPts val="100"/>
              </a:spcBef>
            </a:pPr>
            <a:r>
              <a:rPr sz="2000">
                <a:latin typeface="宋体"/>
                <a:cs typeface="宋体"/>
              </a:rPr>
              <a:t>统等。</a:t>
            </a:r>
            <a:r>
              <a:rPr sz="2000">
                <a:latin typeface="Times New Roman"/>
                <a:cs typeface="Times New Roman"/>
              </a:rPr>
              <a:t>2013</a:t>
            </a:r>
            <a:r>
              <a:rPr sz="2000">
                <a:latin typeface="宋体"/>
                <a:cs typeface="宋体"/>
              </a:rPr>
              <a:t>年</a:t>
            </a:r>
            <a:r>
              <a:rPr sz="2000">
                <a:latin typeface="Times New Roman"/>
                <a:cs typeface="Times New Roman"/>
              </a:rPr>
              <a:t>6</a:t>
            </a:r>
            <a:r>
              <a:rPr sz="2000">
                <a:latin typeface="宋体"/>
                <a:cs typeface="宋体"/>
              </a:rPr>
              <a:t>月</a:t>
            </a:r>
            <a:r>
              <a:rPr sz="2000">
                <a:latin typeface="Times New Roman"/>
                <a:cs typeface="Times New Roman"/>
              </a:rPr>
              <a:t>26</a:t>
            </a:r>
            <a:r>
              <a:rPr sz="2000">
                <a:latin typeface="宋体"/>
                <a:cs typeface="宋体"/>
              </a:rPr>
              <a:t>日至</a:t>
            </a:r>
            <a:r>
              <a:rPr sz="2000">
                <a:latin typeface="Times New Roman"/>
                <a:cs typeface="Times New Roman"/>
              </a:rPr>
              <a:t>2014</a:t>
            </a:r>
            <a:r>
              <a:rPr sz="2000">
                <a:latin typeface="宋体"/>
                <a:cs typeface="宋体"/>
              </a:rPr>
              <a:t>年</a:t>
            </a:r>
            <a:r>
              <a:rPr sz="2000">
                <a:latin typeface="Times New Roman"/>
                <a:cs typeface="Times New Roman"/>
              </a:rPr>
              <a:t>6</a:t>
            </a:r>
            <a:r>
              <a:rPr sz="2000">
                <a:latin typeface="宋体"/>
                <a:cs typeface="宋体"/>
              </a:rPr>
              <a:t>月</a:t>
            </a:r>
            <a:r>
              <a:rPr sz="2000">
                <a:latin typeface="Times New Roman"/>
                <a:cs typeface="Times New Roman"/>
              </a:rPr>
              <a:t>25</a:t>
            </a:r>
            <a:r>
              <a:rPr sz="2000" spc="-5">
                <a:latin typeface="宋体"/>
                <a:cs typeface="宋体"/>
              </a:rPr>
              <a:t>日，车间散剂生产线各设备正常维护，未发生因设备故障导致车间停产或成品报废事件。</a:t>
            </a:r>
            <a:endParaRPr sz="2000">
              <a:latin typeface="宋体"/>
              <a:cs typeface="宋体"/>
            </a:endParaRPr>
          </a:p>
          <a:p>
            <a:pPr marL="12700">
              <a:lnSpc>
                <a:spcPts val="2270"/>
              </a:lnSpc>
            </a:pPr>
            <a:r>
              <a:rPr sz="2000" b="1">
                <a:latin typeface="Times New Roman"/>
                <a:cs typeface="Times New Roman"/>
              </a:rPr>
              <a:t>3</a:t>
            </a:r>
            <a:r>
              <a:rPr sz="2000" b="1" spc="-5">
                <a:latin typeface="Microsoft JhengHei"/>
                <a:cs typeface="Microsoft JhengHei"/>
              </a:rPr>
              <a:t>、回顾周期内生产情况概述</a:t>
            </a:r>
            <a:endParaRPr sz="2000">
              <a:latin typeface="Microsoft JhengHei"/>
              <a:cs typeface="Microsoft JhengHei"/>
            </a:endParaRPr>
          </a:p>
          <a:p>
            <a:pPr marL="12700" marR="132080">
              <a:lnSpc>
                <a:spcPct val="100000"/>
              </a:lnSpc>
            </a:pPr>
            <a:r>
              <a:rPr sz="2000">
                <a:latin typeface="Times New Roman"/>
                <a:cs typeface="Times New Roman"/>
              </a:rPr>
              <a:t>2013</a:t>
            </a:r>
            <a:r>
              <a:rPr sz="2000">
                <a:latin typeface="宋体"/>
                <a:cs typeface="宋体"/>
              </a:rPr>
              <a:t>年</a:t>
            </a:r>
            <a:r>
              <a:rPr sz="2000">
                <a:latin typeface="Times New Roman"/>
                <a:cs typeface="Times New Roman"/>
              </a:rPr>
              <a:t>6</a:t>
            </a:r>
            <a:r>
              <a:rPr sz="2000">
                <a:latin typeface="宋体"/>
                <a:cs typeface="宋体"/>
              </a:rPr>
              <a:t>月</a:t>
            </a:r>
            <a:r>
              <a:rPr sz="2000">
                <a:latin typeface="Times New Roman"/>
                <a:cs typeface="Times New Roman"/>
              </a:rPr>
              <a:t>26</a:t>
            </a:r>
            <a:r>
              <a:rPr sz="2000">
                <a:latin typeface="宋体"/>
                <a:cs typeface="宋体"/>
              </a:rPr>
              <a:t>日至</a:t>
            </a:r>
            <a:r>
              <a:rPr sz="2000">
                <a:latin typeface="Times New Roman"/>
                <a:cs typeface="Times New Roman"/>
              </a:rPr>
              <a:t>2014</a:t>
            </a:r>
            <a:r>
              <a:rPr sz="2000">
                <a:latin typeface="宋体"/>
                <a:cs typeface="宋体"/>
              </a:rPr>
              <a:t>年</a:t>
            </a:r>
            <a:r>
              <a:rPr sz="2000">
                <a:latin typeface="Times New Roman"/>
                <a:cs typeface="Times New Roman"/>
              </a:rPr>
              <a:t>6</a:t>
            </a:r>
            <a:r>
              <a:rPr sz="2000">
                <a:latin typeface="宋体"/>
                <a:cs typeface="宋体"/>
              </a:rPr>
              <a:t>月</a:t>
            </a:r>
            <a:r>
              <a:rPr sz="2000">
                <a:latin typeface="Times New Roman"/>
                <a:cs typeface="Times New Roman"/>
              </a:rPr>
              <a:t>25</a:t>
            </a:r>
            <a:r>
              <a:rPr sz="2000">
                <a:latin typeface="宋体"/>
                <a:cs typeface="宋体"/>
              </a:rPr>
              <a:t>日，固体制剂</a:t>
            </a:r>
            <a:r>
              <a:rPr sz="2000">
                <a:latin typeface="Times New Roman"/>
                <a:cs typeface="Times New Roman"/>
              </a:rPr>
              <a:t>4</a:t>
            </a:r>
            <a:r>
              <a:rPr sz="2000">
                <a:latin typeface="宋体"/>
                <a:cs typeface="宋体"/>
              </a:rPr>
              <a:t>号车间共生产蒙脱石散（每袋含蒙脱石</a:t>
            </a:r>
            <a:r>
              <a:rPr sz="2000" spc="-25">
                <a:latin typeface="Times New Roman"/>
                <a:cs typeface="Times New Roman"/>
              </a:rPr>
              <a:t>3g</a:t>
            </a:r>
            <a:r>
              <a:rPr sz="2000" spc="-25">
                <a:latin typeface="宋体"/>
                <a:cs typeface="宋体"/>
              </a:rPr>
              <a:t>）</a:t>
            </a:r>
            <a:r>
              <a:rPr sz="2000">
                <a:latin typeface="宋体"/>
                <a:cs typeface="宋体"/>
              </a:rPr>
              <a:t>共</a:t>
            </a:r>
            <a:r>
              <a:rPr sz="2000">
                <a:latin typeface="Times New Roman"/>
                <a:cs typeface="Times New Roman"/>
              </a:rPr>
              <a:t>88</a:t>
            </a:r>
            <a:r>
              <a:rPr sz="2000">
                <a:latin typeface="宋体"/>
                <a:cs typeface="宋体"/>
              </a:rPr>
              <a:t>批（批号从</a:t>
            </a:r>
            <a:r>
              <a:rPr sz="2000">
                <a:latin typeface="Times New Roman"/>
                <a:cs typeface="Times New Roman"/>
              </a:rPr>
              <a:t>13063041</a:t>
            </a:r>
            <a:r>
              <a:rPr sz="2000">
                <a:latin typeface="宋体"/>
                <a:cs typeface="宋体"/>
              </a:rPr>
              <a:t>到</a:t>
            </a:r>
            <a:r>
              <a:rPr sz="2000">
                <a:latin typeface="Times New Roman"/>
                <a:cs typeface="Times New Roman"/>
              </a:rPr>
              <a:t>14061142</a:t>
            </a:r>
            <a:r>
              <a:rPr sz="2000">
                <a:latin typeface="宋体"/>
                <a:cs typeface="宋体"/>
              </a:rPr>
              <a:t>），</a:t>
            </a:r>
            <a:r>
              <a:rPr sz="2000" spc="-10">
                <a:latin typeface="宋体"/>
                <a:cs typeface="宋体"/>
              </a:rPr>
              <a:t>无不合格批次。</a:t>
            </a:r>
            <a:endParaRPr sz="2000">
              <a:latin typeface="宋体"/>
              <a:cs typeface="宋体"/>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tabLst>
                <a:tab pos="905510"/>
                <a:tab pos="5448300"/>
              </a:tabLst>
            </a:pPr>
            <a:r>
              <a:rPr b="0">
                <a:latin typeface="Times New Roman"/>
                <a:cs typeface="Times New Roman"/>
              </a:rPr>
              <a:t>	</a:t>
            </a:r>
            <a:r>
              <a:rPr/>
              <a:t>质量回顾分析范</a:t>
            </a:r>
            <a:r>
              <a:rPr spc="-50"/>
              <a:t>围</a:t>
            </a:r>
            <a:r>
              <a:rPr/>
              <a:t>	</a:t>
            </a:r>
          </a:p>
        </p:txBody>
      </p:sp>
      <p:pic>
        <p:nvPicPr>
          <p:cNvPr id="3" name="object 3"/>
          <p:cNvPicPr/>
          <p:nvPr/>
        </p:nvPicPr>
        <p:blipFill>
          <a:blip r:embed="rId2"/>
          <a:stretch>
            <a:fillRect/>
          </a:stretch>
        </p:blipFill>
        <p:spPr>
          <a:xfrm>
            <a:off x="151844" y="6172200"/>
            <a:ext cx="2118049" cy="529512"/>
          </a:xfrm>
          <a:prstGeom prst="rect">
            <a:avLst/>
          </a:prstGeom>
        </p:spPr>
      </p:pic>
      <p:sp>
        <p:nvSpPr>
          <p:cNvPr id="4" name="object 4"/>
          <p:cNvSpPr txBox="1"/>
          <p:nvPr/>
        </p:nvSpPr>
        <p:spPr>
          <a:xfrm>
            <a:off x="478582" y="412600"/>
            <a:ext cx="5184775" cy="576580"/>
          </a:xfrm>
          <a:prstGeom prst="rect">
            <a:avLst/>
          </a:prstGeom>
          <a:solidFill>
            <a:srgbClr val="0072C6"/>
          </a:solidFill>
        </p:spPr>
        <p:txBody>
          <a:bodyPr vert="horz" wrap="square" lIns="0" tIns="60960" rIns="0" bIns="0" rtlCol="0">
            <a:spAutoFit/>
          </a:bodyPr>
          <a:lstStyle/>
          <a:p>
            <a:pPr marL="458470">
              <a:lnSpc>
                <a:spcPct val="100000"/>
              </a:lnSpc>
              <a:spcBef>
                <a:spcPts val="480"/>
              </a:spcBef>
            </a:pPr>
            <a:r>
              <a:rPr sz="2800" b="1" spc="-5">
                <a:solidFill>
                  <a:srgbClr val="FFFFFF"/>
                </a:solidFill>
                <a:latin typeface="微软雅黑"/>
                <a:cs typeface="微软雅黑"/>
              </a:rPr>
              <a:t>生产过程关键质量控制情况</a:t>
            </a:r>
            <a:endParaRPr sz="2800">
              <a:latin typeface="微软雅黑"/>
              <a:cs typeface="微软雅黑"/>
            </a:endParaRPr>
          </a:p>
        </p:txBody>
      </p:sp>
      <p:sp>
        <p:nvSpPr>
          <p:cNvPr id="5" name="object 5"/>
          <p:cNvSpPr/>
          <p:nvPr/>
        </p:nvSpPr>
        <p:spPr>
          <a:xfrm>
            <a:off x="478581" y="1132680"/>
            <a:ext cx="11270615" cy="4968875"/>
          </a:xfrm>
          <a:custGeom>
            <a:rect l="l" t="t" r="r" b="b"/>
            <a:pathLst>
              <a:path w="11270615" h="4968875">
                <a:moveTo>
                  <a:pt x="0" y="828109"/>
                </a:moveTo>
                <a:lnTo>
                  <a:pt x="1405" y="779451"/>
                </a:lnTo>
                <a:lnTo>
                  <a:pt x="5571" y="731534"/>
                </a:lnTo>
                <a:lnTo>
                  <a:pt x="12418" y="684434"/>
                </a:lnTo>
                <a:lnTo>
                  <a:pt x="21870" y="638231"/>
                </a:lnTo>
                <a:lnTo>
                  <a:pt x="33849" y="593001"/>
                </a:lnTo>
                <a:lnTo>
                  <a:pt x="48277" y="548822"/>
                </a:lnTo>
                <a:lnTo>
                  <a:pt x="65076" y="505771"/>
                </a:lnTo>
                <a:lnTo>
                  <a:pt x="84169" y="463927"/>
                </a:lnTo>
                <a:lnTo>
                  <a:pt x="105478" y="423368"/>
                </a:lnTo>
                <a:lnTo>
                  <a:pt x="128926" y="384169"/>
                </a:lnTo>
                <a:lnTo>
                  <a:pt x="154434" y="346411"/>
                </a:lnTo>
                <a:lnTo>
                  <a:pt x="181925" y="310169"/>
                </a:lnTo>
                <a:lnTo>
                  <a:pt x="211322" y="275522"/>
                </a:lnTo>
                <a:lnTo>
                  <a:pt x="242546" y="242547"/>
                </a:lnTo>
                <a:lnTo>
                  <a:pt x="275521" y="211323"/>
                </a:lnTo>
                <a:lnTo>
                  <a:pt x="310168" y="181926"/>
                </a:lnTo>
                <a:lnTo>
                  <a:pt x="346410" y="154435"/>
                </a:lnTo>
                <a:lnTo>
                  <a:pt x="384168" y="128926"/>
                </a:lnTo>
                <a:lnTo>
                  <a:pt x="423366" y="105479"/>
                </a:lnTo>
                <a:lnTo>
                  <a:pt x="463926" y="84170"/>
                </a:lnTo>
                <a:lnTo>
                  <a:pt x="505770" y="65077"/>
                </a:lnTo>
                <a:lnTo>
                  <a:pt x="548820" y="48277"/>
                </a:lnTo>
                <a:lnTo>
                  <a:pt x="593000" y="33849"/>
                </a:lnTo>
                <a:lnTo>
                  <a:pt x="638230" y="21871"/>
                </a:lnTo>
                <a:lnTo>
                  <a:pt x="684433" y="12419"/>
                </a:lnTo>
                <a:lnTo>
                  <a:pt x="731532" y="5571"/>
                </a:lnTo>
                <a:lnTo>
                  <a:pt x="779450" y="1405"/>
                </a:lnTo>
                <a:lnTo>
                  <a:pt x="828107" y="0"/>
                </a:lnTo>
                <a:lnTo>
                  <a:pt x="10442122" y="0"/>
                </a:lnTo>
                <a:lnTo>
                  <a:pt x="10490778" y="1405"/>
                </a:lnTo>
                <a:lnTo>
                  <a:pt x="10538696" y="5571"/>
                </a:lnTo>
                <a:lnTo>
                  <a:pt x="10585795" y="12418"/>
                </a:lnTo>
                <a:lnTo>
                  <a:pt x="10631998" y="21870"/>
                </a:lnTo>
                <a:lnTo>
                  <a:pt x="10677228" y="33849"/>
                </a:lnTo>
                <a:lnTo>
                  <a:pt x="10721407" y="48277"/>
                </a:lnTo>
                <a:lnTo>
                  <a:pt x="10764458" y="65076"/>
                </a:lnTo>
                <a:lnTo>
                  <a:pt x="10806302" y="84169"/>
                </a:lnTo>
                <a:lnTo>
                  <a:pt x="10846862" y="105478"/>
                </a:lnTo>
                <a:lnTo>
                  <a:pt x="10886060" y="128925"/>
                </a:lnTo>
                <a:lnTo>
                  <a:pt x="10923819" y="154434"/>
                </a:lnTo>
                <a:lnTo>
                  <a:pt x="10960060" y="181925"/>
                </a:lnTo>
                <a:lnTo>
                  <a:pt x="10994707" y="211322"/>
                </a:lnTo>
                <a:lnTo>
                  <a:pt x="11027682" y="242546"/>
                </a:lnTo>
                <a:lnTo>
                  <a:pt x="11058907" y="275521"/>
                </a:lnTo>
                <a:lnTo>
                  <a:pt x="11088303" y="310168"/>
                </a:lnTo>
                <a:lnTo>
                  <a:pt x="11115795" y="346409"/>
                </a:lnTo>
                <a:lnTo>
                  <a:pt x="11141303" y="384168"/>
                </a:lnTo>
                <a:lnTo>
                  <a:pt x="11164751" y="423366"/>
                </a:lnTo>
                <a:lnTo>
                  <a:pt x="11186060" y="463926"/>
                </a:lnTo>
                <a:lnTo>
                  <a:pt x="11205153" y="505770"/>
                </a:lnTo>
                <a:lnTo>
                  <a:pt x="11221953" y="548820"/>
                </a:lnTo>
                <a:lnTo>
                  <a:pt x="11236381" y="593000"/>
                </a:lnTo>
                <a:lnTo>
                  <a:pt x="11248359" y="638230"/>
                </a:lnTo>
                <a:lnTo>
                  <a:pt x="11257812" y="684433"/>
                </a:lnTo>
                <a:lnTo>
                  <a:pt x="11264659" y="731533"/>
                </a:lnTo>
                <a:lnTo>
                  <a:pt x="11268825" y="779450"/>
                </a:lnTo>
                <a:lnTo>
                  <a:pt x="11270231" y="828108"/>
                </a:lnTo>
                <a:lnTo>
                  <a:pt x="11270231" y="4140443"/>
                </a:lnTo>
                <a:lnTo>
                  <a:pt x="11268826" y="4189100"/>
                </a:lnTo>
                <a:lnTo>
                  <a:pt x="11264660" y="4237018"/>
                </a:lnTo>
                <a:lnTo>
                  <a:pt x="11257813" y="4284117"/>
                </a:lnTo>
                <a:lnTo>
                  <a:pt x="11248360" y="4330321"/>
                </a:lnTo>
                <a:lnTo>
                  <a:pt x="11236382" y="4375551"/>
                </a:lnTo>
                <a:lnTo>
                  <a:pt x="11221954" y="4419730"/>
                </a:lnTo>
                <a:lnTo>
                  <a:pt x="11205155" y="4462780"/>
                </a:lnTo>
                <a:lnTo>
                  <a:pt x="11186061" y="4504624"/>
                </a:lnTo>
                <a:lnTo>
                  <a:pt x="11164752" y="4545184"/>
                </a:lnTo>
                <a:lnTo>
                  <a:pt x="11141305" y="4584382"/>
                </a:lnTo>
                <a:lnTo>
                  <a:pt x="11115797" y="4622141"/>
                </a:lnTo>
                <a:lnTo>
                  <a:pt x="11088305" y="4658383"/>
                </a:lnTo>
                <a:lnTo>
                  <a:pt x="11058908" y="4693030"/>
                </a:lnTo>
                <a:lnTo>
                  <a:pt x="11027684" y="4726004"/>
                </a:lnTo>
                <a:lnTo>
                  <a:pt x="10994709" y="4757229"/>
                </a:lnTo>
                <a:lnTo>
                  <a:pt x="10960062" y="4786625"/>
                </a:lnTo>
                <a:lnTo>
                  <a:pt x="10923821" y="4814117"/>
                </a:lnTo>
                <a:lnTo>
                  <a:pt x="10886062" y="4839625"/>
                </a:lnTo>
                <a:lnTo>
                  <a:pt x="10846864" y="4863073"/>
                </a:lnTo>
                <a:lnTo>
                  <a:pt x="10806304" y="4884382"/>
                </a:lnTo>
                <a:lnTo>
                  <a:pt x="10764460" y="4903475"/>
                </a:lnTo>
                <a:lnTo>
                  <a:pt x="10721410" y="4920274"/>
                </a:lnTo>
                <a:lnTo>
                  <a:pt x="10677231" y="4934702"/>
                </a:lnTo>
                <a:lnTo>
                  <a:pt x="10632001" y="4946681"/>
                </a:lnTo>
                <a:lnTo>
                  <a:pt x="10585797" y="4956133"/>
                </a:lnTo>
                <a:lnTo>
                  <a:pt x="10538698" y="4962980"/>
                </a:lnTo>
                <a:lnTo>
                  <a:pt x="10490781" y="4967146"/>
                </a:lnTo>
                <a:lnTo>
                  <a:pt x="10442123" y="4968552"/>
                </a:lnTo>
                <a:lnTo>
                  <a:pt x="828108" y="4968552"/>
                </a:lnTo>
                <a:lnTo>
                  <a:pt x="779451" y="4967146"/>
                </a:lnTo>
                <a:lnTo>
                  <a:pt x="731534" y="4962980"/>
                </a:lnTo>
                <a:lnTo>
                  <a:pt x="684434" y="4956133"/>
                </a:lnTo>
                <a:lnTo>
                  <a:pt x="638231" y="4946681"/>
                </a:lnTo>
                <a:lnTo>
                  <a:pt x="593001" y="4934702"/>
                </a:lnTo>
                <a:lnTo>
                  <a:pt x="548822" y="4920274"/>
                </a:lnTo>
                <a:lnTo>
                  <a:pt x="505771" y="4903475"/>
                </a:lnTo>
                <a:lnTo>
                  <a:pt x="463927" y="4884382"/>
                </a:lnTo>
                <a:lnTo>
                  <a:pt x="423367" y="4863073"/>
                </a:lnTo>
                <a:lnTo>
                  <a:pt x="384169" y="4839625"/>
                </a:lnTo>
                <a:lnTo>
                  <a:pt x="346411" y="4814117"/>
                </a:lnTo>
                <a:lnTo>
                  <a:pt x="310169" y="4786626"/>
                </a:lnTo>
                <a:lnTo>
                  <a:pt x="275522" y="4757229"/>
                </a:lnTo>
                <a:lnTo>
                  <a:pt x="242547" y="4726005"/>
                </a:lnTo>
                <a:lnTo>
                  <a:pt x="211323" y="4693030"/>
                </a:lnTo>
                <a:lnTo>
                  <a:pt x="181926" y="4658383"/>
                </a:lnTo>
                <a:lnTo>
                  <a:pt x="154435" y="4622141"/>
                </a:lnTo>
                <a:lnTo>
                  <a:pt x="128926" y="4584383"/>
                </a:lnTo>
                <a:lnTo>
                  <a:pt x="105479" y="4545184"/>
                </a:lnTo>
                <a:lnTo>
                  <a:pt x="84170" y="4504625"/>
                </a:lnTo>
                <a:lnTo>
                  <a:pt x="65077" y="4462781"/>
                </a:lnTo>
                <a:lnTo>
                  <a:pt x="48277" y="4419730"/>
                </a:lnTo>
                <a:lnTo>
                  <a:pt x="33849" y="4375551"/>
                </a:lnTo>
                <a:lnTo>
                  <a:pt x="21871" y="4330321"/>
                </a:lnTo>
                <a:lnTo>
                  <a:pt x="12419" y="4284118"/>
                </a:lnTo>
                <a:lnTo>
                  <a:pt x="5571" y="4237018"/>
                </a:lnTo>
                <a:lnTo>
                  <a:pt x="1405" y="4189101"/>
                </a:lnTo>
                <a:lnTo>
                  <a:pt x="0" y="4140444"/>
                </a:lnTo>
                <a:lnTo>
                  <a:pt x="0" y="828109"/>
                </a:lnTo>
                <a:close/>
              </a:path>
            </a:pathLst>
          </a:custGeom>
          <a:ln w="6350">
            <a:solidFill>
              <a:srgbClr val="4F81BD"/>
            </a:solidFill>
            <a:prstDash val="sysDash"/>
          </a:ln>
        </p:spPr>
        <p:txBody>
          <a:bodyPr wrap="square" lIns="0" tIns="0" rIns="0" bIns="0" rtlCol="0"/>
          <a:lstStyle/>
          <a:p/>
        </p:txBody>
      </p:sp>
      <p:sp>
        <p:nvSpPr>
          <p:cNvPr id="6" name="object 6"/>
          <p:cNvSpPr txBox="1"/>
          <p:nvPr/>
        </p:nvSpPr>
        <p:spPr>
          <a:xfrm>
            <a:off x="799867" y="1426356"/>
            <a:ext cx="10829290" cy="3822065"/>
          </a:xfrm>
          <a:prstGeom prst="rect">
            <a:avLst/>
          </a:prstGeom>
        </p:spPr>
        <p:txBody>
          <a:bodyPr vert="horz" wrap="square" lIns="0" tIns="231140" rIns="0" bIns="0" rtlCol="0">
            <a:spAutoFit/>
          </a:bodyPr>
          <a:lstStyle/>
          <a:p>
            <a:pPr marL="355600" indent="-342900">
              <a:lnSpc>
                <a:spcPct val="100000"/>
              </a:lnSpc>
              <a:spcBef>
                <a:spcPts val="1820"/>
              </a:spcBef>
              <a:buClr>
                <a:srgbClr val="0072C6"/>
              </a:buClr>
              <a:buSzPct val="101923"/>
              <a:buFont typeface="Wingdings"/>
              <a:buChar char=""/>
              <a:tabLst>
                <a:tab pos="355600"/>
              </a:tabLst>
            </a:pPr>
            <a:r>
              <a:rPr sz="2600">
                <a:latin typeface="宋体"/>
                <a:cs typeface="宋体"/>
              </a:rPr>
              <a:t>《产品质量回顾关键项目统计表</a:t>
            </a:r>
            <a:r>
              <a:rPr sz="2600">
                <a:latin typeface="Times New Roman"/>
                <a:cs typeface="Times New Roman"/>
              </a:rPr>
              <a:t>50061</a:t>
            </a:r>
            <a:r>
              <a:rPr sz="2600" spc="-10">
                <a:latin typeface="宋体"/>
                <a:cs typeface="宋体"/>
              </a:rPr>
              <a:t>》由车间起草</a:t>
            </a:r>
            <a:endParaRPr sz="2600">
              <a:latin typeface="宋体"/>
              <a:cs typeface="宋体"/>
            </a:endParaRPr>
          </a:p>
          <a:p>
            <a:pPr marL="355600" marR="247650" indent="-342900">
              <a:lnSpc>
                <a:spcPct val="120200"/>
              </a:lnSpc>
              <a:spcBef>
                <a:spcPts val="1175"/>
              </a:spcBef>
              <a:buClr>
                <a:srgbClr val="0072C6"/>
              </a:buClr>
              <a:buSzPct val="101923"/>
              <a:buFont typeface="Wingdings"/>
              <a:buChar char=""/>
              <a:tabLst>
                <a:tab pos="355600"/>
              </a:tabLst>
            </a:pPr>
            <a:r>
              <a:rPr sz="2600" spc="-10">
                <a:latin typeface="Times New Roman"/>
                <a:cs typeface="Times New Roman"/>
              </a:rPr>
              <a:t>QA</a:t>
            </a:r>
            <a:r>
              <a:rPr sz="2600">
                <a:latin typeface="宋体"/>
                <a:cs typeface="宋体"/>
              </a:rPr>
              <a:t>按各品种《产品质量回顾关键项目统计表</a:t>
            </a:r>
            <a:r>
              <a:rPr sz="2600">
                <a:latin typeface="Times New Roman"/>
                <a:cs typeface="Times New Roman"/>
              </a:rPr>
              <a:t>50061</a:t>
            </a:r>
            <a:r>
              <a:rPr sz="2600" spc="-10">
                <a:latin typeface="宋体"/>
                <a:cs typeface="宋体"/>
              </a:rPr>
              <a:t>》对产品生产过程关</a:t>
            </a:r>
            <a:r>
              <a:rPr sz="2600" spc="-5">
                <a:latin typeface="宋体"/>
                <a:cs typeface="宋体"/>
              </a:rPr>
              <a:t>键质量控制情况进行回顾分析。</a:t>
            </a:r>
            <a:endParaRPr sz="2600">
              <a:latin typeface="宋体"/>
              <a:cs typeface="宋体"/>
            </a:endParaRPr>
          </a:p>
          <a:p>
            <a:pPr>
              <a:lnSpc>
                <a:spcPct val="100000"/>
              </a:lnSpc>
              <a:spcBef>
                <a:spcPts val="30"/>
              </a:spcBef>
            </a:pPr>
            <a:endParaRPr sz="1800">
              <a:latin typeface="宋体"/>
              <a:cs typeface="宋体"/>
            </a:endParaRPr>
          </a:p>
          <a:p>
            <a:pPr marL="12700" marR="5080">
              <a:lnSpc>
                <a:spcPct val="100000"/>
              </a:lnSpc>
              <a:spcBef>
                <a:spcPts val="5"/>
              </a:spcBef>
            </a:pPr>
            <a:r>
              <a:rPr sz="2400">
                <a:latin typeface="Times New Roman"/>
                <a:cs typeface="Times New Roman"/>
              </a:rPr>
              <a:t>-</a:t>
            </a:r>
            <a:r>
              <a:rPr sz="2400">
                <a:latin typeface="宋体"/>
                <a:cs typeface="宋体"/>
              </a:rPr>
              <a:t>经生产车间负责人、</a:t>
            </a:r>
            <a:r>
              <a:rPr sz="2400" spc="-10">
                <a:latin typeface="Times New Roman"/>
                <a:cs typeface="Times New Roman"/>
              </a:rPr>
              <a:t>QA</a:t>
            </a:r>
            <a:r>
              <a:rPr sz="2400">
                <a:latin typeface="宋体"/>
                <a:cs typeface="宋体"/>
              </a:rPr>
              <a:t>巡检员、制造部部长、</a:t>
            </a:r>
            <a:r>
              <a:rPr sz="2400" spc="-10">
                <a:latin typeface="Times New Roman"/>
                <a:cs typeface="Times New Roman"/>
              </a:rPr>
              <a:t>QA</a:t>
            </a:r>
            <a:r>
              <a:rPr sz="2400" spc="-5">
                <a:latin typeface="宋体"/>
                <a:cs typeface="宋体"/>
              </a:rPr>
              <a:t>主管、质管部部长批准后，</a:t>
            </a:r>
            <a:r>
              <a:rPr sz="2400" spc="-50">
                <a:latin typeface="宋体"/>
                <a:cs typeface="宋体"/>
              </a:rPr>
              <a:t> </a:t>
            </a:r>
            <a:r>
              <a:rPr sz="2400">
                <a:latin typeface="宋体"/>
                <a:cs typeface="宋体"/>
              </a:rPr>
              <a:t>由</a:t>
            </a:r>
            <a:r>
              <a:rPr sz="2400" spc="-10">
                <a:latin typeface="Times New Roman"/>
                <a:cs typeface="Times New Roman"/>
              </a:rPr>
              <a:t>QA</a:t>
            </a:r>
            <a:r>
              <a:rPr sz="2400" spc="-5">
                <a:latin typeface="宋体"/>
                <a:cs typeface="宋体"/>
              </a:rPr>
              <a:t>文件管理员下发至相关生产车间，该文件版本号编号方式为两位数流水号。</a:t>
            </a:r>
            <a:endParaRPr sz="2400">
              <a:latin typeface="宋体"/>
              <a:cs typeface="宋体"/>
            </a:endParaRPr>
          </a:p>
          <a:p>
            <a:pPr>
              <a:lnSpc>
                <a:spcPct val="100000"/>
              </a:lnSpc>
              <a:spcBef>
                <a:spcPts val="20"/>
              </a:spcBef>
            </a:pPr>
            <a:endParaRPr sz="1950">
              <a:latin typeface="宋体"/>
              <a:cs typeface="宋体"/>
            </a:endParaRPr>
          </a:p>
          <a:p>
            <a:pPr marL="12700" marR="343535">
              <a:lnSpc>
                <a:spcPct val="100000"/>
              </a:lnSpc>
            </a:pPr>
            <a:r>
              <a:rPr sz="2400">
                <a:latin typeface="Times New Roman"/>
                <a:cs typeface="Times New Roman"/>
              </a:rPr>
              <a:t>-</a:t>
            </a:r>
            <a:r>
              <a:rPr sz="2400" spc="-5">
                <a:latin typeface="宋体"/>
                <a:cs typeface="宋体"/>
              </a:rPr>
              <a:t>当产品的生产工艺发生重大改变时，应根据需要重新流转《产品质量回顾关键</a:t>
            </a:r>
            <a:r>
              <a:rPr sz="2400">
                <a:latin typeface="宋体"/>
                <a:cs typeface="宋体"/>
              </a:rPr>
              <a:t>项目统计表</a:t>
            </a:r>
            <a:r>
              <a:rPr sz="2400">
                <a:latin typeface="Times New Roman"/>
                <a:cs typeface="Times New Roman"/>
              </a:rPr>
              <a:t>50061</a:t>
            </a:r>
            <a:r>
              <a:rPr sz="2400" spc="-25">
                <a:latin typeface="宋体"/>
                <a:cs typeface="宋体"/>
              </a:rPr>
              <a:t>》。</a:t>
            </a:r>
            <a:endParaRPr sz="2400">
              <a:latin typeface="宋体"/>
              <a:cs typeface="宋体"/>
            </a:endParaRPr>
          </a:p>
        </p:txBody>
      </p:sp>
      <p:sp>
        <p:nvSpPr>
          <p:cNvPr id="7" name="object 7"/>
          <p:cNvSpPr txBox="1">
            <a:spLocks noGrp="1"/>
          </p:cNvSpPr>
          <p:nvPr>
            <p:ph type="sldNum" sz="quarter" idx="7"/>
          </p:nvPr>
        </p:nvSpPr>
        <p:spPr>
          <a:prstGeom prst="rect">
            <a:avLst/>
          </a:prstGeom>
        </p:spPr>
        <p:txBody>
          <a:bodyPr vert="horz" wrap="square" lIns="0" tIns="26034" rIns="0" bIns="0" rtlCol="0">
            <a:spAutoFit/>
          </a:bodyPr>
          <a:lstStyle/>
          <a:p>
            <a:pPr marL="12700">
              <a:lnSpc>
                <a:spcPct val="100000"/>
              </a:lnSpc>
              <a:spcBef>
                <a:spcPts val="204"/>
              </a:spcBef>
            </a:pPr>
            <a:r>
              <a:rPr/>
              <a:t>-</a:t>
            </a:r>
            <a:r>
              <a:rPr spc="-10"/>
              <a:t>21/51-</a:t>
            </a: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tabLst>
                <a:tab pos="905510"/>
                <a:tab pos="5448300"/>
              </a:tabLst>
            </a:pPr>
            <a:r>
              <a:rPr b="0">
                <a:latin typeface="Times New Roman"/>
                <a:cs typeface="Times New Roman"/>
              </a:rPr>
              <a:t>	</a:t>
            </a:r>
            <a:r>
              <a:rPr/>
              <a:t>质量回顾分析范</a:t>
            </a:r>
            <a:r>
              <a:rPr spc="-50"/>
              <a:t>围</a:t>
            </a:r>
            <a:r>
              <a:rPr/>
              <a:t>	</a:t>
            </a:r>
          </a:p>
        </p:txBody>
      </p:sp>
      <p:pic>
        <p:nvPicPr>
          <p:cNvPr id="3" name="object 3"/>
          <p:cNvPicPr/>
          <p:nvPr/>
        </p:nvPicPr>
        <p:blipFill>
          <a:blip r:embed="rId2"/>
          <a:stretch>
            <a:fillRect/>
          </a:stretch>
        </p:blipFill>
        <p:spPr>
          <a:xfrm>
            <a:off x="151844" y="6172200"/>
            <a:ext cx="2118049" cy="529512"/>
          </a:xfrm>
          <a:prstGeom prst="rect">
            <a:avLst/>
          </a:prstGeom>
        </p:spPr>
      </p:pic>
      <p:sp>
        <p:nvSpPr>
          <p:cNvPr id="4" name="object 4"/>
          <p:cNvSpPr txBox="1"/>
          <p:nvPr/>
        </p:nvSpPr>
        <p:spPr>
          <a:xfrm>
            <a:off x="478582" y="412600"/>
            <a:ext cx="5184775" cy="576580"/>
          </a:xfrm>
          <a:prstGeom prst="rect">
            <a:avLst/>
          </a:prstGeom>
          <a:solidFill>
            <a:srgbClr val="0072C6"/>
          </a:solidFill>
        </p:spPr>
        <p:txBody>
          <a:bodyPr vert="horz" wrap="square" lIns="0" tIns="60960" rIns="0" bIns="0" rtlCol="0">
            <a:spAutoFit/>
          </a:bodyPr>
          <a:lstStyle/>
          <a:p>
            <a:pPr marL="458470">
              <a:lnSpc>
                <a:spcPct val="100000"/>
              </a:lnSpc>
              <a:spcBef>
                <a:spcPts val="480"/>
              </a:spcBef>
            </a:pPr>
            <a:r>
              <a:rPr sz="2800" b="1" spc="-5">
                <a:solidFill>
                  <a:srgbClr val="FFFFFF"/>
                </a:solidFill>
                <a:latin typeface="微软雅黑"/>
                <a:cs typeface="微软雅黑"/>
              </a:rPr>
              <a:t>生产过程关键质量控制情况</a:t>
            </a:r>
            <a:endParaRPr sz="2800">
              <a:latin typeface="微软雅黑"/>
              <a:cs typeface="微软雅黑"/>
            </a:endParaRPr>
          </a:p>
        </p:txBody>
      </p:sp>
      <p:sp>
        <p:nvSpPr>
          <p:cNvPr id="5" name="object 5"/>
          <p:cNvSpPr/>
          <p:nvPr/>
        </p:nvSpPr>
        <p:spPr>
          <a:xfrm>
            <a:off x="928466" y="1132680"/>
            <a:ext cx="10645775" cy="4968875"/>
          </a:xfrm>
          <a:custGeom>
            <a:rect l="l" t="t" r="r" b="b"/>
            <a:pathLst>
              <a:path w="10645775" h="4968875">
                <a:moveTo>
                  <a:pt x="0" y="828109"/>
                </a:moveTo>
                <a:lnTo>
                  <a:pt x="1405" y="779451"/>
                </a:lnTo>
                <a:lnTo>
                  <a:pt x="5571" y="731534"/>
                </a:lnTo>
                <a:lnTo>
                  <a:pt x="12418" y="684434"/>
                </a:lnTo>
                <a:lnTo>
                  <a:pt x="21870" y="638231"/>
                </a:lnTo>
                <a:lnTo>
                  <a:pt x="33849" y="593001"/>
                </a:lnTo>
                <a:lnTo>
                  <a:pt x="48277" y="548822"/>
                </a:lnTo>
                <a:lnTo>
                  <a:pt x="65076" y="505771"/>
                </a:lnTo>
                <a:lnTo>
                  <a:pt x="84169" y="463927"/>
                </a:lnTo>
                <a:lnTo>
                  <a:pt x="105478" y="423368"/>
                </a:lnTo>
                <a:lnTo>
                  <a:pt x="128926" y="384169"/>
                </a:lnTo>
                <a:lnTo>
                  <a:pt x="154434" y="346411"/>
                </a:lnTo>
                <a:lnTo>
                  <a:pt x="181925" y="310169"/>
                </a:lnTo>
                <a:lnTo>
                  <a:pt x="211322" y="275522"/>
                </a:lnTo>
                <a:lnTo>
                  <a:pt x="242546" y="242547"/>
                </a:lnTo>
                <a:lnTo>
                  <a:pt x="275521" y="211323"/>
                </a:lnTo>
                <a:lnTo>
                  <a:pt x="310168" y="181926"/>
                </a:lnTo>
                <a:lnTo>
                  <a:pt x="346410" y="154435"/>
                </a:lnTo>
                <a:lnTo>
                  <a:pt x="384168" y="128926"/>
                </a:lnTo>
                <a:lnTo>
                  <a:pt x="423366" y="105479"/>
                </a:lnTo>
                <a:lnTo>
                  <a:pt x="463926" y="84170"/>
                </a:lnTo>
                <a:lnTo>
                  <a:pt x="505770" y="65077"/>
                </a:lnTo>
                <a:lnTo>
                  <a:pt x="548820" y="48277"/>
                </a:lnTo>
                <a:lnTo>
                  <a:pt x="592999" y="33849"/>
                </a:lnTo>
                <a:lnTo>
                  <a:pt x="638230" y="21871"/>
                </a:lnTo>
                <a:lnTo>
                  <a:pt x="684433" y="12419"/>
                </a:lnTo>
                <a:lnTo>
                  <a:pt x="731532" y="5571"/>
                </a:lnTo>
                <a:lnTo>
                  <a:pt x="779450" y="1405"/>
                </a:lnTo>
                <a:lnTo>
                  <a:pt x="828107" y="0"/>
                </a:lnTo>
                <a:lnTo>
                  <a:pt x="9817339" y="0"/>
                </a:lnTo>
                <a:lnTo>
                  <a:pt x="9865995" y="1405"/>
                </a:lnTo>
                <a:lnTo>
                  <a:pt x="9913912" y="5571"/>
                </a:lnTo>
                <a:lnTo>
                  <a:pt x="9961011" y="12418"/>
                </a:lnTo>
                <a:lnTo>
                  <a:pt x="10007215" y="21870"/>
                </a:lnTo>
                <a:lnTo>
                  <a:pt x="10052445" y="33849"/>
                </a:lnTo>
                <a:lnTo>
                  <a:pt x="10096624" y="48277"/>
                </a:lnTo>
                <a:lnTo>
                  <a:pt x="10139674" y="65076"/>
                </a:lnTo>
                <a:lnTo>
                  <a:pt x="10181518" y="84169"/>
                </a:lnTo>
                <a:lnTo>
                  <a:pt x="10222078" y="105478"/>
                </a:lnTo>
                <a:lnTo>
                  <a:pt x="10261276" y="128925"/>
                </a:lnTo>
                <a:lnTo>
                  <a:pt x="10299035" y="154434"/>
                </a:lnTo>
                <a:lnTo>
                  <a:pt x="10335277" y="181925"/>
                </a:lnTo>
                <a:lnTo>
                  <a:pt x="10369924" y="211322"/>
                </a:lnTo>
                <a:lnTo>
                  <a:pt x="10402899" y="242546"/>
                </a:lnTo>
                <a:lnTo>
                  <a:pt x="10434123" y="275521"/>
                </a:lnTo>
                <a:lnTo>
                  <a:pt x="10463520" y="310168"/>
                </a:lnTo>
                <a:lnTo>
                  <a:pt x="10491011" y="346409"/>
                </a:lnTo>
                <a:lnTo>
                  <a:pt x="10516520" y="384168"/>
                </a:lnTo>
                <a:lnTo>
                  <a:pt x="10539967" y="423366"/>
                </a:lnTo>
                <a:lnTo>
                  <a:pt x="10561276" y="463926"/>
                </a:lnTo>
                <a:lnTo>
                  <a:pt x="10580370" y="505770"/>
                </a:lnTo>
                <a:lnTo>
                  <a:pt x="10597169" y="548820"/>
                </a:lnTo>
                <a:lnTo>
                  <a:pt x="10611597" y="593000"/>
                </a:lnTo>
                <a:lnTo>
                  <a:pt x="10623576" y="638230"/>
                </a:lnTo>
                <a:lnTo>
                  <a:pt x="10633028" y="684433"/>
                </a:lnTo>
                <a:lnTo>
                  <a:pt x="10639876" y="731533"/>
                </a:lnTo>
                <a:lnTo>
                  <a:pt x="10644041" y="779450"/>
                </a:lnTo>
                <a:lnTo>
                  <a:pt x="10645447" y="828108"/>
                </a:lnTo>
                <a:lnTo>
                  <a:pt x="10645448" y="4140443"/>
                </a:lnTo>
                <a:lnTo>
                  <a:pt x="10644042" y="4189100"/>
                </a:lnTo>
                <a:lnTo>
                  <a:pt x="10639877" y="4237018"/>
                </a:lnTo>
                <a:lnTo>
                  <a:pt x="10633029" y="4284117"/>
                </a:lnTo>
                <a:lnTo>
                  <a:pt x="10623577" y="4330321"/>
                </a:lnTo>
                <a:lnTo>
                  <a:pt x="10611598" y="4375551"/>
                </a:lnTo>
                <a:lnTo>
                  <a:pt x="10597170" y="4419730"/>
                </a:lnTo>
                <a:lnTo>
                  <a:pt x="10580371" y="4462780"/>
                </a:lnTo>
                <a:lnTo>
                  <a:pt x="10561278" y="4504624"/>
                </a:lnTo>
                <a:lnTo>
                  <a:pt x="10539969" y="4545184"/>
                </a:lnTo>
                <a:lnTo>
                  <a:pt x="10516521" y="4584382"/>
                </a:lnTo>
                <a:lnTo>
                  <a:pt x="10491013" y="4622141"/>
                </a:lnTo>
                <a:lnTo>
                  <a:pt x="10463522" y="4658383"/>
                </a:lnTo>
                <a:lnTo>
                  <a:pt x="10434125" y="4693030"/>
                </a:lnTo>
                <a:lnTo>
                  <a:pt x="10402900" y="4726004"/>
                </a:lnTo>
                <a:lnTo>
                  <a:pt x="10369926" y="4757229"/>
                </a:lnTo>
                <a:lnTo>
                  <a:pt x="10335279" y="4786625"/>
                </a:lnTo>
                <a:lnTo>
                  <a:pt x="10299037" y="4814117"/>
                </a:lnTo>
                <a:lnTo>
                  <a:pt x="10261278" y="4839625"/>
                </a:lnTo>
                <a:lnTo>
                  <a:pt x="10222080" y="4863073"/>
                </a:lnTo>
                <a:lnTo>
                  <a:pt x="10181520" y="4884382"/>
                </a:lnTo>
                <a:lnTo>
                  <a:pt x="10139676" y="4903475"/>
                </a:lnTo>
                <a:lnTo>
                  <a:pt x="10096626" y="4920274"/>
                </a:lnTo>
                <a:lnTo>
                  <a:pt x="10052447" y="4934702"/>
                </a:lnTo>
                <a:lnTo>
                  <a:pt x="10007217" y="4946681"/>
                </a:lnTo>
                <a:lnTo>
                  <a:pt x="9961014" y="4956133"/>
                </a:lnTo>
                <a:lnTo>
                  <a:pt x="9913914" y="4962980"/>
                </a:lnTo>
                <a:lnTo>
                  <a:pt x="9865997" y="4967146"/>
                </a:lnTo>
                <a:lnTo>
                  <a:pt x="9817340" y="4968552"/>
                </a:lnTo>
                <a:lnTo>
                  <a:pt x="828108" y="4968552"/>
                </a:lnTo>
                <a:lnTo>
                  <a:pt x="779451" y="4967146"/>
                </a:lnTo>
                <a:lnTo>
                  <a:pt x="731534" y="4962980"/>
                </a:lnTo>
                <a:lnTo>
                  <a:pt x="684434" y="4956133"/>
                </a:lnTo>
                <a:lnTo>
                  <a:pt x="638231" y="4946681"/>
                </a:lnTo>
                <a:lnTo>
                  <a:pt x="593001" y="4934702"/>
                </a:lnTo>
                <a:lnTo>
                  <a:pt x="548822" y="4920274"/>
                </a:lnTo>
                <a:lnTo>
                  <a:pt x="505771" y="4903475"/>
                </a:lnTo>
                <a:lnTo>
                  <a:pt x="463927" y="4884382"/>
                </a:lnTo>
                <a:lnTo>
                  <a:pt x="423367" y="4863073"/>
                </a:lnTo>
                <a:lnTo>
                  <a:pt x="384169" y="4839625"/>
                </a:lnTo>
                <a:lnTo>
                  <a:pt x="346411" y="4814117"/>
                </a:lnTo>
                <a:lnTo>
                  <a:pt x="310169" y="4786626"/>
                </a:lnTo>
                <a:lnTo>
                  <a:pt x="275522" y="4757229"/>
                </a:lnTo>
                <a:lnTo>
                  <a:pt x="242547" y="4726005"/>
                </a:lnTo>
                <a:lnTo>
                  <a:pt x="211323" y="4693030"/>
                </a:lnTo>
                <a:lnTo>
                  <a:pt x="181926" y="4658383"/>
                </a:lnTo>
                <a:lnTo>
                  <a:pt x="154435" y="4622141"/>
                </a:lnTo>
                <a:lnTo>
                  <a:pt x="128926" y="4584383"/>
                </a:lnTo>
                <a:lnTo>
                  <a:pt x="105479" y="4545184"/>
                </a:lnTo>
                <a:lnTo>
                  <a:pt x="84170" y="4504625"/>
                </a:lnTo>
                <a:lnTo>
                  <a:pt x="65077" y="4462781"/>
                </a:lnTo>
                <a:lnTo>
                  <a:pt x="48277" y="4419730"/>
                </a:lnTo>
                <a:lnTo>
                  <a:pt x="33849" y="4375551"/>
                </a:lnTo>
                <a:lnTo>
                  <a:pt x="21871" y="4330321"/>
                </a:lnTo>
                <a:lnTo>
                  <a:pt x="12419" y="4284118"/>
                </a:lnTo>
                <a:lnTo>
                  <a:pt x="5571" y="4237018"/>
                </a:lnTo>
                <a:lnTo>
                  <a:pt x="1405" y="4189101"/>
                </a:lnTo>
                <a:lnTo>
                  <a:pt x="0" y="4140444"/>
                </a:lnTo>
                <a:lnTo>
                  <a:pt x="0" y="828109"/>
                </a:lnTo>
                <a:close/>
              </a:path>
            </a:pathLst>
          </a:custGeom>
          <a:ln w="6350">
            <a:solidFill>
              <a:srgbClr val="4F81BD"/>
            </a:solidFill>
            <a:prstDash val="dash"/>
          </a:ln>
        </p:spPr>
        <p:txBody>
          <a:bodyPr wrap="square" lIns="0" tIns="0" rIns="0" bIns="0" rtlCol="0"/>
          <a:lstStyle/>
          <a:p/>
        </p:txBody>
      </p:sp>
      <p:sp>
        <p:nvSpPr>
          <p:cNvPr id="6" name="object 6"/>
          <p:cNvSpPr txBox="1"/>
          <p:nvPr/>
        </p:nvSpPr>
        <p:spPr>
          <a:xfrm>
            <a:off x="1249752" y="1851319"/>
            <a:ext cx="10121900" cy="2708275"/>
          </a:xfrm>
          <a:prstGeom prst="rect">
            <a:avLst/>
          </a:prstGeom>
        </p:spPr>
        <p:txBody>
          <a:bodyPr vert="horz" wrap="square" lIns="0" tIns="12700" rIns="0" bIns="0" rtlCol="0">
            <a:spAutoFit/>
          </a:bodyPr>
          <a:lstStyle/>
          <a:p>
            <a:pPr marL="355600" indent="-342900">
              <a:lnSpc>
                <a:spcPct val="100000"/>
              </a:lnSpc>
              <a:spcBef>
                <a:spcPts val="100"/>
              </a:spcBef>
              <a:buClr>
                <a:srgbClr val="0072C6"/>
              </a:buClr>
              <a:buSzPct val="102083"/>
              <a:buFont typeface="Wingdings"/>
              <a:buChar char=""/>
              <a:tabLst>
                <a:tab pos="355600"/>
              </a:tabLst>
            </a:pPr>
            <a:r>
              <a:rPr sz="2400">
                <a:latin typeface="宋体"/>
                <a:cs typeface="宋体"/>
              </a:rPr>
              <a:t>车间是否已经流转完成《产品质量回顾关键项目统计表</a:t>
            </a:r>
            <a:r>
              <a:rPr sz="2400">
                <a:latin typeface="Times New Roman"/>
                <a:cs typeface="Times New Roman"/>
              </a:rPr>
              <a:t>50061</a:t>
            </a:r>
            <a:r>
              <a:rPr sz="2400" spc="-25">
                <a:latin typeface="宋体"/>
                <a:cs typeface="宋体"/>
              </a:rPr>
              <a:t>》；</a:t>
            </a:r>
            <a:endParaRPr sz="2400">
              <a:latin typeface="宋体"/>
              <a:cs typeface="宋体"/>
            </a:endParaRPr>
          </a:p>
          <a:p>
            <a:pPr marL="355600" marR="5080" indent="-342900">
              <a:lnSpc>
                <a:spcPct val="113999"/>
              </a:lnSpc>
              <a:spcBef>
                <a:spcPts val="1814"/>
              </a:spcBef>
              <a:buClr>
                <a:srgbClr val="0072C6"/>
              </a:buClr>
              <a:buSzPct val="102083"/>
              <a:buFont typeface="Wingdings"/>
              <a:buChar char=""/>
              <a:tabLst>
                <a:tab pos="355600"/>
              </a:tabLst>
            </a:pPr>
            <a:r>
              <a:rPr sz="2400" spc="-5">
                <a:latin typeface="宋体"/>
                <a:cs typeface="宋体"/>
              </a:rPr>
              <a:t>统计表中所有的项目均需要统计分析，如没有具体数据的，要进行符合性</a:t>
            </a:r>
            <a:r>
              <a:rPr sz="2400" spc="-10">
                <a:latin typeface="宋体"/>
                <a:cs typeface="宋体"/>
              </a:rPr>
              <a:t>性情况表述；</a:t>
            </a:r>
            <a:endParaRPr sz="2400">
              <a:latin typeface="宋体"/>
              <a:cs typeface="宋体"/>
            </a:endParaRPr>
          </a:p>
          <a:p>
            <a:pPr marL="355600" indent="-342900">
              <a:lnSpc>
                <a:spcPct val="100000"/>
              </a:lnSpc>
              <a:spcBef>
                <a:spcPts val="2045"/>
              </a:spcBef>
              <a:buClr>
                <a:srgbClr val="0072C6"/>
              </a:buClr>
              <a:buSzPct val="102083"/>
              <a:buFont typeface="Wingdings"/>
              <a:buChar char=""/>
              <a:tabLst>
                <a:tab pos="355600"/>
              </a:tabLst>
            </a:pPr>
            <a:r>
              <a:rPr sz="2400" spc="-5">
                <a:latin typeface="宋体"/>
                <a:cs typeface="宋体"/>
              </a:rPr>
              <a:t>每个工序要做质量评价；</a:t>
            </a:r>
            <a:endParaRPr sz="2400">
              <a:latin typeface="宋体"/>
              <a:cs typeface="宋体"/>
            </a:endParaRPr>
          </a:p>
          <a:p>
            <a:pPr marL="355600" indent="-342900">
              <a:lnSpc>
                <a:spcPct val="100000"/>
              </a:lnSpc>
              <a:spcBef>
                <a:spcPts val="2045"/>
              </a:spcBef>
              <a:buClr>
                <a:srgbClr val="0072C6"/>
              </a:buClr>
              <a:buSzPct val="102083"/>
              <a:buFont typeface="Wingdings"/>
              <a:buChar char=""/>
              <a:tabLst>
                <a:tab pos="355600"/>
              </a:tabLst>
            </a:pPr>
            <a:r>
              <a:rPr sz="2400" spc="-5">
                <a:latin typeface="宋体"/>
                <a:cs typeface="宋体"/>
              </a:rPr>
              <a:t>所有异常数据均要进行原因分析；</a:t>
            </a:r>
            <a:endParaRPr sz="2400">
              <a:latin typeface="宋体"/>
              <a:cs typeface="宋体"/>
            </a:endParaRPr>
          </a:p>
        </p:txBody>
      </p:sp>
      <p:sp>
        <p:nvSpPr>
          <p:cNvPr id="7" name="object 7"/>
          <p:cNvSpPr txBox="1">
            <a:spLocks noGrp="1"/>
          </p:cNvSpPr>
          <p:nvPr>
            <p:ph type="sldNum" sz="quarter" idx="7"/>
          </p:nvPr>
        </p:nvSpPr>
        <p:spPr>
          <a:prstGeom prst="rect">
            <a:avLst/>
          </a:prstGeom>
        </p:spPr>
        <p:txBody>
          <a:bodyPr vert="horz" wrap="square" lIns="0" tIns="26034" rIns="0" bIns="0" rtlCol="0">
            <a:spAutoFit/>
          </a:bodyPr>
          <a:lstStyle/>
          <a:p>
            <a:pPr marL="12700">
              <a:lnSpc>
                <a:spcPct val="100000"/>
              </a:lnSpc>
              <a:spcBef>
                <a:spcPts val="204"/>
              </a:spcBef>
            </a:pPr>
            <a:r>
              <a:rPr/>
              <a:t>-</a:t>
            </a:r>
            <a:r>
              <a:rPr spc="-10"/>
              <a:t>22/51-</a:t>
            </a: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tabLst>
                <a:tab pos="905510"/>
                <a:tab pos="5448300"/>
              </a:tabLst>
            </a:pPr>
            <a:r>
              <a:rPr b="0">
                <a:latin typeface="Times New Roman"/>
                <a:cs typeface="Times New Roman"/>
              </a:rPr>
              <a:t>	</a:t>
            </a:r>
            <a:r>
              <a:rPr/>
              <a:t>质量回顾分析范</a:t>
            </a:r>
            <a:r>
              <a:rPr spc="-50"/>
              <a:t>围</a:t>
            </a:r>
            <a:r>
              <a:rPr/>
              <a:t>	</a:t>
            </a:r>
          </a:p>
        </p:txBody>
      </p:sp>
      <p:pic>
        <p:nvPicPr>
          <p:cNvPr id="3" name="object 3"/>
          <p:cNvPicPr/>
          <p:nvPr/>
        </p:nvPicPr>
        <p:blipFill>
          <a:blip r:embed="rId2"/>
          <a:stretch>
            <a:fillRect/>
          </a:stretch>
        </p:blipFill>
        <p:spPr>
          <a:xfrm>
            <a:off x="151844" y="6172200"/>
            <a:ext cx="2118049" cy="529512"/>
          </a:xfrm>
          <a:prstGeom prst="rect">
            <a:avLst/>
          </a:prstGeom>
        </p:spPr>
      </p:pic>
      <p:sp>
        <p:nvSpPr>
          <p:cNvPr id="4" name="object 4"/>
          <p:cNvSpPr txBox="1"/>
          <p:nvPr/>
        </p:nvSpPr>
        <p:spPr>
          <a:xfrm>
            <a:off x="478582" y="412600"/>
            <a:ext cx="5184775" cy="576580"/>
          </a:xfrm>
          <a:prstGeom prst="rect">
            <a:avLst/>
          </a:prstGeom>
          <a:solidFill>
            <a:srgbClr val="0072C6"/>
          </a:solidFill>
        </p:spPr>
        <p:txBody>
          <a:bodyPr vert="horz" wrap="square" lIns="0" tIns="60960" rIns="0" bIns="0" rtlCol="0">
            <a:spAutoFit/>
          </a:bodyPr>
          <a:lstStyle/>
          <a:p>
            <a:pPr marL="458470">
              <a:lnSpc>
                <a:spcPct val="100000"/>
              </a:lnSpc>
              <a:spcBef>
                <a:spcPts val="480"/>
              </a:spcBef>
            </a:pPr>
            <a:r>
              <a:rPr sz="2800" b="1" spc="-5">
                <a:solidFill>
                  <a:srgbClr val="FFFFFF"/>
                </a:solidFill>
                <a:latin typeface="微软雅黑"/>
                <a:cs typeface="微软雅黑"/>
              </a:rPr>
              <a:t>生产过程关键质量控制情况</a:t>
            </a:r>
            <a:endParaRPr sz="2800">
              <a:latin typeface="微软雅黑"/>
              <a:cs typeface="微软雅黑"/>
            </a:endParaRPr>
          </a:p>
        </p:txBody>
      </p:sp>
      <p:pic>
        <p:nvPicPr>
          <p:cNvPr id="5" name="object 5"/>
          <p:cNvPicPr/>
          <p:nvPr/>
        </p:nvPicPr>
        <p:blipFill>
          <a:blip r:embed="rId3"/>
          <a:stretch>
            <a:fillRect/>
          </a:stretch>
        </p:blipFill>
        <p:spPr>
          <a:xfrm>
            <a:off x="550590" y="1708744"/>
            <a:ext cx="7272806" cy="4392488"/>
          </a:xfrm>
          <a:prstGeom prst="rect">
            <a:avLst/>
          </a:prstGeom>
        </p:spPr>
      </p:pic>
      <p:sp>
        <p:nvSpPr>
          <p:cNvPr id="6" name="object 6"/>
          <p:cNvSpPr txBox="1">
            <a:spLocks noGrp="1"/>
          </p:cNvSpPr>
          <p:nvPr>
            <p:ph sz="half" idx="3"/>
          </p:nvPr>
        </p:nvSpPr>
        <p:spPr>
          <a:prstGeom prst="rect">
            <a:avLst/>
          </a:prstGeom>
        </p:spPr>
        <p:txBody>
          <a:bodyPr vert="horz" wrap="square" lIns="0" tIns="16510" rIns="0" bIns="0" rtlCol="0">
            <a:spAutoFit/>
          </a:bodyPr>
          <a:lstStyle/>
          <a:p>
            <a:pPr marL="12700" marR="5080">
              <a:lnSpc>
                <a:spcPct val="112799"/>
              </a:lnSpc>
              <a:spcBef>
                <a:spcPts val="130"/>
              </a:spcBef>
            </a:pPr>
            <a:r>
              <a:rPr spc="-5"/>
              <a:t>分析：从上图中可知，外包</a:t>
            </a:r>
            <a:r>
              <a:rPr spc="-50"/>
              <a:t> </a:t>
            </a:r>
            <a:r>
              <a:rPr spc="-5"/>
              <a:t>装批物料平衡数据分布较为</a:t>
            </a:r>
            <a:r>
              <a:rPr spc="-50"/>
              <a:t> </a:t>
            </a:r>
            <a:r>
              <a:rPr spc="-5"/>
              <a:t>集中，无明显异常趋势，说</a:t>
            </a:r>
            <a:r>
              <a:rPr spc="-50"/>
              <a:t> </a:t>
            </a:r>
            <a:r>
              <a:rPr spc="-5"/>
              <a:t>明外包装过程符合工艺规程，</a:t>
            </a:r>
            <a:r>
              <a:rPr/>
              <a:t>处于受控状态。但第</a:t>
            </a:r>
            <a:r>
              <a:rPr>
                <a:latin typeface="Times New Roman"/>
                <a:cs typeface="Times New Roman"/>
              </a:rPr>
              <a:t>58</a:t>
            </a:r>
            <a:r>
              <a:rPr/>
              <a:t>批</a:t>
            </a:r>
            <a:r>
              <a:rPr spc="-50"/>
              <a:t>（ </a:t>
            </a:r>
            <a:r>
              <a:rPr>
                <a:latin typeface="Times New Roman"/>
                <a:cs typeface="Times New Roman"/>
              </a:rPr>
              <a:t>14011642</a:t>
            </a:r>
            <a:r>
              <a:rPr/>
              <a:t>）</a:t>
            </a:r>
            <a:r>
              <a:rPr spc="-10"/>
              <a:t>物料平衡为</a:t>
            </a:r>
          </a:p>
          <a:p>
            <a:pPr marL="12700">
              <a:lnSpc>
                <a:spcPct val="100000"/>
              </a:lnSpc>
              <a:spcBef>
                <a:spcPts val="370"/>
              </a:spcBef>
            </a:pPr>
            <a:r>
              <a:rPr>
                <a:latin typeface="Times New Roman"/>
                <a:cs typeface="Times New Roman"/>
              </a:rPr>
              <a:t>97.7%</a:t>
            </a:r>
            <a:r>
              <a:rPr/>
              <a:t>，略低于</a:t>
            </a:r>
            <a:r>
              <a:rPr spc="-10">
                <a:latin typeface="Symbol"/>
                <a:cs typeface="Symbol"/>
              </a:rPr>
              <a:t></a:t>
            </a:r>
            <a:r>
              <a:rPr spc="-10">
                <a:latin typeface="Times New Roman"/>
                <a:cs typeface="Times New Roman"/>
              </a:rPr>
              <a:t>x±3</a:t>
            </a:r>
            <a:r>
              <a:rPr spc="-10">
                <a:latin typeface="Symbol"/>
                <a:cs typeface="Symbol"/>
              </a:rPr>
              <a:t></a:t>
            </a:r>
            <a:r>
              <a:rPr spc="-20"/>
              <a:t>控制下</a:t>
            </a:r>
          </a:p>
          <a:p>
            <a:pPr marL="12700" marR="5080">
              <a:lnSpc>
                <a:spcPct val="113999"/>
              </a:lnSpc>
              <a:spcBef>
                <a:spcPts val="160"/>
              </a:spcBef>
            </a:pPr>
            <a:r>
              <a:rPr spc="-5"/>
              <a:t>限，经调查本批灌装时设备</a:t>
            </a:r>
            <a:r>
              <a:rPr spc="-50"/>
              <a:t> </a:t>
            </a:r>
            <a:r>
              <a:rPr spc="-5"/>
              <a:t>故障，混合粉损耗较多，从</a:t>
            </a:r>
            <a:r>
              <a:rPr spc="-50"/>
              <a:t> </a:t>
            </a:r>
            <a:r>
              <a:rPr spc="-5"/>
              <a:t>而导致本批的物料平衡偏低。</a:t>
            </a:r>
          </a:p>
        </p:txBody>
      </p:sp>
      <p:sp>
        <p:nvSpPr>
          <p:cNvPr id="8" name="object 8"/>
          <p:cNvSpPr txBox="1">
            <a:spLocks noGrp="1"/>
          </p:cNvSpPr>
          <p:nvPr>
            <p:ph type="sldNum" sz="quarter" idx="7"/>
          </p:nvPr>
        </p:nvSpPr>
        <p:spPr>
          <a:prstGeom prst="rect">
            <a:avLst/>
          </a:prstGeom>
        </p:spPr>
        <p:txBody>
          <a:bodyPr vert="horz" wrap="square" lIns="0" tIns="26034" rIns="0" bIns="0" rtlCol="0">
            <a:spAutoFit/>
          </a:bodyPr>
          <a:lstStyle/>
          <a:p>
            <a:pPr marL="12700">
              <a:lnSpc>
                <a:spcPct val="100000"/>
              </a:lnSpc>
              <a:spcBef>
                <a:spcPts val="204"/>
              </a:spcBef>
            </a:pPr>
            <a:r>
              <a:rPr/>
              <a:t>-</a:t>
            </a:r>
            <a:r>
              <a:rPr spc="-10"/>
              <a:t>23/51-</a:t>
            </a:r>
          </a:p>
        </p:txBody>
      </p:sp>
      <p:sp>
        <p:nvSpPr>
          <p:cNvPr id="7" name="object 7"/>
          <p:cNvSpPr txBox="1"/>
          <p:nvPr/>
        </p:nvSpPr>
        <p:spPr>
          <a:xfrm>
            <a:off x="845354" y="1188903"/>
            <a:ext cx="1676400" cy="330200"/>
          </a:xfrm>
          <a:prstGeom prst="rect">
            <a:avLst/>
          </a:prstGeom>
        </p:spPr>
        <p:txBody>
          <a:bodyPr vert="horz" wrap="square" lIns="0" tIns="12700" rIns="0" bIns="0" rtlCol="0">
            <a:spAutoFit/>
          </a:bodyPr>
          <a:lstStyle/>
          <a:p>
            <a:pPr marL="12700">
              <a:lnSpc>
                <a:spcPct val="100000"/>
              </a:lnSpc>
              <a:spcBef>
                <a:spcPts val="100"/>
              </a:spcBef>
            </a:pPr>
            <a:r>
              <a:rPr sz="2000">
                <a:latin typeface="Times New Roman"/>
                <a:cs typeface="Times New Roman"/>
              </a:rPr>
              <a:t>1</a:t>
            </a:r>
            <a:r>
              <a:rPr sz="2000">
                <a:latin typeface="宋体"/>
                <a:cs typeface="宋体"/>
              </a:rPr>
              <a:t>）</a:t>
            </a:r>
            <a:r>
              <a:rPr sz="2000" spc="-10">
                <a:latin typeface="宋体"/>
                <a:cs typeface="宋体"/>
              </a:rPr>
              <a:t>批物料平衡</a:t>
            </a:r>
            <a:endParaRPr sz="2000">
              <a:latin typeface="宋体"/>
              <a:cs typeface="宋体"/>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object 2"/>
          <p:cNvGrpSpPr/>
          <p:nvPr/>
        </p:nvGrpSpPr>
        <p:grpSpPr>
          <a:xfrm>
            <a:off x="6373712" y="431658"/>
            <a:ext cx="5436235" cy="372745"/>
            <a:chOff x="6373712" y="431658"/>
            <a:chExt cx="5436235" cy="372745"/>
          </a:xfrm>
        </p:grpSpPr>
        <p:sp>
          <p:nvSpPr>
            <p:cNvPr id="3" name="object 3"/>
            <p:cNvSpPr/>
            <p:nvPr/>
          </p:nvSpPr>
          <p:spPr>
            <a:xfrm>
              <a:off x="11446471" y="444358"/>
              <a:ext cx="302895" cy="302895"/>
            </a:xfrm>
            <a:custGeom>
              <a:rect l="l" t="t" r="r" b="b"/>
              <a:pathLst>
                <a:path w="302895" h="302895">
                  <a:moveTo>
                    <a:pt x="151171" y="0"/>
                  </a:moveTo>
                  <a:lnTo>
                    <a:pt x="302342" y="0"/>
                  </a:lnTo>
                  <a:lnTo>
                    <a:pt x="151171" y="151171"/>
                  </a:lnTo>
                  <a:lnTo>
                    <a:pt x="302342" y="302343"/>
                  </a:lnTo>
                  <a:lnTo>
                    <a:pt x="151171" y="302343"/>
                  </a:lnTo>
                  <a:lnTo>
                    <a:pt x="0" y="151171"/>
                  </a:lnTo>
                  <a:lnTo>
                    <a:pt x="151171" y="0"/>
                  </a:lnTo>
                  <a:close/>
                </a:path>
              </a:pathLst>
            </a:custGeom>
            <a:solidFill>
              <a:srgbClr val="0072C6"/>
            </a:solidFill>
          </p:spPr>
          <p:txBody>
            <a:bodyPr wrap="square" lIns="0" tIns="0" rIns="0" bIns="0" rtlCol="0"/>
            <a:lstStyle/>
            <a:p/>
          </p:txBody>
        </p:sp>
        <p:sp>
          <p:nvSpPr>
            <p:cNvPr id="4" name="object 4"/>
            <p:cNvSpPr/>
            <p:nvPr/>
          </p:nvSpPr>
          <p:spPr>
            <a:xfrm>
              <a:off x="11446471" y="444358"/>
              <a:ext cx="302895" cy="302895"/>
            </a:xfrm>
            <a:custGeom>
              <a:rect l="l" t="t" r="r" b="b"/>
              <a:pathLst>
                <a:path w="302895" h="302895">
                  <a:moveTo>
                    <a:pt x="302342" y="302343"/>
                  </a:moveTo>
                  <a:lnTo>
                    <a:pt x="151171" y="302343"/>
                  </a:lnTo>
                  <a:lnTo>
                    <a:pt x="0" y="151171"/>
                  </a:lnTo>
                  <a:lnTo>
                    <a:pt x="151171" y="0"/>
                  </a:lnTo>
                  <a:lnTo>
                    <a:pt x="302342" y="0"/>
                  </a:lnTo>
                  <a:lnTo>
                    <a:pt x="151171" y="151171"/>
                  </a:lnTo>
                  <a:lnTo>
                    <a:pt x="302342" y="302343"/>
                  </a:lnTo>
                  <a:close/>
                </a:path>
              </a:pathLst>
            </a:custGeom>
            <a:ln w="25400">
              <a:solidFill>
                <a:srgbClr val="0072C6"/>
              </a:solidFill>
            </a:ln>
          </p:spPr>
          <p:txBody>
            <a:bodyPr wrap="square" lIns="0" tIns="0" rIns="0" bIns="0" rtlCol="0"/>
            <a:lstStyle/>
            <a:p/>
          </p:txBody>
        </p:sp>
        <p:sp>
          <p:nvSpPr>
            <p:cNvPr id="5" name="object 5"/>
            <p:cNvSpPr/>
            <p:nvPr/>
          </p:nvSpPr>
          <p:spPr>
            <a:xfrm>
              <a:off x="6383237" y="792057"/>
              <a:ext cx="5417185" cy="2540"/>
            </a:xfrm>
            <a:custGeom>
              <a:rect l="l" t="t" r="r" b="b"/>
              <a:pathLst>
                <a:path w="5417184" h="2540">
                  <a:moveTo>
                    <a:pt x="5416875" y="2278"/>
                  </a:moveTo>
                  <a:lnTo>
                    <a:pt x="0" y="0"/>
                  </a:lnTo>
                </a:path>
              </a:pathLst>
            </a:custGeom>
            <a:ln w="19050">
              <a:solidFill>
                <a:srgbClr val="0072C6"/>
              </a:solidFill>
              <a:prstDash val="sysDot"/>
            </a:ln>
          </p:spPr>
          <p:txBody>
            <a:bodyPr wrap="square" lIns="0" tIns="0" rIns="0" bIns="0" rtlCol="0"/>
            <a:lstStyle/>
            <a:p/>
          </p:txBody>
        </p:sp>
        <p:sp>
          <p:nvSpPr>
            <p:cNvPr id="6" name="object 6"/>
            <p:cNvSpPr/>
            <p:nvPr/>
          </p:nvSpPr>
          <p:spPr>
            <a:xfrm>
              <a:off x="11109719" y="444361"/>
              <a:ext cx="302895" cy="302895"/>
            </a:xfrm>
            <a:custGeom>
              <a:rect l="l" t="t" r="r" b="b"/>
              <a:pathLst>
                <a:path w="302895" h="302895">
                  <a:moveTo>
                    <a:pt x="151171" y="0"/>
                  </a:moveTo>
                  <a:lnTo>
                    <a:pt x="302342" y="0"/>
                  </a:lnTo>
                  <a:lnTo>
                    <a:pt x="151171" y="151171"/>
                  </a:lnTo>
                  <a:lnTo>
                    <a:pt x="302342" y="302342"/>
                  </a:lnTo>
                  <a:lnTo>
                    <a:pt x="151171" y="302342"/>
                  </a:lnTo>
                  <a:lnTo>
                    <a:pt x="0" y="151171"/>
                  </a:lnTo>
                  <a:lnTo>
                    <a:pt x="151171" y="0"/>
                  </a:lnTo>
                  <a:close/>
                </a:path>
              </a:pathLst>
            </a:custGeom>
            <a:solidFill>
              <a:srgbClr val="0072C6"/>
            </a:solidFill>
          </p:spPr>
          <p:txBody>
            <a:bodyPr wrap="square" lIns="0" tIns="0" rIns="0" bIns="0" rtlCol="0"/>
            <a:lstStyle/>
            <a:p/>
          </p:txBody>
        </p:sp>
        <p:sp>
          <p:nvSpPr>
            <p:cNvPr id="7" name="object 7"/>
            <p:cNvSpPr/>
            <p:nvPr/>
          </p:nvSpPr>
          <p:spPr>
            <a:xfrm>
              <a:off x="11109719" y="444361"/>
              <a:ext cx="302895" cy="302895"/>
            </a:xfrm>
            <a:custGeom>
              <a:rect l="l" t="t" r="r" b="b"/>
              <a:pathLst>
                <a:path w="302895" h="302895">
                  <a:moveTo>
                    <a:pt x="302342" y="302342"/>
                  </a:moveTo>
                  <a:lnTo>
                    <a:pt x="151171" y="302342"/>
                  </a:lnTo>
                  <a:lnTo>
                    <a:pt x="0" y="151171"/>
                  </a:lnTo>
                  <a:lnTo>
                    <a:pt x="151171" y="0"/>
                  </a:lnTo>
                  <a:lnTo>
                    <a:pt x="302342" y="0"/>
                  </a:lnTo>
                  <a:lnTo>
                    <a:pt x="151171" y="151171"/>
                  </a:lnTo>
                  <a:lnTo>
                    <a:pt x="302342" y="302342"/>
                  </a:lnTo>
                  <a:close/>
                </a:path>
              </a:pathLst>
            </a:custGeom>
            <a:ln w="25400">
              <a:solidFill>
                <a:srgbClr val="0072C6"/>
              </a:solidFill>
            </a:ln>
          </p:spPr>
          <p:txBody>
            <a:bodyPr wrap="square" lIns="0" tIns="0" rIns="0" bIns="0" rtlCol="0"/>
            <a:lstStyle/>
            <a:p/>
          </p:txBody>
        </p:sp>
      </p:grpSp>
      <p:sp>
        <p:nvSpPr>
          <p:cNvPr id="8" name="object 8"/>
          <p:cNvSpPr txBox="1">
            <a:spLocks noGrp="1"/>
          </p:cNvSpPr>
          <p:nvPr>
            <p:ph type="title"/>
          </p:nvPr>
        </p:nvSpPr>
        <p:spPr>
          <a:xfrm>
            <a:off x="7254066" y="228382"/>
            <a:ext cx="3276600" cy="513080"/>
          </a:xfrm>
          <a:prstGeom prst="rect">
            <a:avLst/>
          </a:prstGeom>
        </p:spPr>
        <p:txBody>
          <a:bodyPr vert="horz" wrap="square" lIns="0" tIns="12700" rIns="0" bIns="0" rtlCol="0">
            <a:spAutoFit/>
          </a:bodyPr>
          <a:lstStyle/>
          <a:p>
            <a:pPr marL="12700">
              <a:lnSpc>
                <a:spcPct val="100000"/>
              </a:lnSpc>
              <a:spcBef>
                <a:spcPts val="100"/>
              </a:spcBef>
            </a:pPr>
            <a:r>
              <a:rPr u="none" spc="-10"/>
              <a:t>质量回顾分析范围</a:t>
            </a:r>
          </a:p>
        </p:txBody>
      </p:sp>
      <p:pic>
        <p:nvPicPr>
          <p:cNvPr id="9" name="object 9"/>
          <p:cNvPicPr/>
          <p:nvPr/>
        </p:nvPicPr>
        <p:blipFill>
          <a:blip r:embed="rId2"/>
          <a:stretch>
            <a:fillRect/>
          </a:stretch>
        </p:blipFill>
        <p:spPr>
          <a:xfrm>
            <a:off x="151844" y="6172200"/>
            <a:ext cx="2118049" cy="529512"/>
          </a:xfrm>
          <a:prstGeom prst="rect">
            <a:avLst/>
          </a:prstGeom>
        </p:spPr>
      </p:pic>
      <p:sp>
        <p:nvSpPr>
          <p:cNvPr id="10" name="object 10"/>
          <p:cNvSpPr txBox="1"/>
          <p:nvPr/>
        </p:nvSpPr>
        <p:spPr>
          <a:xfrm>
            <a:off x="928466" y="772705"/>
            <a:ext cx="4375150" cy="576580"/>
          </a:xfrm>
          <a:prstGeom prst="rect">
            <a:avLst/>
          </a:prstGeom>
          <a:solidFill>
            <a:srgbClr val="0072C6"/>
          </a:solidFill>
        </p:spPr>
        <p:txBody>
          <a:bodyPr vert="horz" wrap="square" lIns="0" tIns="60960" rIns="0" bIns="0" rtlCol="0">
            <a:spAutoFit/>
          </a:bodyPr>
          <a:lstStyle/>
          <a:p>
            <a:pPr algn="ctr">
              <a:lnSpc>
                <a:spcPct val="100000"/>
              </a:lnSpc>
              <a:spcBef>
                <a:spcPts val="480"/>
              </a:spcBef>
            </a:pPr>
            <a:r>
              <a:rPr sz="2800" b="1" spc="-10">
                <a:solidFill>
                  <a:srgbClr val="FFFFFF"/>
                </a:solidFill>
                <a:latin typeface="微软雅黑"/>
                <a:cs typeface="微软雅黑"/>
              </a:rPr>
              <a:t>检验结果的回顾分析</a:t>
            </a:r>
            <a:endParaRPr sz="2800">
              <a:latin typeface="微软雅黑"/>
              <a:cs typeface="微软雅黑"/>
            </a:endParaRPr>
          </a:p>
        </p:txBody>
      </p:sp>
      <p:sp>
        <p:nvSpPr>
          <p:cNvPr id="11" name="object 11"/>
          <p:cNvSpPr/>
          <p:nvPr/>
        </p:nvSpPr>
        <p:spPr>
          <a:xfrm>
            <a:off x="694605" y="1780752"/>
            <a:ext cx="10879455" cy="3888740"/>
          </a:xfrm>
          <a:custGeom>
            <a:rect l="l" t="t" r="r" b="b"/>
            <a:pathLst>
              <a:path w="10879455" h="3888740">
                <a:moveTo>
                  <a:pt x="0" y="648085"/>
                </a:moveTo>
                <a:lnTo>
                  <a:pt x="1777" y="599718"/>
                </a:lnTo>
                <a:lnTo>
                  <a:pt x="7026" y="552316"/>
                </a:lnTo>
                <a:lnTo>
                  <a:pt x="15622" y="506005"/>
                </a:lnTo>
                <a:lnTo>
                  <a:pt x="27439" y="460909"/>
                </a:lnTo>
                <a:lnTo>
                  <a:pt x="42351" y="417156"/>
                </a:lnTo>
                <a:lnTo>
                  <a:pt x="60234" y="374869"/>
                </a:lnTo>
                <a:lnTo>
                  <a:pt x="80962" y="334174"/>
                </a:lnTo>
                <a:lnTo>
                  <a:pt x="104410" y="295196"/>
                </a:lnTo>
                <a:lnTo>
                  <a:pt x="130452" y="258061"/>
                </a:lnTo>
                <a:lnTo>
                  <a:pt x="158963" y="222893"/>
                </a:lnTo>
                <a:lnTo>
                  <a:pt x="189819" y="189820"/>
                </a:lnTo>
                <a:lnTo>
                  <a:pt x="222893" y="158964"/>
                </a:lnTo>
                <a:lnTo>
                  <a:pt x="258060" y="130453"/>
                </a:lnTo>
                <a:lnTo>
                  <a:pt x="295195" y="104410"/>
                </a:lnTo>
                <a:lnTo>
                  <a:pt x="334173" y="80962"/>
                </a:lnTo>
                <a:lnTo>
                  <a:pt x="374868" y="60234"/>
                </a:lnTo>
                <a:lnTo>
                  <a:pt x="417155" y="42351"/>
                </a:lnTo>
                <a:lnTo>
                  <a:pt x="460908" y="27439"/>
                </a:lnTo>
                <a:lnTo>
                  <a:pt x="506004" y="15622"/>
                </a:lnTo>
                <a:lnTo>
                  <a:pt x="552315" y="7026"/>
                </a:lnTo>
                <a:lnTo>
                  <a:pt x="599717" y="1777"/>
                </a:lnTo>
                <a:lnTo>
                  <a:pt x="648084" y="0"/>
                </a:lnTo>
                <a:lnTo>
                  <a:pt x="10231224" y="0"/>
                </a:lnTo>
                <a:lnTo>
                  <a:pt x="10279589" y="1777"/>
                </a:lnTo>
                <a:lnTo>
                  <a:pt x="10326991" y="7027"/>
                </a:lnTo>
                <a:lnTo>
                  <a:pt x="10373302" y="15622"/>
                </a:lnTo>
                <a:lnTo>
                  <a:pt x="10418397" y="27439"/>
                </a:lnTo>
                <a:lnTo>
                  <a:pt x="10462151" y="42351"/>
                </a:lnTo>
                <a:lnTo>
                  <a:pt x="10504438" y="60234"/>
                </a:lnTo>
                <a:lnTo>
                  <a:pt x="10545133" y="80962"/>
                </a:lnTo>
                <a:lnTo>
                  <a:pt x="10584111" y="104410"/>
                </a:lnTo>
                <a:lnTo>
                  <a:pt x="10621246" y="130452"/>
                </a:lnTo>
                <a:lnTo>
                  <a:pt x="10656413" y="158964"/>
                </a:lnTo>
                <a:lnTo>
                  <a:pt x="10689487" y="189819"/>
                </a:lnTo>
                <a:lnTo>
                  <a:pt x="10720342" y="222893"/>
                </a:lnTo>
                <a:lnTo>
                  <a:pt x="10748854" y="258060"/>
                </a:lnTo>
                <a:lnTo>
                  <a:pt x="10774896" y="295195"/>
                </a:lnTo>
                <a:lnTo>
                  <a:pt x="10798344" y="334173"/>
                </a:lnTo>
                <a:lnTo>
                  <a:pt x="10819072" y="374868"/>
                </a:lnTo>
                <a:lnTo>
                  <a:pt x="10836955" y="417155"/>
                </a:lnTo>
                <a:lnTo>
                  <a:pt x="10851868" y="460909"/>
                </a:lnTo>
                <a:lnTo>
                  <a:pt x="10863684" y="506004"/>
                </a:lnTo>
                <a:lnTo>
                  <a:pt x="10872280" y="552315"/>
                </a:lnTo>
                <a:lnTo>
                  <a:pt x="10877530" y="599717"/>
                </a:lnTo>
                <a:lnTo>
                  <a:pt x="10879307" y="648085"/>
                </a:lnTo>
                <a:lnTo>
                  <a:pt x="10879309" y="3240347"/>
                </a:lnTo>
                <a:lnTo>
                  <a:pt x="10877530" y="3288714"/>
                </a:lnTo>
                <a:lnTo>
                  <a:pt x="10872280" y="3336116"/>
                </a:lnTo>
                <a:lnTo>
                  <a:pt x="10863685" y="3382427"/>
                </a:lnTo>
                <a:lnTo>
                  <a:pt x="10851868" y="3427522"/>
                </a:lnTo>
                <a:lnTo>
                  <a:pt x="10836955" y="3471276"/>
                </a:lnTo>
                <a:lnTo>
                  <a:pt x="10819073" y="3513563"/>
                </a:lnTo>
                <a:lnTo>
                  <a:pt x="10798345" y="3554258"/>
                </a:lnTo>
                <a:lnTo>
                  <a:pt x="10774897" y="3593235"/>
                </a:lnTo>
                <a:lnTo>
                  <a:pt x="10748854" y="3630371"/>
                </a:lnTo>
                <a:lnTo>
                  <a:pt x="10720343" y="3665538"/>
                </a:lnTo>
                <a:lnTo>
                  <a:pt x="10689488" y="3698612"/>
                </a:lnTo>
                <a:lnTo>
                  <a:pt x="10656414" y="3729467"/>
                </a:lnTo>
                <a:lnTo>
                  <a:pt x="10621247" y="3757979"/>
                </a:lnTo>
                <a:lnTo>
                  <a:pt x="10584111" y="3784021"/>
                </a:lnTo>
                <a:lnTo>
                  <a:pt x="10545134" y="3807469"/>
                </a:lnTo>
                <a:lnTo>
                  <a:pt x="10504439" y="3828197"/>
                </a:lnTo>
                <a:lnTo>
                  <a:pt x="10462152" y="3846080"/>
                </a:lnTo>
                <a:lnTo>
                  <a:pt x="10418398" y="3860992"/>
                </a:lnTo>
                <a:lnTo>
                  <a:pt x="10373303" y="3872809"/>
                </a:lnTo>
                <a:lnTo>
                  <a:pt x="10326992" y="3881405"/>
                </a:lnTo>
                <a:lnTo>
                  <a:pt x="10279590" y="3886654"/>
                </a:lnTo>
                <a:lnTo>
                  <a:pt x="10231223" y="3888432"/>
                </a:lnTo>
                <a:lnTo>
                  <a:pt x="648085" y="3888432"/>
                </a:lnTo>
                <a:lnTo>
                  <a:pt x="599718" y="3886654"/>
                </a:lnTo>
                <a:lnTo>
                  <a:pt x="552316" y="3881405"/>
                </a:lnTo>
                <a:lnTo>
                  <a:pt x="506004" y="3872809"/>
                </a:lnTo>
                <a:lnTo>
                  <a:pt x="460909" y="3860992"/>
                </a:lnTo>
                <a:lnTo>
                  <a:pt x="417156" y="3846080"/>
                </a:lnTo>
                <a:lnTo>
                  <a:pt x="374869" y="3828197"/>
                </a:lnTo>
                <a:lnTo>
                  <a:pt x="334174" y="3807469"/>
                </a:lnTo>
                <a:lnTo>
                  <a:pt x="295196" y="3784021"/>
                </a:lnTo>
                <a:lnTo>
                  <a:pt x="258061" y="3757979"/>
                </a:lnTo>
                <a:lnTo>
                  <a:pt x="222894" y="3729468"/>
                </a:lnTo>
                <a:lnTo>
                  <a:pt x="189820" y="3698612"/>
                </a:lnTo>
                <a:lnTo>
                  <a:pt x="158964" y="3665538"/>
                </a:lnTo>
                <a:lnTo>
                  <a:pt x="130453" y="3630371"/>
                </a:lnTo>
                <a:lnTo>
                  <a:pt x="104410" y="3593236"/>
                </a:lnTo>
                <a:lnTo>
                  <a:pt x="80962" y="3554258"/>
                </a:lnTo>
                <a:lnTo>
                  <a:pt x="60234" y="3513563"/>
                </a:lnTo>
                <a:lnTo>
                  <a:pt x="42352" y="3471276"/>
                </a:lnTo>
                <a:lnTo>
                  <a:pt x="27439" y="3427523"/>
                </a:lnTo>
                <a:lnTo>
                  <a:pt x="15622" y="3382428"/>
                </a:lnTo>
                <a:lnTo>
                  <a:pt x="7027" y="3336116"/>
                </a:lnTo>
                <a:lnTo>
                  <a:pt x="1777" y="3288715"/>
                </a:lnTo>
                <a:lnTo>
                  <a:pt x="0" y="3240347"/>
                </a:lnTo>
                <a:lnTo>
                  <a:pt x="0" y="648085"/>
                </a:lnTo>
                <a:close/>
              </a:path>
            </a:pathLst>
          </a:custGeom>
          <a:ln w="19050">
            <a:solidFill>
              <a:srgbClr val="4F81BD"/>
            </a:solidFill>
            <a:prstDash val="sysDot"/>
          </a:ln>
        </p:spPr>
        <p:txBody>
          <a:bodyPr wrap="square" lIns="0" tIns="0" rIns="0" bIns="0" rtlCol="0"/>
          <a:lstStyle/>
          <a:p/>
        </p:txBody>
      </p:sp>
      <p:sp>
        <p:nvSpPr>
          <p:cNvPr id="12" name="object 12"/>
          <p:cNvSpPr txBox="1"/>
          <p:nvPr/>
        </p:nvSpPr>
        <p:spPr>
          <a:xfrm>
            <a:off x="963163" y="2452482"/>
            <a:ext cx="10604500" cy="2597150"/>
          </a:xfrm>
          <a:prstGeom prst="rect">
            <a:avLst/>
          </a:prstGeom>
        </p:spPr>
        <p:txBody>
          <a:bodyPr vert="horz" wrap="square" lIns="0" tIns="12700" rIns="0" bIns="0" rtlCol="0">
            <a:spAutoFit/>
          </a:bodyPr>
          <a:lstStyle/>
          <a:p>
            <a:pPr marL="355600" marR="335280" indent="-342900" algn="just">
              <a:lnSpc>
                <a:spcPct val="113999"/>
              </a:lnSpc>
              <a:spcBef>
                <a:spcPts val="100"/>
              </a:spcBef>
              <a:buClr>
                <a:srgbClr val="0072C6"/>
              </a:buClr>
              <a:buSzPct val="101923"/>
              <a:buFont typeface="Wingdings"/>
              <a:buChar char=""/>
              <a:tabLst>
                <a:tab pos="355600"/>
              </a:tabLst>
            </a:pPr>
            <a:r>
              <a:rPr sz="2600" spc="-5">
                <a:latin typeface="宋体"/>
                <a:cs typeface="宋体"/>
              </a:rPr>
              <a:t>对原料、中间产品、待包装产品和成品检验结果进行质量回顾，回顾</a:t>
            </a:r>
            <a:r>
              <a:rPr sz="2600">
                <a:latin typeface="宋体"/>
                <a:cs typeface="宋体"/>
              </a:rPr>
              <a:t>分析的项目具体参照相应的质量标准；对辅料（包括乙醇等溶剂）</a:t>
            </a:r>
            <a:r>
              <a:rPr sz="2600" spc="-50">
                <a:latin typeface="宋体"/>
                <a:cs typeface="宋体"/>
              </a:rPr>
              <a:t>、</a:t>
            </a:r>
            <a:r>
              <a:rPr sz="2600" spc="-5">
                <a:latin typeface="宋体"/>
                <a:cs typeface="宋体"/>
              </a:rPr>
              <a:t>与产品直接接触的包装材料和容器的检验情况进行回顾。</a:t>
            </a:r>
            <a:endParaRPr sz="2600">
              <a:latin typeface="宋体"/>
              <a:cs typeface="宋体"/>
            </a:endParaRPr>
          </a:p>
          <a:p>
            <a:pPr>
              <a:lnSpc>
                <a:spcPct val="100000"/>
              </a:lnSpc>
              <a:spcBef>
                <a:spcPts val="25"/>
              </a:spcBef>
              <a:buClr>
                <a:srgbClr val="0072C6"/>
              </a:buClr>
              <a:buFont typeface="Wingdings"/>
              <a:buChar char=""/>
            </a:pPr>
            <a:endParaRPr sz="1900">
              <a:latin typeface="宋体"/>
              <a:cs typeface="宋体"/>
            </a:endParaRPr>
          </a:p>
          <a:p>
            <a:pPr marL="355600" marR="5080" indent="-342900">
              <a:lnSpc>
                <a:spcPct val="113999"/>
              </a:lnSpc>
              <a:buClr>
                <a:srgbClr val="0072C6"/>
              </a:buClr>
              <a:buSzPct val="101923"/>
              <a:buFont typeface="Wingdings"/>
              <a:buChar char=""/>
              <a:tabLst>
                <a:tab pos="355600"/>
              </a:tabLst>
            </a:pPr>
            <a:r>
              <a:rPr sz="2600" spc="-5">
                <a:latin typeface="宋体"/>
                <a:cs typeface="宋体"/>
              </a:rPr>
              <a:t>质量回顾分析的检测项目中凡是有质量标准的均需进行符合性分析，对对有数据统计的的要进行图表分析。</a:t>
            </a:r>
            <a:endParaRPr sz="2600">
              <a:latin typeface="宋体"/>
              <a:cs typeface="宋体"/>
            </a:endParaRPr>
          </a:p>
        </p:txBody>
      </p:sp>
      <p:sp>
        <p:nvSpPr>
          <p:cNvPr id="13" name="object 13"/>
          <p:cNvSpPr txBox="1">
            <a:spLocks noGrp="1"/>
          </p:cNvSpPr>
          <p:nvPr>
            <p:ph type="sldNum" sz="quarter" idx="7"/>
          </p:nvPr>
        </p:nvSpPr>
        <p:spPr>
          <a:prstGeom prst="rect">
            <a:avLst/>
          </a:prstGeom>
        </p:spPr>
        <p:txBody>
          <a:bodyPr vert="horz" wrap="square" lIns="0" tIns="26034" rIns="0" bIns="0" rtlCol="0">
            <a:spAutoFit/>
          </a:bodyPr>
          <a:lstStyle/>
          <a:p>
            <a:pPr marL="12700">
              <a:lnSpc>
                <a:spcPct val="100000"/>
              </a:lnSpc>
              <a:spcBef>
                <a:spcPts val="204"/>
              </a:spcBef>
            </a:pPr>
            <a:r>
              <a:rPr/>
              <a:t>-</a:t>
            </a:r>
            <a:r>
              <a:rPr spc="-10"/>
              <a:t>24/51-</a:t>
            </a: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tabLst>
                <a:tab pos="905510"/>
                <a:tab pos="5448300"/>
              </a:tabLst>
            </a:pPr>
            <a:r>
              <a:rPr b="0">
                <a:latin typeface="Times New Roman"/>
                <a:cs typeface="Times New Roman"/>
              </a:rPr>
              <a:t>	</a:t>
            </a:r>
            <a:r>
              <a:rPr/>
              <a:t>质量回顾分析范</a:t>
            </a:r>
            <a:r>
              <a:rPr spc="-50"/>
              <a:t>围</a:t>
            </a:r>
            <a:r>
              <a:rPr/>
              <a:t>	</a:t>
            </a:r>
          </a:p>
        </p:txBody>
      </p:sp>
      <p:pic>
        <p:nvPicPr>
          <p:cNvPr id="3" name="object 3"/>
          <p:cNvPicPr/>
          <p:nvPr/>
        </p:nvPicPr>
        <p:blipFill>
          <a:blip r:embed="rId2"/>
          <a:stretch>
            <a:fillRect/>
          </a:stretch>
        </p:blipFill>
        <p:spPr>
          <a:xfrm>
            <a:off x="151844" y="6172200"/>
            <a:ext cx="2118049" cy="529512"/>
          </a:xfrm>
          <a:prstGeom prst="rect">
            <a:avLst/>
          </a:prstGeom>
        </p:spPr>
      </p:pic>
      <p:sp>
        <p:nvSpPr>
          <p:cNvPr id="4" name="object 4"/>
          <p:cNvSpPr txBox="1"/>
          <p:nvPr/>
        </p:nvSpPr>
        <p:spPr>
          <a:xfrm>
            <a:off x="928466" y="412600"/>
            <a:ext cx="4375150" cy="576580"/>
          </a:xfrm>
          <a:prstGeom prst="rect">
            <a:avLst/>
          </a:prstGeom>
          <a:solidFill>
            <a:srgbClr val="0072C6"/>
          </a:solidFill>
        </p:spPr>
        <p:txBody>
          <a:bodyPr vert="horz" wrap="square" lIns="0" tIns="60960" rIns="0" bIns="0" rtlCol="0">
            <a:spAutoFit/>
          </a:bodyPr>
          <a:lstStyle/>
          <a:p>
            <a:pPr algn="ctr">
              <a:lnSpc>
                <a:spcPct val="100000"/>
              </a:lnSpc>
              <a:spcBef>
                <a:spcPts val="480"/>
              </a:spcBef>
            </a:pPr>
            <a:r>
              <a:rPr sz="2800" b="1" spc="-10">
                <a:solidFill>
                  <a:srgbClr val="FFFFFF"/>
                </a:solidFill>
                <a:latin typeface="微软雅黑"/>
                <a:cs typeface="微软雅黑"/>
              </a:rPr>
              <a:t>检验结果的回顾分析</a:t>
            </a:r>
            <a:endParaRPr sz="2800">
              <a:latin typeface="微软雅黑"/>
              <a:cs typeface="微软雅黑"/>
            </a:endParaRPr>
          </a:p>
        </p:txBody>
      </p:sp>
      <p:sp>
        <p:nvSpPr>
          <p:cNvPr id="5" name="object 5"/>
          <p:cNvSpPr/>
          <p:nvPr/>
        </p:nvSpPr>
        <p:spPr>
          <a:xfrm>
            <a:off x="694605" y="1132680"/>
            <a:ext cx="10988675" cy="4970145"/>
          </a:xfrm>
          <a:custGeom>
            <a:rect l="l" t="t" r="r" b="b"/>
            <a:pathLst>
              <a:path w="10988675" h="4970145">
                <a:moveTo>
                  <a:pt x="828338" y="0"/>
                </a:moveTo>
                <a:lnTo>
                  <a:pt x="10988460" y="0"/>
                </a:lnTo>
                <a:lnTo>
                  <a:pt x="10988460" y="4141591"/>
                </a:lnTo>
                <a:lnTo>
                  <a:pt x="10987054" y="4190261"/>
                </a:lnTo>
                <a:lnTo>
                  <a:pt x="10982887" y="4238191"/>
                </a:lnTo>
                <a:lnTo>
                  <a:pt x="10976038" y="4285304"/>
                </a:lnTo>
                <a:lnTo>
                  <a:pt x="10966583" y="4331520"/>
                </a:lnTo>
                <a:lnTo>
                  <a:pt x="10954601" y="4376763"/>
                </a:lnTo>
                <a:lnTo>
                  <a:pt x="10940169" y="4420954"/>
                </a:lnTo>
                <a:lnTo>
                  <a:pt x="10923365" y="4464016"/>
                </a:lnTo>
                <a:lnTo>
                  <a:pt x="10904267" y="4505872"/>
                </a:lnTo>
                <a:lnTo>
                  <a:pt x="10882952" y="4546443"/>
                </a:lnTo>
                <a:lnTo>
                  <a:pt x="10859498" y="4585652"/>
                </a:lnTo>
                <a:lnTo>
                  <a:pt x="10833983" y="4623421"/>
                </a:lnTo>
                <a:lnTo>
                  <a:pt x="10806484" y="4659673"/>
                </a:lnTo>
                <a:lnTo>
                  <a:pt x="10777079" y="4694330"/>
                </a:lnTo>
                <a:lnTo>
                  <a:pt x="10745846" y="4727313"/>
                </a:lnTo>
                <a:lnTo>
                  <a:pt x="10712862" y="4758546"/>
                </a:lnTo>
                <a:lnTo>
                  <a:pt x="10678205" y="4787951"/>
                </a:lnTo>
                <a:lnTo>
                  <a:pt x="10641954" y="4815450"/>
                </a:lnTo>
                <a:lnTo>
                  <a:pt x="10604185" y="4840966"/>
                </a:lnTo>
                <a:lnTo>
                  <a:pt x="10564976" y="4864420"/>
                </a:lnTo>
                <a:lnTo>
                  <a:pt x="10524404" y="4885735"/>
                </a:lnTo>
                <a:lnTo>
                  <a:pt x="10482549" y="4904833"/>
                </a:lnTo>
                <a:lnTo>
                  <a:pt x="10439487" y="4921637"/>
                </a:lnTo>
                <a:lnTo>
                  <a:pt x="10395295" y="4936069"/>
                </a:lnTo>
                <a:lnTo>
                  <a:pt x="10350053" y="4948051"/>
                </a:lnTo>
                <a:lnTo>
                  <a:pt x="10303836" y="4957506"/>
                </a:lnTo>
                <a:lnTo>
                  <a:pt x="10256724" y="4964355"/>
                </a:lnTo>
                <a:lnTo>
                  <a:pt x="10208794" y="4968522"/>
                </a:lnTo>
                <a:lnTo>
                  <a:pt x="10160122" y="4969928"/>
                </a:lnTo>
                <a:lnTo>
                  <a:pt x="0" y="4969929"/>
                </a:lnTo>
                <a:lnTo>
                  <a:pt x="0" y="828338"/>
                </a:lnTo>
                <a:lnTo>
                  <a:pt x="1406" y="779667"/>
                </a:lnTo>
                <a:lnTo>
                  <a:pt x="5572" y="731736"/>
                </a:lnTo>
                <a:lnTo>
                  <a:pt x="12422" y="684624"/>
                </a:lnTo>
                <a:lnTo>
                  <a:pt x="21876" y="638408"/>
                </a:lnTo>
                <a:lnTo>
                  <a:pt x="33858" y="593165"/>
                </a:lnTo>
                <a:lnTo>
                  <a:pt x="48290" y="548974"/>
                </a:lnTo>
                <a:lnTo>
                  <a:pt x="65094" y="505912"/>
                </a:lnTo>
                <a:lnTo>
                  <a:pt x="84192" y="464056"/>
                </a:lnTo>
                <a:lnTo>
                  <a:pt x="105507" y="423485"/>
                </a:lnTo>
                <a:lnTo>
                  <a:pt x="128961" y="384276"/>
                </a:lnTo>
                <a:lnTo>
                  <a:pt x="154477" y="346507"/>
                </a:lnTo>
                <a:lnTo>
                  <a:pt x="181976" y="310255"/>
                </a:lnTo>
                <a:lnTo>
                  <a:pt x="211381" y="275598"/>
                </a:lnTo>
                <a:lnTo>
                  <a:pt x="242614" y="242615"/>
                </a:lnTo>
                <a:lnTo>
                  <a:pt x="275597" y="211381"/>
                </a:lnTo>
                <a:lnTo>
                  <a:pt x="310254" y="181977"/>
                </a:lnTo>
                <a:lnTo>
                  <a:pt x="346506" y="154478"/>
                </a:lnTo>
                <a:lnTo>
                  <a:pt x="384275" y="128962"/>
                </a:lnTo>
                <a:lnTo>
                  <a:pt x="423484" y="105508"/>
                </a:lnTo>
                <a:lnTo>
                  <a:pt x="464055" y="84193"/>
                </a:lnTo>
                <a:lnTo>
                  <a:pt x="505910" y="65095"/>
                </a:lnTo>
                <a:lnTo>
                  <a:pt x="548973" y="48291"/>
                </a:lnTo>
                <a:lnTo>
                  <a:pt x="593164" y="33859"/>
                </a:lnTo>
                <a:lnTo>
                  <a:pt x="638407" y="21877"/>
                </a:lnTo>
                <a:lnTo>
                  <a:pt x="684623" y="12422"/>
                </a:lnTo>
                <a:lnTo>
                  <a:pt x="731735" y="5572"/>
                </a:lnTo>
                <a:lnTo>
                  <a:pt x="779666" y="1406"/>
                </a:lnTo>
                <a:lnTo>
                  <a:pt x="828337" y="0"/>
                </a:lnTo>
                <a:close/>
              </a:path>
            </a:pathLst>
          </a:custGeom>
          <a:ln w="6350">
            <a:solidFill>
              <a:srgbClr val="4F81BD"/>
            </a:solidFill>
            <a:prstDash val="sysDash"/>
          </a:ln>
        </p:spPr>
        <p:txBody>
          <a:bodyPr wrap="square" lIns="0" tIns="0" rIns="0" bIns="0" rtlCol="0"/>
          <a:lstStyle/>
          <a:p/>
        </p:txBody>
      </p:sp>
      <p:sp>
        <p:nvSpPr>
          <p:cNvPr id="6" name="object 6"/>
          <p:cNvSpPr txBox="1"/>
          <p:nvPr/>
        </p:nvSpPr>
        <p:spPr>
          <a:xfrm>
            <a:off x="1015958" y="1397830"/>
            <a:ext cx="10541000" cy="4434840"/>
          </a:xfrm>
          <a:prstGeom prst="rect">
            <a:avLst/>
          </a:prstGeom>
        </p:spPr>
        <p:txBody>
          <a:bodyPr vert="horz" wrap="square" lIns="0" tIns="12700" rIns="0" bIns="0" rtlCol="0">
            <a:spAutoFit/>
          </a:bodyPr>
          <a:lstStyle/>
          <a:p>
            <a:pPr marL="12700">
              <a:lnSpc>
                <a:spcPct val="100000"/>
              </a:lnSpc>
              <a:spcBef>
                <a:spcPts val="100"/>
              </a:spcBef>
            </a:pPr>
            <a:r>
              <a:rPr sz="2400">
                <a:latin typeface="Times New Roman"/>
                <a:cs typeface="Times New Roman"/>
              </a:rPr>
              <a:t>1</a:t>
            </a:r>
            <a:r>
              <a:rPr sz="2400" spc="-20">
                <a:latin typeface="宋体"/>
                <a:cs typeface="宋体"/>
              </a:rPr>
              <a:t>、原料</a:t>
            </a:r>
            <a:endParaRPr sz="2400">
              <a:latin typeface="宋体"/>
              <a:cs typeface="宋体"/>
            </a:endParaRPr>
          </a:p>
          <a:p>
            <a:pPr marL="12700" marR="462915">
              <a:lnSpc>
                <a:spcPct val="100000"/>
              </a:lnSpc>
            </a:pPr>
            <a:r>
              <a:rPr sz="2400">
                <a:latin typeface="Times New Roman"/>
                <a:cs typeface="Times New Roman"/>
              </a:rPr>
              <a:t>2013</a:t>
            </a:r>
            <a:r>
              <a:rPr sz="2400">
                <a:latin typeface="宋体"/>
                <a:cs typeface="宋体"/>
              </a:rPr>
              <a:t>年</a:t>
            </a:r>
            <a:r>
              <a:rPr sz="2400">
                <a:latin typeface="Times New Roman"/>
                <a:cs typeface="Times New Roman"/>
              </a:rPr>
              <a:t>6</a:t>
            </a:r>
            <a:r>
              <a:rPr sz="2400">
                <a:latin typeface="宋体"/>
                <a:cs typeface="宋体"/>
              </a:rPr>
              <a:t>月</a:t>
            </a:r>
            <a:r>
              <a:rPr sz="2400">
                <a:latin typeface="Times New Roman"/>
                <a:cs typeface="Times New Roman"/>
              </a:rPr>
              <a:t>26</a:t>
            </a:r>
            <a:r>
              <a:rPr sz="2400">
                <a:latin typeface="宋体"/>
                <a:cs typeface="宋体"/>
              </a:rPr>
              <a:t>日至</a:t>
            </a:r>
            <a:r>
              <a:rPr sz="2400">
                <a:latin typeface="Times New Roman"/>
                <a:cs typeface="Times New Roman"/>
              </a:rPr>
              <a:t>2014</a:t>
            </a:r>
            <a:r>
              <a:rPr sz="2400">
                <a:latin typeface="宋体"/>
                <a:cs typeface="宋体"/>
              </a:rPr>
              <a:t>年</a:t>
            </a:r>
            <a:r>
              <a:rPr sz="2400">
                <a:latin typeface="Times New Roman"/>
                <a:cs typeface="Times New Roman"/>
              </a:rPr>
              <a:t>6</a:t>
            </a:r>
            <a:r>
              <a:rPr sz="2400">
                <a:latin typeface="宋体"/>
                <a:cs typeface="宋体"/>
              </a:rPr>
              <a:t>月</a:t>
            </a:r>
            <a:r>
              <a:rPr sz="2400">
                <a:latin typeface="Times New Roman"/>
                <a:cs typeface="Times New Roman"/>
              </a:rPr>
              <a:t>25</a:t>
            </a:r>
            <a:r>
              <a:rPr sz="2400">
                <a:latin typeface="宋体"/>
                <a:cs typeface="宋体"/>
              </a:rPr>
              <a:t>日期间，生产蒙脱石散共使用</a:t>
            </a:r>
            <a:r>
              <a:rPr sz="2400">
                <a:latin typeface="Times New Roman"/>
                <a:cs typeface="Times New Roman"/>
              </a:rPr>
              <a:t>26</a:t>
            </a:r>
            <a:r>
              <a:rPr sz="2400" spc="-10">
                <a:latin typeface="宋体"/>
                <a:cs typeface="宋体"/>
              </a:rPr>
              <a:t>批蒙脱石原料</a:t>
            </a:r>
            <a:r>
              <a:rPr sz="2400">
                <a:latin typeface="宋体"/>
                <a:cs typeface="宋体"/>
              </a:rPr>
              <a:t>药（批号：</a:t>
            </a:r>
            <a:r>
              <a:rPr sz="2400">
                <a:latin typeface="Times New Roman"/>
                <a:cs typeface="Times New Roman"/>
              </a:rPr>
              <a:t>1212018~1404006</a:t>
            </a:r>
            <a:r>
              <a:rPr sz="2400">
                <a:latin typeface="宋体"/>
                <a:cs typeface="宋体"/>
              </a:rPr>
              <a:t>）</a:t>
            </a:r>
            <a:r>
              <a:rPr sz="2400" spc="-5">
                <a:latin typeface="宋体"/>
                <a:cs typeface="宋体"/>
              </a:rPr>
              <a:t>。参照蒙脱石质量标准对以下项目分析：</a:t>
            </a:r>
            <a:r>
              <a:rPr sz="2400" spc="-50">
                <a:latin typeface="宋体"/>
                <a:cs typeface="宋体"/>
              </a:rPr>
              <a:t> </a:t>
            </a:r>
            <a:r>
              <a:rPr sz="2400">
                <a:latin typeface="Times New Roman"/>
                <a:cs typeface="Times New Roman"/>
              </a:rPr>
              <a:t>1</a:t>
            </a:r>
            <a:r>
              <a:rPr sz="2400">
                <a:latin typeface="宋体"/>
                <a:cs typeface="宋体"/>
              </a:rPr>
              <a:t>）</a:t>
            </a:r>
            <a:r>
              <a:rPr sz="2400" spc="-25">
                <a:latin typeface="宋体"/>
                <a:cs typeface="宋体"/>
              </a:rPr>
              <a:t>性状</a:t>
            </a:r>
            <a:endParaRPr sz="2400">
              <a:latin typeface="宋体"/>
              <a:cs typeface="宋体"/>
            </a:endParaRPr>
          </a:p>
          <a:p>
            <a:pPr marL="12700" marR="5080">
              <a:lnSpc>
                <a:spcPct val="100000"/>
              </a:lnSpc>
              <a:tabLst>
                <a:tab pos="2416810"/>
              </a:tabLst>
            </a:pPr>
            <a:r>
              <a:rPr sz="2400">
                <a:latin typeface="宋体"/>
                <a:cs typeface="宋体"/>
              </a:rPr>
              <a:t>根据《中国药典》</a:t>
            </a:r>
            <a:r>
              <a:rPr sz="2400">
                <a:latin typeface="Times New Roman"/>
                <a:cs typeface="Times New Roman"/>
              </a:rPr>
              <a:t>2010</a:t>
            </a:r>
            <a:r>
              <a:rPr sz="2400">
                <a:latin typeface="宋体"/>
                <a:cs typeface="宋体"/>
              </a:rPr>
              <a:t>年版第二增补本要求，自</a:t>
            </a:r>
            <a:r>
              <a:rPr sz="2400">
                <a:latin typeface="Times New Roman"/>
                <a:cs typeface="Times New Roman"/>
              </a:rPr>
              <a:t>2013</a:t>
            </a:r>
            <a:r>
              <a:rPr sz="2400">
                <a:latin typeface="宋体"/>
                <a:cs typeface="宋体"/>
              </a:rPr>
              <a:t>年</a:t>
            </a:r>
            <a:r>
              <a:rPr sz="2400">
                <a:latin typeface="Times New Roman"/>
                <a:cs typeface="Times New Roman"/>
              </a:rPr>
              <a:t>11</a:t>
            </a:r>
            <a:r>
              <a:rPr sz="2400">
                <a:latin typeface="宋体"/>
                <a:cs typeface="宋体"/>
              </a:rPr>
              <a:t>月</a:t>
            </a:r>
            <a:r>
              <a:rPr sz="2400">
                <a:latin typeface="Times New Roman"/>
                <a:cs typeface="Times New Roman"/>
              </a:rPr>
              <a:t>9</a:t>
            </a:r>
            <a:r>
              <a:rPr sz="2400">
                <a:latin typeface="宋体"/>
                <a:cs typeface="宋体"/>
              </a:rPr>
              <a:t>日起蒙脱石质量</a:t>
            </a:r>
            <a:r>
              <a:rPr sz="2400" spc="-50">
                <a:latin typeface="宋体"/>
                <a:cs typeface="宋体"/>
              </a:rPr>
              <a:t>标</a:t>
            </a:r>
            <a:r>
              <a:rPr sz="2400">
                <a:latin typeface="宋体"/>
                <a:cs typeface="宋体"/>
              </a:rPr>
              <a:t>标准中：性状</a:t>
            </a:r>
            <a:r>
              <a:rPr sz="2400" spc="-1335">
                <a:latin typeface="宋体"/>
                <a:cs typeface="宋体"/>
              </a:rPr>
              <a:t>由</a:t>
            </a:r>
            <a:r>
              <a:rPr sz="2400">
                <a:latin typeface="Times New Roman"/>
                <a:cs typeface="Times New Roman"/>
              </a:rPr>
              <a:t>“</a:t>
            </a:r>
            <a:r>
              <a:rPr sz="2400" spc="-2135">
                <a:latin typeface="宋体"/>
                <a:cs typeface="宋体"/>
              </a:rPr>
              <a:t>本</a:t>
            </a:r>
            <a:r>
              <a:rPr sz="2400" spc="-50">
                <a:latin typeface="Times New Roman"/>
                <a:cs typeface="Times New Roman"/>
              </a:rPr>
              <a:t>“</a:t>
            </a:r>
            <a:r>
              <a:rPr sz="2400">
                <a:latin typeface="Times New Roman"/>
                <a:cs typeface="Times New Roman"/>
              </a:rPr>
              <a:t>	</a:t>
            </a:r>
            <a:r>
              <a:rPr sz="2400">
                <a:latin typeface="宋体"/>
                <a:cs typeface="宋体"/>
              </a:rPr>
              <a:t>品应为灰白色细粉，加水湿润后有类似粘土的气味且颜</a:t>
            </a:r>
            <a:r>
              <a:rPr sz="2400" spc="-50">
                <a:latin typeface="宋体"/>
                <a:cs typeface="宋体"/>
              </a:rPr>
              <a:t>色</a:t>
            </a:r>
            <a:endParaRPr sz="2400">
              <a:latin typeface="宋体"/>
              <a:cs typeface="宋体"/>
            </a:endParaRPr>
          </a:p>
          <a:p>
            <a:pPr marL="12700" marR="377825">
              <a:lnSpc>
                <a:spcPct val="100000"/>
              </a:lnSpc>
              <a:tabLst>
                <a:tab pos="3026410"/>
              </a:tabLst>
            </a:pPr>
            <a:r>
              <a:rPr sz="2400">
                <a:latin typeface="宋体"/>
                <a:cs typeface="宋体"/>
              </a:rPr>
              <a:t>加深</a:t>
            </a:r>
            <a:r>
              <a:rPr sz="2400">
                <a:latin typeface="Times New Roman"/>
                <a:cs typeface="Times New Roman"/>
              </a:rPr>
              <a:t>”</a:t>
            </a:r>
            <a:r>
              <a:rPr sz="2400">
                <a:latin typeface="宋体"/>
                <a:cs typeface="宋体"/>
              </a:rPr>
              <a:t>变更为</a:t>
            </a:r>
            <a:r>
              <a:rPr sz="2400">
                <a:latin typeface="Times New Roman"/>
                <a:cs typeface="Times New Roman"/>
              </a:rPr>
              <a:t>“</a:t>
            </a:r>
            <a:r>
              <a:rPr sz="2400">
                <a:latin typeface="宋体"/>
                <a:cs typeface="宋体"/>
              </a:rPr>
              <a:t>本品应为类白色或灰白色或微红色细粉，加水湿润后有类似</a:t>
            </a:r>
            <a:r>
              <a:rPr sz="2400" spc="-50">
                <a:latin typeface="宋体"/>
                <a:cs typeface="宋体"/>
              </a:rPr>
              <a:t>粘</a:t>
            </a:r>
            <a:r>
              <a:rPr sz="2400">
                <a:latin typeface="宋体"/>
                <a:cs typeface="宋体"/>
              </a:rPr>
              <a:t>土的气味且颜色加</a:t>
            </a:r>
            <a:r>
              <a:rPr sz="2400" spc="-1335">
                <a:latin typeface="宋体"/>
                <a:cs typeface="宋体"/>
              </a:rPr>
              <a:t>深</a:t>
            </a:r>
            <a:r>
              <a:rPr sz="2400">
                <a:latin typeface="Times New Roman"/>
                <a:cs typeface="Times New Roman"/>
              </a:rPr>
              <a:t>”</a:t>
            </a:r>
            <a:r>
              <a:rPr sz="2400" spc="-2135">
                <a:latin typeface="宋体"/>
                <a:cs typeface="宋体"/>
              </a:rPr>
              <a:t>。</a:t>
            </a:r>
            <a:r>
              <a:rPr sz="2400" spc="-50">
                <a:latin typeface="Times New Roman"/>
                <a:cs typeface="Times New Roman"/>
              </a:rPr>
              <a:t>”</a:t>
            </a:r>
            <a:r>
              <a:rPr sz="2400">
                <a:latin typeface="Times New Roman"/>
                <a:cs typeface="Times New Roman"/>
              </a:rPr>
              <a:t>	</a:t>
            </a:r>
            <a:r>
              <a:rPr sz="2400">
                <a:latin typeface="宋体"/>
                <a:cs typeface="宋体"/>
              </a:rPr>
              <a:t>根据</a:t>
            </a:r>
            <a:r>
              <a:rPr sz="2400" spc="-10">
                <a:latin typeface="Times New Roman"/>
                <a:cs typeface="Times New Roman"/>
              </a:rPr>
              <a:t>QC</a:t>
            </a:r>
            <a:r>
              <a:rPr sz="2400">
                <a:latin typeface="宋体"/>
                <a:cs typeface="宋体"/>
              </a:rPr>
              <a:t>检测结果统计可知，蒙脱石性状均符合规定</a:t>
            </a:r>
            <a:r>
              <a:rPr sz="2400" spc="-50">
                <a:latin typeface="宋体"/>
                <a:cs typeface="宋体"/>
              </a:rPr>
              <a:t>，</a:t>
            </a:r>
            <a:endParaRPr sz="2400">
              <a:latin typeface="宋体"/>
              <a:cs typeface="宋体"/>
            </a:endParaRPr>
          </a:p>
          <a:p>
            <a:pPr marL="12700">
              <a:lnSpc>
                <a:spcPts val="2800"/>
              </a:lnSpc>
              <a:spcBef>
                <a:spcPts val="155"/>
              </a:spcBef>
            </a:pPr>
            <a:r>
              <a:rPr sz="2400" spc="-5">
                <a:latin typeface="宋体"/>
                <a:cs typeface="宋体"/>
              </a:rPr>
              <a:t>能满足蒙脱石散的生产要求。</a:t>
            </a:r>
            <a:endParaRPr sz="2400">
              <a:latin typeface="宋体"/>
              <a:cs typeface="宋体"/>
            </a:endParaRPr>
          </a:p>
          <a:p>
            <a:pPr marL="12700">
              <a:lnSpc>
                <a:spcPts val="2800"/>
              </a:lnSpc>
            </a:pPr>
            <a:r>
              <a:rPr sz="2400">
                <a:latin typeface="Times New Roman"/>
                <a:cs typeface="Times New Roman"/>
              </a:rPr>
              <a:t>2</a:t>
            </a:r>
            <a:r>
              <a:rPr sz="2400">
                <a:latin typeface="宋体"/>
                <a:cs typeface="宋体"/>
              </a:rPr>
              <a:t>）</a:t>
            </a:r>
            <a:r>
              <a:rPr sz="2400" spc="-25">
                <a:latin typeface="宋体"/>
                <a:cs typeface="宋体"/>
              </a:rPr>
              <a:t>鉴别</a:t>
            </a:r>
            <a:endParaRPr sz="2400">
              <a:latin typeface="宋体"/>
              <a:cs typeface="宋体"/>
            </a:endParaRPr>
          </a:p>
          <a:p>
            <a:pPr marL="12700">
              <a:lnSpc>
                <a:spcPct val="100000"/>
              </a:lnSpc>
            </a:pPr>
            <a:r>
              <a:rPr sz="2400">
                <a:latin typeface="宋体"/>
                <a:cs typeface="宋体"/>
              </a:rPr>
              <a:t>根据</a:t>
            </a:r>
            <a:r>
              <a:rPr sz="2400" spc="-10">
                <a:latin typeface="Times New Roman"/>
                <a:cs typeface="Times New Roman"/>
              </a:rPr>
              <a:t>QC</a:t>
            </a:r>
            <a:r>
              <a:rPr sz="2400" spc="-5">
                <a:latin typeface="宋体"/>
                <a:cs typeface="宋体"/>
              </a:rPr>
              <a:t>检测结果统计可知，蒙脱石鉴别项均符合规定，均能满足蒙脱石散的</a:t>
            </a:r>
            <a:endParaRPr sz="2400">
              <a:latin typeface="宋体"/>
              <a:cs typeface="宋体"/>
            </a:endParaRPr>
          </a:p>
          <a:p>
            <a:pPr marL="12700">
              <a:lnSpc>
                <a:spcPct val="100000"/>
              </a:lnSpc>
              <a:spcBef>
                <a:spcPts val="160"/>
              </a:spcBef>
            </a:pPr>
            <a:r>
              <a:rPr sz="2400" spc="-10">
                <a:latin typeface="宋体"/>
                <a:cs typeface="宋体"/>
              </a:rPr>
              <a:t>生产要求。</a:t>
            </a:r>
            <a:endParaRPr sz="2400">
              <a:latin typeface="宋体"/>
              <a:cs typeface="宋体"/>
            </a:endParaRPr>
          </a:p>
        </p:txBody>
      </p:sp>
      <p:sp>
        <p:nvSpPr>
          <p:cNvPr id="7" name="object 7"/>
          <p:cNvSpPr txBox="1">
            <a:spLocks noGrp="1"/>
          </p:cNvSpPr>
          <p:nvPr>
            <p:ph type="sldNum" sz="quarter" idx="7"/>
          </p:nvPr>
        </p:nvSpPr>
        <p:spPr>
          <a:prstGeom prst="rect">
            <a:avLst/>
          </a:prstGeom>
        </p:spPr>
        <p:txBody>
          <a:bodyPr vert="horz" wrap="square" lIns="0" tIns="26034" rIns="0" bIns="0" rtlCol="0">
            <a:spAutoFit/>
          </a:bodyPr>
          <a:lstStyle/>
          <a:p>
            <a:pPr marL="12700">
              <a:lnSpc>
                <a:spcPct val="100000"/>
              </a:lnSpc>
              <a:spcBef>
                <a:spcPts val="204"/>
              </a:spcBef>
            </a:pPr>
            <a:r>
              <a:rPr/>
              <a:t>-</a:t>
            </a:r>
            <a:r>
              <a:rPr spc="-10"/>
              <a:t>25/51-</a:t>
            </a: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tabLst>
                <a:tab pos="905510"/>
                <a:tab pos="5448300"/>
              </a:tabLst>
            </a:pPr>
            <a:r>
              <a:rPr b="0">
                <a:latin typeface="Times New Roman"/>
                <a:cs typeface="Times New Roman"/>
              </a:rPr>
              <a:t>	</a:t>
            </a:r>
            <a:r>
              <a:rPr/>
              <a:t>质量回顾分析范</a:t>
            </a:r>
            <a:r>
              <a:rPr spc="-50"/>
              <a:t>围</a:t>
            </a:r>
            <a:r>
              <a:rPr/>
              <a:t>	</a:t>
            </a:r>
          </a:p>
        </p:txBody>
      </p:sp>
      <p:pic>
        <p:nvPicPr>
          <p:cNvPr id="3" name="object 3"/>
          <p:cNvPicPr/>
          <p:nvPr/>
        </p:nvPicPr>
        <p:blipFill>
          <a:blip r:embed="rId2"/>
          <a:stretch>
            <a:fillRect/>
          </a:stretch>
        </p:blipFill>
        <p:spPr>
          <a:xfrm>
            <a:off x="151844" y="6172200"/>
            <a:ext cx="2118049" cy="529512"/>
          </a:xfrm>
          <a:prstGeom prst="rect">
            <a:avLst/>
          </a:prstGeom>
        </p:spPr>
      </p:pic>
      <p:sp>
        <p:nvSpPr>
          <p:cNvPr id="4" name="object 4"/>
          <p:cNvSpPr txBox="1"/>
          <p:nvPr/>
        </p:nvSpPr>
        <p:spPr>
          <a:xfrm>
            <a:off x="928466" y="412600"/>
            <a:ext cx="4375150" cy="576580"/>
          </a:xfrm>
          <a:prstGeom prst="rect">
            <a:avLst/>
          </a:prstGeom>
          <a:solidFill>
            <a:srgbClr val="0072C6"/>
          </a:solidFill>
        </p:spPr>
        <p:txBody>
          <a:bodyPr vert="horz" wrap="square" lIns="0" tIns="60960" rIns="0" bIns="0" rtlCol="0">
            <a:spAutoFit/>
          </a:bodyPr>
          <a:lstStyle/>
          <a:p>
            <a:pPr algn="ctr">
              <a:lnSpc>
                <a:spcPct val="100000"/>
              </a:lnSpc>
              <a:spcBef>
                <a:spcPts val="480"/>
              </a:spcBef>
            </a:pPr>
            <a:r>
              <a:rPr sz="2800" b="1" spc="-10">
                <a:solidFill>
                  <a:srgbClr val="FFFFFF"/>
                </a:solidFill>
                <a:latin typeface="微软雅黑"/>
                <a:cs typeface="微软雅黑"/>
              </a:rPr>
              <a:t>检验结果的回顾分析</a:t>
            </a:r>
            <a:endParaRPr sz="2800">
              <a:latin typeface="微软雅黑"/>
              <a:cs typeface="微软雅黑"/>
            </a:endParaRPr>
          </a:p>
        </p:txBody>
      </p:sp>
      <p:sp>
        <p:nvSpPr>
          <p:cNvPr id="5" name="object 5"/>
          <p:cNvSpPr txBox="1"/>
          <p:nvPr/>
        </p:nvSpPr>
        <p:spPr>
          <a:xfrm>
            <a:off x="845353" y="1057141"/>
            <a:ext cx="1270000" cy="925830"/>
          </a:xfrm>
          <a:prstGeom prst="rect">
            <a:avLst/>
          </a:prstGeom>
        </p:spPr>
        <p:txBody>
          <a:bodyPr vert="horz" wrap="square" lIns="0" tIns="12065" rIns="0" bIns="0" rtlCol="0">
            <a:spAutoFit/>
          </a:bodyPr>
          <a:lstStyle/>
          <a:p>
            <a:pPr marL="12700" marR="5080">
              <a:lnSpc>
                <a:spcPct val="105500"/>
              </a:lnSpc>
              <a:spcBef>
                <a:spcPts val="95"/>
              </a:spcBef>
            </a:pPr>
            <a:r>
              <a:rPr sz="2800">
                <a:latin typeface="Times New Roman"/>
                <a:cs typeface="Times New Roman"/>
              </a:rPr>
              <a:t>3</a:t>
            </a:r>
            <a:r>
              <a:rPr sz="2800">
                <a:latin typeface="宋体"/>
                <a:cs typeface="宋体"/>
              </a:rPr>
              <a:t>）</a:t>
            </a:r>
            <a:r>
              <a:rPr sz="2800" spc="-25">
                <a:latin typeface="宋体"/>
                <a:cs typeface="宋体"/>
              </a:rPr>
              <a:t>检查</a:t>
            </a:r>
            <a:r>
              <a:rPr sz="2800" spc="-20">
                <a:latin typeface="宋体"/>
                <a:cs typeface="宋体"/>
              </a:rPr>
              <a:t>酸碱度</a:t>
            </a:r>
            <a:endParaRPr sz="2800">
              <a:latin typeface="宋体"/>
              <a:cs typeface="宋体"/>
            </a:endParaRPr>
          </a:p>
        </p:txBody>
      </p:sp>
      <p:pic>
        <p:nvPicPr>
          <p:cNvPr id="6" name="object 6"/>
          <p:cNvPicPr/>
          <p:nvPr/>
        </p:nvPicPr>
        <p:blipFill>
          <a:blip r:embed="rId3"/>
          <a:stretch>
            <a:fillRect/>
          </a:stretch>
        </p:blipFill>
        <p:spPr>
          <a:xfrm>
            <a:off x="2134766" y="1382858"/>
            <a:ext cx="7992888" cy="3989593"/>
          </a:xfrm>
          <a:prstGeom prst="rect">
            <a:avLst/>
          </a:prstGeom>
        </p:spPr>
      </p:pic>
      <p:sp>
        <p:nvSpPr>
          <p:cNvPr id="7" name="object 7"/>
          <p:cNvSpPr txBox="1"/>
          <p:nvPr/>
        </p:nvSpPr>
        <p:spPr>
          <a:xfrm>
            <a:off x="1007207" y="5653399"/>
            <a:ext cx="9589135" cy="330200"/>
          </a:xfrm>
          <a:prstGeom prst="rect">
            <a:avLst/>
          </a:prstGeom>
        </p:spPr>
        <p:txBody>
          <a:bodyPr vert="horz" wrap="square" lIns="0" tIns="12700" rIns="0" bIns="0" rtlCol="0">
            <a:spAutoFit/>
          </a:bodyPr>
          <a:lstStyle/>
          <a:p>
            <a:pPr marL="12700">
              <a:lnSpc>
                <a:spcPct val="100000"/>
              </a:lnSpc>
              <a:spcBef>
                <a:spcPts val="100"/>
              </a:spcBef>
            </a:pPr>
            <a:r>
              <a:rPr sz="2000">
                <a:latin typeface="宋体"/>
                <a:cs typeface="宋体"/>
              </a:rPr>
              <a:t>分析：从上图可知，原料药蒙脱石酸碱度均符合质量标准，且数据都在</a:t>
            </a:r>
            <a:r>
              <a:rPr sz="2000" spc="-10">
                <a:latin typeface="Symbol"/>
                <a:cs typeface="Symbol"/>
              </a:rPr>
              <a:t></a:t>
            </a:r>
            <a:r>
              <a:rPr sz="2000" spc="-10">
                <a:latin typeface="Times New Roman"/>
                <a:cs typeface="Times New Roman"/>
              </a:rPr>
              <a:t>x±3</a:t>
            </a:r>
            <a:r>
              <a:rPr sz="2000" spc="-10">
                <a:latin typeface="Symbol"/>
                <a:cs typeface="Symbol"/>
              </a:rPr>
              <a:t></a:t>
            </a:r>
            <a:r>
              <a:rPr sz="2000" spc="-15">
                <a:latin typeface="宋体"/>
                <a:cs typeface="宋体"/>
              </a:rPr>
              <a:t>限度内。</a:t>
            </a:r>
            <a:endParaRPr sz="2000">
              <a:latin typeface="宋体"/>
              <a:cs typeface="宋体"/>
            </a:endParaRPr>
          </a:p>
        </p:txBody>
      </p:sp>
      <p:sp>
        <p:nvSpPr>
          <p:cNvPr id="8" name="object 8"/>
          <p:cNvSpPr txBox="1">
            <a:spLocks noGrp="1"/>
          </p:cNvSpPr>
          <p:nvPr>
            <p:ph type="sldNum" sz="quarter" idx="7"/>
          </p:nvPr>
        </p:nvSpPr>
        <p:spPr>
          <a:prstGeom prst="rect">
            <a:avLst/>
          </a:prstGeom>
        </p:spPr>
        <p:txBody>
          <a:bodyPr vert="horz" wrap="square" lIns="0" tIns="26034" rIns="0" bIns="0" rtlCol="0">
            <a:spAutoFit/>
          </a:bodyPr>
          <a:lstStyle/>
          <a:p>
            <a:pPr marL="12700">
              <a:lnSpc>
                <a:spcPct val="100000"/>
              </a:lnSpc>
              <a:spcBef>
                <a:spcPts val="204"/>
              </a:spcBef>
            </a:pPr>
            <a:r>
              <a:rPr/>
              <a:t>-</a:t>
            </a:r>
            <a:r>
              <a:rPr spc="-10"/>
              <a:t>26/51-</a:t>
            </a: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60705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https://d.book118.com/155242303041011041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211</Paragraphs>
  <Slides>28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28</vt:i4>
      </vt:variant>
    </vt:vector>
  </HeadingPairs>
  <TitlesOfParts>
    <vt:vector baseType="lpstr" size="39">
      <vt:lpstr>Arial</vt:lpstr>
      <vt:lpstr>Calibri</vt:lpstr>
      <vt:lpstr>微软雅黑</vt:lpstr>
      <vt:lpstr>宋体</vt:lpstr>
      <vt:lpstr>Gabriola</vt:lpstr>
      <vt:lpstr>Times New Roman</vt:lpstr>
      <vt:lpstr>Wingdings</vt:lpstr>
      <vt:lpstr>Microsoft JhengHei</vt:lpstr>
      <vt:lpstr>MS Gothic</vt:lpstr>
      <vt:lpstr>Symbol</vt:lpstr>
      <vt:lpstr>Office Theme</vt:lpstr>
      <vt:lpstr>产	品	质	量	回	顾	分	析</vt:lpstr>
      <vt:lpstr>目录</vt:lpstr>
      <vt:lpstr>法规要求</vt:lpstr>
      <vt:lpstr>	相 关定义	</vt:lpstr>
      <vt:lpstr>	质量回顾的目的	</vt:lpstr>
      <vt:lpstr>	法规要求	</vt:lpstr>
      <vt:lpstr>法规要求</vt:lpstr>
      <vt:lpstr>	法规要求	</vt:lpstr>
      <vt:lpstr>法规要求</vt:lpstr>
      <vt:lpstr>回顾程序和职责</vt:lpstr>
      <vt:lpstr>工作程序</vt:lpstr>
      <vt:lpstr>工作程序</vt:lpstr>
      <vt:lpstr>	年度回顾工作流程	</vt:lpstr>
      <vt:lpstr>	相关部门职责	</vt:lpstr>
      <vt:lpstr>	相关部门职责	</vt:lpstr>
      <vt:lpstr>	相关部门职责	</vt:lpstr>
      <vt:lpstr>	相关部门职责	</vt:lpstr>
      <vt:lpstr>相关部门职责</vt:lpstr>
      <vt:lpstr>PowerPoint Presentation</vt:lpstr>
      <vt:lpstr>质量回顾概述</vt:lpstr>
      <vt:lpstr>	质量回顾概述	</vt:lpstr>
      <vt:lpstr>	质量回顾分析范围	</vt:lpstr>
      <vt:lpstr>	质量回顾分析范围	</vt:lpstr>
      <vt:lpstr>	质量回顾分析范围	</vt:lpstr>
      <vt:lpstr>质量回顾分析范围</vt:lpstr>
      <vt:lpstr>	质量回顾分析范围	</vt:lpstr>
      <vt:lpstr>	质量回顾分析范围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2024-09-01T16:49:40.830</cp:lastPrinted>
  <dcterms:created xsi:type="dcterms:W3CDTF">2024-09-01T08:49:40Z</dcterms:created>
  <dcterms:modified xsi:type="dcterms:W3CDTF">2024-09-01T08:49:42Z</dcterms:modified>
</cp:coreProperties>
</file>