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3E6D1-21D9-45E5-985F-0EBC551FC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BA95-51CE-4606-8B72-23B69EF6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3426D-C750-4BA6-8C52-2B6CAFACD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E1AD5-050A-4312-B7B3-E93A2FE9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666F0-5332-47EC-865B-5CB7CA87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FE34E-43F9-4542-AAB8-B991BA4FC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B10B4-8990-4DA2-AC57-997279EC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62FCA-CE33-4EB2-8073-278C1188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A0C50-5F69-4D28-A0B3-B6308B7D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73392-33AA-471E-B82F-A962B392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A83C0-2EA1-492F-B7C3-41ABB474A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10114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701073" y="1405185"/>
            <a:ext cx="5931534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7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濮阳市汽车行业报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661319"/>
            <a:ext cx="4479925" cy="3648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市汽车行业概述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市汽车制造与供应链分析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市汽车销售与服务分析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市汽车行业政策环境分析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2400" b="1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市汽车行业未来展望与挑战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65E1FF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65E1FF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2628320" y="2472182"/>
            <a:ext cx="3683634" cy="1575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559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  <a:tabLst>
                <a:tab pos="401954"/>
              </a:tabLst>
            </a:pPr>
            <a:r>
              <a:rPr sz="12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2300" spc="-12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12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6400" spc="-120" baseline="26044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6400" spc="-100" baseline="26044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159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01673" y="5083106"/>
            <a:ext cx="9357359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21653" algn="l" rtl="0" eaLnBrk="0">
              <a:lnSpc>
                <a:spcPct val="83000"/>
              </a:lnSpc>
            </a:pPr>
            <a:r>
              <a:rPr sz="1500" spc="-1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随着全球汽车产业的</a:t>
            </a:r>
            <a:r>
              <a:rPr sz="1500" spc="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快速发展，濮阳市汽车行业也迎来了重要的发展机遇。然而，在行业竞争日益激烈、技术更</a:t>
            </a:r>
            <a:endParaRPr lang="Microsoft YaHei" altLang="Microsoft YaHei" sz="1500"/>
          </a:p>
          <a:p>
            <a:pPr marL="12700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新换代</a:t>
            </a:r>
            <a:r>
              <a:rPr sz="1500" spc="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加速的背景下，濮阳市汽车行业也面临着诸多挑战。因此，本报告将对濮阳市汽车行业的整体情况进行深 </a:t>
            </a:r>
            <a:r>
              <a:rPr sz="1500" spc="-4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入研究和分析</a:t>
            </a:r>
            <a:r>
              <a:rPr sz="1500" spc="-3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1414247" y="2388673"/>
            <a:ext cx="89395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本报告旨在分析濮阳市汽车行业的现状、发展趋势以及面临的挑战，为政府、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业和投资者提供决策参考。</a:t>
            </a:r>
            <a:endParaRPr lang="Microsoft YaHei" altLang="Microsoft YaHei" sz="15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3" name="picture 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35" name="textbox 35"/>
          <p:cNvSpPr/>
          <p:nvPr/>
        </p:nvSpPr>
        <p:spPr>
          <a:xfrm>
            <a:off x="1403866" y="4350211"/>
            <a:ext cx="53213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</p:txBody>
      </p:sp>
      <p:sp>
        <p:nvSpPr>
          <p:cNvPr id="36" name="textbox 36"/>
          <p:cNvSpPr/>
          <p:nvPr/>
        </p:nvSpPr>
        <p:spPr>
          <a:xfrm>
            <a:off x="1440613" y="1631394"/>
            <a:ext cx="50800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000" spc="-10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38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textbox 39"/>
            <p:cNvSpPr/>
            <p:nvPr/>
          </p:nvSpPr>
          <p:spPr>
            <a:xfrm>
              <a:off x="372030" y="385824"/>
              <a:ext cx="2842895" cy="26054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508"/>
                </a:lnSpc>
              </a:pPr>
              <a:endParaRPr lang="Arial" altLang="Arial" sz="100"/>
            </a:p>
            <a:p>
              <a:pPr marL="851466" algn="l" rtl="0" eaLnBrk="0">
                <a:lnSpc>
                  <a:spcPct val="92000"/>
                </a:lnSpc>
              </a:pPr>
              <a:r>
                <a:rPr sz="2300" spc="-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内容范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将对濮阳市汽车行业的市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场规模、产业链结构、竞争格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法规、技术创新等方面进行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分析，并对行业发展趋势进  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行预测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41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2C6B8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textbox 42"/>
            <p:cNvSpPr/>
            <p:nvPr/>
          </p:nvSpPr>
          <p:spPr>
            <a:xfrm>
              <a:off x="371457" y="386119"/>
              <a:ext cx="26911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186"/>
                </a:lnSpc>
              </a:pPr>
              <a:endParaRPr lang="Arial" altLang="Arial" sz="100"/>
            </a:p>
            <a:p>
              <a:pPr marL="847903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142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主要关注近五年来濮阳市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行业的发展情况，并对未来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发展趋势进行预测。</a:t>
              </a:r>
              <a:endParaRPr lang="Microsoft YaHei" altLang="Microsoft YaHei" sz="1500"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44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2C6B8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textbox 45"/>
            <p:cNvSpPr/>
            <p:nvPr/>
          </p:nvSpPr>
          <p:spPr>
            <a:xfrm>
              <a:off x="372029" y="386119"/>
              <a:ext cx="2844164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186"/>
                </a:lnSpc>
              </a:pPr>
              <a:endParaRPr lang="Arial" altLang="Arial" sz="100"/>
            </a:p>
            <a:p>
              <a:pPr marL="833453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空间范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主要关注濮阳市内的汽车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，包括汽车制造、零部件生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产、汽车销售和售后服务等环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47" name="textbox 47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5225750" y="2613452"/>
            <a:ext cx="3752850" cy="1322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72"/>
              </a:lnSpc>
            </a:pPr>
            <a:endParaRPr lang="Arial" altLang="Arial" sz="100"/>
          </a:p>
          <a:p>
            <a:pPr marL="13766" algn="l" rtl="0" eaLnBrk="0">
              <a:lnSpc>
                <a:spcPct val="83000"/>
              </a:lnSpc>
            </a:pP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濮阳市汽车行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4200"/>
          </a:p>
          <a:p>
            <a:pPr marL="12700" algn="l" rtl="0" eaLnBrk="0">
              <a:lnSpc>
                <a:spcPts val="6022"/>
              </a:lnSpc>
            </a:pPr>
            <a:r>
              <a:rPr sz="42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200"/>
          </a:p>
        </p:txBody>
      </p:sp>
      <p:sp>
        <p:nvSpPr>
          <p:cNvPr id="70" name="textbox 70"/>
          <p:cNvSpPr/>
          <p:nvPr/>
        </p:nvSpPr>
        <p:spPr>
          <a:xfrm>
            <a:off x="3018152" y="2478430"/>
            <a:ext cx="1891029" cy="161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300" spc="14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300" spc="12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2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5763319" y="1490809"/>
            <a:ext cx="5547995" cy="434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406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300"/>
          </a:p>
          <a:p>
            <a:pPr marL="20891" indent="-8191" algn="l" rtl="0" eaLnBrk="0">
              <a:lnSpc>
                <a:spcPct val="122000"/>
              </a:lnSpc>
              <a:spcBef>
                <a:spcPts val="109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市汽车行业规模逐年扩大，汽车保有量不断增长，为汽车行业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的发展提供了广阔的市场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947" algn="l" rtl="0" eaLnBrk="0">
              <a:lnSpc>
                <a:spcPct val="92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marL="13271" indent="380" algn="l" rtl="0" eaLnBrk="0">
              <a:lnSpc>
                <a:spcPct val="123000"/>
              </a:lnSpc>
              <a:spcBef>
                <a:spcPts val="104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，濮阳市汽车行业增长率保持在较高水平，显示出强劲的发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展势头。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4652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3080" indent="8763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随着消费者对汽车品质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和服务的需求不断提高，以及新能源汽车市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场的快速发展，濮阳市汽车行业将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继续保持增长态势。</a:t>
            </a:r>
            <a:endParaRPr lang="Microsoft YaHei" altLang="Microsoft YaHei" sz="15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73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EFFF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00A5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97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18D3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01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picture 1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1104132" y="1348301"/>
            <a:ext cx="10266446" cy="1333500"/>
            <a:chExt cx="10266446" cy="1333500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104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5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6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7" name="textbox 107"/>
            <p:cNvSpPr/>
            <p:nvPr/>
          </p:nvSpPr>
          <p:spPr>
            <a:xfrm>
              <a:off x="2406582" y="200828"/>
              <a:ext cx="7149465" cy="9626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428"/>
                </a:lnSpc>
              </a:pPr>
              <a:endParaRPr lang="Arial" altLang="Arial" sz="100"/>
            </a:p>
            <a:p>
              <a:pPr marL="14462" algn="l" rtl="0" eaLnBrk="0">
                <a:lnSpc>
                  <a:spcPct val="92000"/>
                </a:lnSpc>
              </a:pPr>
              <a:r>
                <a:rPr sz="17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</a:t>
              </a:r>
              <a:r>
                <a:rPr sz="17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</a:t>
              </a:r>
              <a:endParaRPr lang="Microsoft YaHei" altLang="Microsoft YaHei" sz="1700"/>
            </a:p>
            <a:p>
              <a:pPr marL="14157" algn="l" rtl="0" eaLnBrk="0">
                <a:lnSpc>
                  <a:spcPct val="88000"/>
                </a:lnSpc>
                <a:spcBef>
                  <a:spcPts val="1393"/>
                </a:spcBef>
              </a:pPr>
              <a:r>
                <a:rPr sz="12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濮阳市汽车行业产业链包括汽车零部件制造、汽车整车制造、汽车销售和售后服务等环节，形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成了完</a:t>
              </a:r>
              <a:endParaRPr lang="Microsoft YaHei" altLang="Microsoft YaHei" sz="1200"/>
            </a:p>
            <a:p>
              <a:pPr marL="12700" algn="l" rtl="0" eaLnBrk="0">
                <a:lnSpc>
                  <a:spcPts val="2833"/>
                </a:lnSpc>
              </a:pP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整的产业体系</a:t>
              </a:r>
              <a:r>
                <a:rPr sz="12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108" name="path"/>
            <p:cNvSpPr/>
            <p:nvPr/>
          </p:nvSpPr>
          <p:spPr>
            <a:xfrm>
              <a:off x="831346" y="298132"/>
              <a:ext cx="719895" cy="555402"/>
            </a:xfrm>
            <a:custGeom>
              <a:rect l="0" t="0" r="0" b="0"/>
              <a:pathLst>
                <a:path w="1133" h="874">
                  <a:moveTo>
                    <a:pt x="896" y="29"/>
                  </a:moveTo>
                  <a:cubicBezTo>
                    <a:pt x="896" y="14"/>
                    <a:pt x="879" y="0"/>
                    <a:pt x="862" y="0"/>
                  </a:cubicBezTo>
                  <a:lnTo>
                    <a:pt x="862" y="0"/>
                  </a:lnTo>
                  <a:cubicBezTo>
                    <a:pt x="778" y="0"/>
                    <a:pt x="778" y="0"/>
                    <a:pt x="778" y="0"/>
                  </a:cubicBezTo>
                  <a:lnTo>
                    <a:pt x="778" y="0"/>
                  </a:lnTo>
                  <a:cubicBezTo>
                    <a:pt x="761" y="0"/>
                    <a:pt x="744" y="14"/>
                    <a:pt x="744" y="29"/>
                  </a:cubicBezTo>
                  <a:lnTo>
                    <a:pt x="744" y="29"/>
                  </a:lnTo>
                  <a:cubicBezTo>
                    <a:pt x="744" y="72"/>
                    <a:pt x="744" y="72"/>
                    <a:pt x="744" y="72"/>
                  </a:cubicBezTo>
                  <a:lnTo>
                    <a:pt x="744" y="72"/>
                  </a:lnTo>
                  <a:cubicBezTo>
                    <a:pt x="896" y="204"/>
                    <a:pt x="896" y="204"/>
                    <a:pt x="896" y="204"/>
                  </a:cubicBezTo>
                  <a:lnTo>
                    <a:pt x="896" y="204"/>
                  </a:lnTo>
                  <a:lnTo>
                    <a:pt x="896" y="29"/>
                  </a:lnTo>
                  <a:close/>
                  <a:moveTo>
                    <a:pt x="1116" y="451"/>
                  </a:moveTo>
                  <a:cubicBezTo>
                    <a:pt x="609" y="29"/>
                    <a:pt x="609" y="29"/>
                    <a:pt x="609" y="29"/>
                  </a:cubicBezTo>
                  <a:lnTo>
                    <a:pt x="609" y="29"/>
                  </a:lnTo>
                  <a:cubicBezTo>
                    <a:pt x="592" y="0"/>
                    <a:pt x="558" y="0"/>
                    <a:pt x="524" y="29"/>
                  </a:cubicBezTo>
                  <a:lnTo>
                    <a:pt x="524" y="29"/>
                  </a:lnTo>
                  <a:cubicBezTo>
                    <a:pt x="33" y="451"/>
                    <a:pt x="33" y="451"/>
                    <a:pt x="33" y="451"/>
                  </a:cubicBezTo>
                  <a:lnTo>
                    <a:pt x="33" y="451"/>
                  </a:lnTo>
                  <a:cubicBezTo>
                    <a:pt x="0" y="481"/>
                    <a:pt x="0" y="510"/>
                    <a:pt x="33" y="524"/>
                  </a:cubicBezTo>
                  <a:lnTo>
                    <a:pt x="33" y="524"/>
                  </a:lnTo>
                  <a:cubicBezTo>
                    <a:pt x="33" y="539"/>
                    <a:pt x="50" y="539"/>
                    <a:pt x="67" y="539"/>
                  </a:cubicBezTo>
                  <a:lnTo>
                    <a:pt x="67" y="539"/>
                  </a:lnTo>
                  <a:cubicBezTo>
                    <a:pt x="84" y="539"/>
                    <a:pt x="101" y="539"/>
                    <a:pt x="118" y="524"/>
                  </a:cubicBezTo>
                  <a:lnTo>
                    <a:pt x="118" y="524"/>
                  </a:lnTo>
                  <a:cubicBezTo>
                    <a:pt x="575" y="131"/>
                    <a:pt x="575" y="131"/>
                    <a:pt x="575" y="131"/>
                  </a:cubicBezTo>
                  <a:lnTo>
                    <a:pt x="575" y="131"/>
                  </a:lnTo>
                  <a:cubicBezTo>
                    <a:pt x="1032" y="524"/>
                    <a:pt x="1032" y="524"/>
                    <a:pt x="1032" y="524"/>
                  </a:cubicBezTo>
                  <a:lnTo>
                    <a:pt x="1032" y="524"/>
                  </a:lnTo>
                  <a:cubicBezTo>
                    <a:pt x="1049" y="553"/>
                    <a:pt x="1099" y="553"/>
                    <a:pt x="1116" y="524"/>
                  </a:cubicBezTo>
                  <a:lnTo>
                    <a:pt x="1116" y="524"/>
                  </a:lnTo>
                  <a:cubicBezTo>
                    <a:pt x="1133" y="510"/>
                    <a:pt x="1133" y="481"/>
                    <a:pt x="1116" y="451"/>
                  </a:cubicBezTo>
                  <a:moveTo>
                    <a:pt x="152" y="539"/>
                  </a:moveTo>
                  <a:cubicBezTo>
                    <a:pt x="152" y="830"/>
                    <a:pt x="152" y="830"/>
                    <a:pt x="152" y="830"/>
                  </a:cubicBezTo>
                  <a:lnTo>
                    <a:pt x="152" y="830"/>
                  </a:lnTo>
                  <a:cubicBezTo>
                    <a:pt x="152" y="860"/>
                    <a:pt x="186" y="874"/>
                    <a:pt x="219" y="874"/>
                  </a:cubicBezTo>
                  <a:lnTo>
                    <a:pt x="219" y="874"/>
                  </a:lnTo>
                  <a:cubicBezTo>
                    <a:pt x="473" y="874"/>
                    <a:pt x="473" y="874"/>
                    <a:pt x="473" y="874"/>
                  </a:cubicBezTo>
                  <a:lnTo>
                    <a:pt x="473" y="874"/>
                  </a:lnTo>
                  <a:cubicBezTo>
                    <a:pt x="473" y="612"/>
                    <a:pt x="473" y="612"/>
                    <a:pt x="473" y="612"/>
                  </a:cubicBezTo>
                  <a:lnTo>
                    <a:pt x="473" y="612"/>
                  </a:lnTo>
                  <a:cubicBezTo>
                    <a:pt x="473" y="612"/>
                    <a:pt x="490" y="597"/>
                    <a:pt x="490" y="597"/>
                  </a:cubicBezTo>
                  <a:lnTo>
                    <a:pt x="490" y="597"/>
                  </a:lnTo>
                  <a:cubicBezTo>
                    <a:pt x="642" y="597"/>
                    <a:pt x="642" y="597"/>
                    <a:pt x="642" y="597"/>
                  </a:cubicBezTo>
                  <a:lnTo>
                    <a:pt x="642" y="597"/>
                  </a:lnTo>
                  <a:cubicBezTo>
                    <a:pt x="659" y="597"/>
                    <a:pt x="659" y="612"/>
                    <a:pt x="659" y="612"/>
                  </a:cubicBezTo>
                  <a:lnTo>
                    <a:pt x="659" y="612"/>
                  </a:lnTo>
                  <a:cubicBezTo>
                    <a:pt x="659" y="874"/>
                    <a:pt x="659" y="874"/>
                    <a:pt x="659" y="874"/>
                  </a:cubicBezTo>
                  <a:lnTo>
                    <a:pt x="659" y="874"/>
                  </a:lnTo>
                  <a:cubicBezTo>
                    <a:pt x="930" y="874"/>
                    <a:pt x="930" y="874"/>
                    <a:pt x="930" y="874"/>
                  </a:cubicBezTo>
                  <a:lnTo>
                    <a:pt x="930" y="874"/>
                  </a:lnTo>
                  <a:cubicBezTo>
                    <a:pt x="964" y="874"/>
                    <a:pt x="981" y="860"/>
                    <a:pt x="981" y="830"/>
                  </a:cubicBezTo>
                  <a:lnTo>
                    <a:pt x="981" y="830"/>
                  </a:lnTo>
                  <a:cubicBezTo>
                    <a:pt x="981" y="553"/>
                    <a:pt x="981" y="553"/>
                    <a:pt x="981" y="553"/>
                  </a:cubicBezTo>
                  <a:lnTo>
                    <a:pt x="981" y="553"/>
                  </a:lnTo>
                  <a:cubicBezTo>
                    <a:pt x="575" y="189"/>
                    <a:pt x="575" y="189"/>
                    <a:pt x="575" y="189"/>
                  </a:cubicBezTo>
                  <a:lnTo>
                    <a:pt x="575" y="189"/>
                  </a:lnTo>
                  <a:lnTo>
                    <a:pt x="152" y="5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104132" y="4838782"/>
            <a:ext cx="10266446" cy="1333500"/>
            <a:chExt cx="10266446" cy="1333500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109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0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1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2" name="textbox 112"/>
            <p:cNvSpPr/>
            <p:nvPr/>
          </p:nvSpPr>
          <p:spPr>
            <a:xfrm>
              <a:off x="2265979" y="168150"/>
              <a:ext cx="7115809" cy="873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677"/>
                </a:lnSpc>
              </a:pPr>
              <a:endParaRPr lang="Arial" altLang="Arial" sz="100"/>
            </a:p>
            <a:p>
              <a:pPr marL="18481" algn="l" rtl="0" eaLnBrk="0">
                <a:lnSpc>
                  <a:spcPct val="92000"/>
                </a:lnSpc>
              </a:pPr>
              <a:r>
                <a:rPr sz="17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市场结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</a:t>
              </a:r>
              <a:endParaRPr lang="Microsoft YaHei" altLang="Microsoft YaHei" sz="1700"/>
            </a:p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2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濮阳市汽车市场以乘用车为主导，商用车市场也具备一定规模。市场竞争激烈，消费者需求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多样化。</a:t>
              </a:r>
              <a:endParaRPr lang="Microsoft YaHei" altLang="Microsoft YaHei" sz="1200"/>
            </a:p>
          </p:txBody>
        </p:sp>
        <p:sp>
          <p:nvSpPr>
            <p:cNvPr id="113" name="path"/>
            <p:cNvSpPr/>
            <p:nvPr/>
          </p:nvSpPr>
          <p:spPr>
            <a:xfrm>
              <a:off x="871280" y="422579"/>
              <a:ext cx="613870" cy="613870"/>
            </a:xfrm>
            <a:custGeom>
              <a:rect l="0" t="0" r="0" b="0"/>
              <a:pathLst>
                <a:path w="964" h="964">
                  <a:moveTo>
                    <a:pt x="0" y="290"/>
                  </a:moveTo>
                  <a:lnTo>
                    <a:pt x="483" y="0"/>
                  </a:lnTo>
                  <a:lnTo>
                    <a:pt x="966" y="290"/>
                  </a:lnTo>
                  <a:lnTo>
                    <a:pt x="966" y="386"/>
                  </a:lnTo>
                  <a:lnTo>
                    <a:pt x="0" y="386"/>
                  </a:lnTo>
                  <a:lnTo>
                    <a:pt x="0" y="290"/>
                  </a:lnTo>
                  <a:close/>
                  <a:moveTo>
                    <a:pt x="0" y="870"/>
                  </a:moveTo>
                  <a:lnTo>
                    <a:pt x="966" y="870"/>
                  </a:lnTo>
                  <a:lnTo>
                    <a:pt x="966" y="966"/>
                  </a:lnTo>
                  <a:lnTo>
                    <a:pt x="0" y="966"/>
                  </a:lnTo>
                  <a:lnTo>
                    <a:pt x="0" y="870"/>
                  </a:lnTo>
                  <a:close/>
                  <a:moveTo>
                    <a:pt x="96" y="773"/>
                  </a:moveTo>
                  <a:lnTo>
                    <a:pt x="870" y="773"/>
                  </a:lnTo>
                  <a:lnTo>
                    <a:pt x="870" y="870"/>
                  </a:lnTo>
                  <a:lnTo>
                    <a:pt x="96" y="870"/>
                  </a:lnTo>
                  <a:lnTo>
                    <a:pt x="96" y="773"/>
                  </a:lnTo>
                  <a:close/>
                  <a:moveTo>
                    <a:pt x="96" y="386"/>
                  </a:moveTo>
                  <a:lnTo>
                    <a:pt x="290" y="386"/>
                  </a:lnTo>
                  <a:lnTo>
                    <a:pt x="290" y="773"/>
                  </a:lnTo>
                  <a:lnTo>
                    <a:pt x="96" y="773"/>
                  </a:lnTo>
                  <a:lnTo>
                    <a:pt x="96" y="386"/>
                  </a:lnTo>
                  <a:close/>
                  <a:moveTo>
                    <a:pt x="386" y="386"/>
                  </a:moveTo>
                  <a:lnTo>
                    <a:pt x="580" y="386"/>
                  </a:lnTo>
                  <a:lnTo>
                    <a:pt x="580" y="773"/>
                  </a:lnTo>
                  <a:lnTo>
                    <a:pt x="386" y="773"/>
                  </a:lnTo>
                  <a:lnTo>
                    <a:pt x="386" y="386"/>
                  </a:lnTo>
                  <a:close/>
                  <a:moveTo>
                    <a:pt x="676" y="386"/>
                  </a:moveTo>
                  <a:lnTo>
                    <a:pt x="870" y="386"/>
                  </a:lnTo>
                  <a:lnTo>
                    <a:pt x="870" y="773"/>
                  </a:lnTo>
                  <a:lnTo>
                    <a:pt x="676" y="773"/>
                  </a:lnTo>
                  <a:lnTo>
                    <a:pt x="676" y="38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032010" y="3081146"/>
            <a:ext cx="10266444" cy="1333500"/>
            <a:chExt cx="10266444" cy="1333500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10266444" cy="1333500"/>
              <a:chExt cx="10266444" cy="1333500"/>
            </a:xfrm>
          </p:grpSpPr>
          <p:sp>
            <p:nvSpPr>
              <p:cNvPr id="114" name="path"/>
              <p:cNvSpPr/>
              <p:nvPr/>
            </p:nvSpPr>
            <p:spPr>
              <a:xfrm>
                <a:off x="0" y="0"/>
                <a:ext cx="9578906" cy="1333500"/>
              </a:xfrm>
              <a:custGeom>
                <a:rect l="0" t="0" r="0" b="0"/>
                <a:pathLst>
                  <a:path w="15083" h="2100">
                    <a:moveTo>
                      <a:pt x="2004" y="0"/>
                    </a:moveTo>
                    <a:lnTo>
                      <a:pt x="15084" y="0"/>
                    </a:lnTo>
                    <a:lnTo>
                      <a:pt x="15084" y="2100"/>
                    </a:lnTo>
                    <a:lnTo>
                      <a:pt x="2004" y="2100"/>
                    </a:lnTo>
                    <a:lnTo>
                      <a:pt x="2004" y="0"/>
                    </a:lnTo>
                    <a:close/>
                  </a:path>
                  <a:path w="15083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5" name="path"/>
              <p:cNvSpPr/>
              <p:nvPr/>
            </p:nvSpPr>
            <p:spPr>
              <a:xfrm>
                <a:off x="8055876" y="0"/>
                <a:ext cx="2210568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6" name="textbox 116"/>
            <p:cNvSpPr/>
            <p:nvPr/>
          </p:nvSpPr>
          <p:spPr>
            <a:xfrm>
              <a:off x="727024" y="138255"/>
              <a:ext cx="7277734" cy="10833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952"/>
                </a:lnSpc>
              </a:pPr>
              <a:endParaRPr lang="Arial" altLang="Arial" sz="100"/>
            </a:p>
            <a:p>
              <a:pPr marL="14957" algn="l" rtl="0" eaLnBrk="0">
                <a:lnSpc>
                  <a:spcPct val="92000"/>
                </a:lnSpc>
              </a:pPr>
              <a:r>
                <a:rPr sz="17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企业结</a:t>
              </a:r>
              <a:r>
                <a:rPr sz="17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</a:t>
              </a:r>
              <a:endParaRPr lang="Microsoft YaHei" altLang="Microsoft YaHei" sz="1700"/>
            </a:p>
            <a:p>
              <a:pPr algn="l" rtl="0" eaLnBrk="0">
                <a:lnSpc>
                  <a:spcPct val="112000"/>
                </a:lnSpc>
              </a:pPr>
              <a:endParaRPr lang="Arial" altLang="Arial" sz="600"/>
            </a:p>
            <a:p>
              <a:pPr marL="12700" indent="1295" algn="l" rtl="0" eaLnBrk="0">
                <a:lnSpc>
                  <a:spcPct val="196000"/>
                </a:lnSpc>
              </a:pPr>
              <a:r>
                <a:rPr sz="12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濮阳市汽车行业内企业数量众多，包括大型汽车制造企业、中小型汽车零部件企业和汽车销售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企业等，  </a:t>
              </a:r>
              <a:r>
                <a:rPr sz="12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企业间竞争激烈</a:t>
              </a:r>
              <a:r>
                <a:rPr sz="12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117" name="path"/>
            <p:cNvSpPr/>
            <p:nvPr/>
          </p:nvSpPr>
          <p:spPr>
            <a:xfrm>
              <a:off x="8965321" y="318896"/>
              <a:ext cx="684967" cy="694950"/>
            </a:xfrm>
            <a:custGeom>
              <a:rect l="0" t="0" r="0" b="0"/>
              <a:pathLst>
                <a:path w="1078" h="1094">
                  <a:moveTo>
                    <a:pt x="58" y="919"/>
                  </a:moveTo>
                  <a:cubicBezTo>
                    <a:pt x="58" y="939"/>
                    <a:pt x="67" y="959"/>
                    <a:pt x="87" y="959"/>
                  </a:cubicBezTo>
                  <a:lnTo>
                    <a:pt x="87" y="959"/>
                  </a:lnTo>
                  <a:cubicBezTo>
                    <a:pt x="156" y="959"/>
                    <a:pt x="156" y="959"/>
                    <a:pt x="156" y="959"/>
                  </a:cubicBezTo>
                  <a:lnTo>
                    <a:pt x="156" y="959"/>
                  </a:lnTo>
                  <a:cubicBezTo>
                    <a:pt x="175" y="959"/>
                    <a:pt x="195" y="939"/>
                    <a:pt x="195" y="919"/>
                  </a:cubicBezTo>
                  <a:lnTo>
                    <a:pt x="195" y="919"/>
                  </a:lnTo>
                  <a:cubicBezTo>
                    <a:pt x="195" y="704"/>
                    <a:pt x="195" y="704"/>
                    <a:pt x="195" y="704"/>
                  </a:cubicBezTo>
                  <a:lnTo>
                    <a:pt x="195" y="704"/>
                  </a:lnTo>
                  <a:cubicBezTo>
                    <a:pt x="78" y="811"/>
                    <a:pt x="78" y="811"/>
                    <a:pt x="78" y="811"/>
                  </a:cubicBezTo>
                  <a:lnTo>
                    <a:pt x="78" y="811"/>
                  </a:lnTo>
                  <a:cubicBezTo>
                    <a:pt x="58" y="792"/>
                    <a:pt x="58" y="792"/>
                    <a:pt x="58" y="792"/>
                  </a:cubicBezTo>
                  <a:lnTo>
                    <a:pt x="58" y="792"/>
                  </a:lnTo>
                  <a:lnTo>
                    <a:pt x="58" y="919"/>
                  </a:lnTo>
                  <a:close/>
                  <a:moveTo>
                    <a:pt x="58" y="919"/>
                  </a:moveTo>
                  <a:lnTo>
                    <a:pt x="58" y="919"/>
                  </a:lnTo>
                  <a:close/>
                </a:path>
                <a:path w="1078" h="1094">
                  <a:moveTo>
                    <a:pt x="283" y="919"/>
                  </a:moveTo>
                  <a:cubicBezTo>
                    <a:pt x="283" y="939"/>
                    <a:pt x="303" y="960"/>
                    <a:pt x="323" y="960"/>
                  </a:cubicBezTo>
                  <a:lnTo>
                    <a:pt x="323" y="960"/>
                  </a:lnTo>
                  <a:cubicBezTo>
                    <a:pt x="381" y="960"/>
                    <a:pt x="381" y="960"/>
                    <a:pt x="381" y="960"/>
                  </a:cubicBezTo>
                  <a:lnTo>
                    <a:pt x="381" y="960"/>
                  </a:lnTo>
                  <a:cubicBezTo>
                    <a:pt x="401" y="960"/>
                    <a:pt x="420" y="939"/>
                    <a:pt x="420" y="919"/>
                  </a:cubicBezTo>
                  <a:lnTo>
                    <a:pt x="420" y="919"/>
                  </a:lnTo>
                  <a:cubicBezTo>
                    <a:pt x="420" y="652"/>
                    <a:pt x="420" y="652"/>
                    <a:pt x="420" y="652"/>
                  </a:cubicBezTo>
                  <a:lnTo>
                    <a:pt x="420" y="652"/>
                  </a:lnTo>
                  <a:cubicBezTo>
                    <a:pt x="332" y="562"/>
                    <a:pt x="332" y="562"/>
                    <a:pt x="332" y="562"/>
                  </a:cubicBezTo>
                  <a:lnTo>
                    <a:pt x="332" y="562"/>
                  </a:lnTo>
                  <a:cubicBezTo>
                    <a:pt x="283" y="612"/>
                    <a:pt x="283" y="612"/>
                    <a:pt x="283" y="612"/>
                  </a:cubicBezTo>
                  <a:lnTo>
                    <a:pt x="283" y="612"/>
                  </a:lnTo>
                  <a:lnTo>
                    <a:pt x="283" y="919"/>
                  </a:lnTo>
                  <a:close/>
                  <a:moveTo>
                    <a:pt x="283" y="919"/>
                  </a:moveTo>
                  <a:lnTo>
                    <a:pt x="283" y="919"/>
                  </a:lnTo>
                  <a:close/>
                </a:path>
                <a:path w="1078" h="1094">
                  <a:moveTo>
                    <a:pt x="616" y="960"/>
                  </a:moveTo>
                  <a:cubicBezTo>
                    <a:pt x="634" y="960"/>
                    <a:pt x="645" y="939"/>
                    <a:pt x="645" y="919"/>
                  </a:cubicBezTo>
                  <a:lnTo>
                    <a:pt x="645" y="919"/>
                  </a:lnTo>
                  <a:cubicBezTo>
                    <a:pt x="645" y="562"/>
                    <a:pt x="645" y="562"/>
                    <a:pt x="645" y="562"/>
                  </a:cubicBezTo>
                  <a:lnTo>
                    <a:pt x="645" y="562"/>
                  </a:lnTo>
                  <a:cubicBezTo>
                    <a:pt x="508" y="702"/>
                    <a:pt x="508" y="702"/>
                    <a:pt x="508" y="702"/>
                  </a:cubicBezTo>
                  <a:lnTo>
                    <a:pt x="508" y="702"/>
                  </a:lnTo>
                  <a:cubicBezTo>
                    <a:pt x="508" y="919"/>
                    <a:pt x="508" y="919"/>
                    <a:pt x="508" y="919"/>
                  </a:cubicBezTo>
                  <a:lnTo>
                    <a:pt x="508" y="919"/>
                  </a:lnTo>
                  <a:cubicBezTo>
                    <a:pt x="508" y="939"/>
                    <a:pt x="527" y="960"/>
                    <a:pt x="547" y="960"/>
                  </a:cubicBezTo>
                  <a:lnTo>
                    <a:pt x="547" y="960"/>
                  </a:lnTo>
                  <a:lnTo>
                    <a:pt x="616" y="960"/>
                  </a:lnTo>
                  <a:close/>
                  <a:moveTo>
                    <a:pt x="616" y="960"/>
                  </a:moveTo>
                  <a:lnTo>
                    <a:pt x="616" y="960"/>
                  </a:lnTo>
                  <a:close/>
                </a:path>
                <a:path w="1078" h="1094">
                  <a:moveTo>
                    <a:pt x="728" y="475"/>
                  </a:moveTo>
                  <a:cubicBezTo>
                    <a:pt x="728" y="924"/>
                    <a:pt x="728" y="924"/>
                    <a:pt x="728" y="924"/>
                  </a:cubicBezTo>
                  <a:lnTo>
                    <a:pt x="728" y="924"/>
                  </a:lnTo>
                  <a:cubicBezTo>
                    <a:pt x="728" y="944"/>
                    <a:pt x="748" y="965"/>
                    <a:pt x="767" y="965"/>
                  </a:cubicBezTo>
                  <a:lnTo>
                    <a:pt x="767" y="965"/>
                  </a:lnTo>
                  <a:cubicBezTo>
                    <a:pt x="837" y="965"/>
                    <a:pt x="837" y="965"/>
                    <a:pt x="837" y="965"/>
                  </a:cubicBezTo>
                  <a:lnTo>
                    <a:pt x="837" y="965"/>
                  </a:lnTo>
                  <a:cubicBezTo>
                    <a:pt x="857" y="965"/>
                    <a:pt x="876" y="944"/>
                    <a:pt x="876" y="924"/>
                  </a:cubicBezTo>
                  <a:lnTo>
                    <a:pt x="876" y="924"/>
                  </a:lnTo>
                  <a:cubicBezTo>
                    <a:pt x="876" y="505"/>
                    <a:pt x="876" y="505"/>
                    <a:pt x="876" y="505"/>
                  </a:cubicBezTo>
                  <a:lnTo>
                    <a:pt x="876" y="505"/>
                  </a:lnTo>
                  <a:cubicBezTo>
                    <a:pt x="787" y="426"/>
                    <a:pt x="787" y="426"/>
                    <a:pt x="787" y="426"/>
                  </a:cubicBezTo>
                  <a:lnTo>
                    <a:pt x="787" y="426"/>
                  </a:lnTo>
                  <a:lnTo>
                    <a:pt x="728" y="475"/>
                  </a:lnTo>
                  <a:close/>
                  <a:moveTo>
                    <a:pt x="728" y="475"/>
                  </a:moveTo>
                  <a:lnTo>
                    <a:pt x="728" y="475"/>
                  </a:lnTo>
                  <a:close/>
                </a:path>
                <a:path w="1078" h="1094">
                  <a:moveTo>
                    <a:pt x="293" y="524"/>
                  </a:moveTo>
                  <a:cubicBezTo>
                    <a:pt x="312" y="504"/>
                    <a:pt x="342" y="504"/>
                    <a:pt x="361" y="524"/>
                  </a:cubicBezTo>
                  <a:lnTo>
                    <a:pt x="361" y="524"/>
                  </a:lnTo>
                  <a:cubicBezTo>
                    <a:pt x="438" y="604"/>
                    <a:pt x="438" y="604"/>
                    <a:pt x="438" y="604"/>
                  </a:cubicBezTo>
                  <a:lnTo>
                    <a:pt x="438" y="604"/>
                  </a:lnTo>
                  <a:cubicBezTo>
                    <a:pt x="458" y="624"/>
                    <a:pt x="467" y="624"/>
                    <a:pt x="487" y="624"/>
                  </a:cubicBezTo>
                  <a:lnTo>
                    <a:pt x="487" y="624"/>
                  </a:lnTo>
                  <a:cubicBezTo>
                    <a:pt x="507" y="624"/>
                    <a:pt x="516" y="624"/>
                    <a:pt x="525" y="604"/>
                  </a:cubicBezTo>
                  <a:lnTo>
                    <a:pt x="525" y="604"/>
                  </a:lnTo>
                  <a:cubicBezTo>
                    <a:pt x="787" y="345"/>
                    <a:pt x="787" y="345"/>
                    <a:pt x="787" y="345"/>
                  </a:cubicBezTo>
                  <a:lnTo>
                    <a:pt x="787" y="345"/>
                  </a:lnTo>
                  <a:cubicBezTo>
                    <a:pt x="827" y="384"/>
                    <a:pt x="827" y="384"/>
                    <a:pt x="827" y="384"/>
                  </a:cubicBezTo>
                  <a:lnTo>
                    <a:pt x="827" y="384"/>
                  </a:lnTo>
                  <a:cubicBezTo>
                    <a:pt x="836" y="394"/>
                    <a:pt x="845" y="394"/>
                    <a:pt x="845" y="394"/>
                  </a:cubicBezTo>
                  <a:lnTo>
                    <a:pt x="845" y="394"/>
                  </a:lnTo>
                  <a:cubicBezTo>
                    <a:pt x="856" y="394"/>
                    <a:pt x="865" y="384"/>
                    <a:pt x="865" y="375"/>
                  </a:cubicBezTo>
                  <a:lnTo>
                    <a:pt x="865" y="375"/>
                  </a:lnTo>
                  <a:cubicBezTo>
                    <a:pt x="865" y="224"/>
                    <a:pt x="865" y="224"/>
                    <a:pt x="865" y="224"/>
                  </a:cubicBezTo>
                  <a:lnTo>
                    <a:pt x="865" y="224"/>
                  </a:lnTo>
                  <a:cubicBezTo>
                    <a:pt x="865" y="215"/>
                    <a:pt x="865" y="204"/>
                    <a:pt x="856" y="194"/>
                  </a:cubicBezTo>
                  <a:lnTo>
                    <a:pt x="856" y="194"/>
                  </a:lnTo>
                  <a:cubicBezTo>
                    <a:pt x="845" y="185"/>
                    <a:pt x="836" y="185"/>
                    <a:pt x="827" y="185"/>
                  </a:cubicBezTo>
                  <a:lnTo>
                    <a:pt x="827" y="185"/>
                  </a:lnTo>
                  <a:cubicBezTo>
                    <a:pt x="681" y="185"/>
                    <a:pt x="681" y="185"/>
                    <a:pt x="681" y="185"/>
                  </a:cubicBezTo>
                  <a:lnTo>
                    <a:pt x="681" y="185"/>
                  </a:lnTo>
                  <a:cubicBezTo>
                    <a:pt x="671" y="185"/>
                    <a:pt x="661" y="185"/>
                    <a:pt x="661" y="194"/>
                  </a:cubicBezTo>
                  <a:lnTo>
                    <a:pt x="661" y="194"/>
                  </a:lnTo>
                  <a:cubicBezTo>
                    <a:pt x="652" y="204"/>
                    <a:pt x="661" y="215"/>
                    <a:pt x="661" y="224"/>
                  </a:cubicBezTo>
                  <a:lnTo>
                    <a:pt x="661" y="224"/>
                  </a:lnTo>
                  <a:cubicBezTo>
                    <a:pt x="700" y="254"/>
                    <a:pt x="700" y="254"/>
                    <a:pt x="700" y="254"/>
                  </a:cubicBezTo>
                  <a:lnTo>
                    <a:pt x="700" y="254"/>
                  </a:lnTo>
                  <a:cubicBezTo>
                    <a:pt x="516" y="444"/>
                    <a:pt x="516" y="444"/>
                    <a:pt x="516" y="444"/>
                  </a:cubicBezTo>
                  <a:lnTo>
                    <a:pt x="516" y="444"/>
                  </a:lnTo>
                  <a:cubicBezTo>
                    <a:pt x="516" y="453"/>
                    <a:pt x="496" y="453"/>
                    <a:pt x="487" y="453"/>
                  </a:cubicBezTo>
                  <a:lnTo>
                    <a:pt x="487" y="453"/>
                  </a:lnTo>
                  <a:cubicBezTo>
                    <a:pt x="478" y="453"/>
                    <a:pt x="458" y="453"/>
                    <a:pt x="449" y="444"/>
                  </a:cubicBezTo>
                  <a:lnTo>
                    <a:pt x="449" y="444"/>
                  </a:lnTo>
                  <a:cubicBezTo>
                    <a:pt x="361" y="354"/>
                    <a:pt x="361" y="354"/>
                    <a:pt x="361" y="354"/>
                  </a:cubicBezTo>
                  <a:lnTo>
                    <a:pt x="361" y="354"/>
                  </a:lnTo>
                  <a:cubicBezTo>
                    <a:pt x="342" y="334"/>
                    <a:pt x="312" y="334"/>
                    <a:pt x="293" y="354"/>
                  </a:cubicBezTo>
                  <a:lnTo>
                    <a:pt x="293" y="354"/>
                  </a:lnTo>
                  <a:cubicBezTo>
                    <a:pt x="31" y="614"/>
                    <a:pt x="31" y="614"/>
                    <a:pt x="31" y="614"/>
                  </a:cubicBezTo>
                  <a:lnTo>
                    <a:pt x="31" y="614"/>
                  </a:lnTo>
                  <a:cubicBezTo>
                    <a:pt x="22" y="624"/>
                    <a:pt x="22" y="643"/>
                    <a:pt x="22" y="654"/>
                  </a:cubicBezTo>
                  <a:lnTo>
                    <a:pt x="22" y="654"/>
                  </a:lnTo>
                  <a:cubicBezTo>
                    <a:pt x="22" y="674"/>
                    <a:pt x="22" y="684"/>
                    <a:pt x="31" y="694"/>
                  </a:cubicBezTo>
                  <a:lnTo>
                    <a:pt x="31" y="694"/>
                  </a:lnTo>
                  <a:cubicBezTo>
                    <a:pt x="51" y="704"/>
                    <a:pt x="51" y="704"/>
                    <a:pt x="51" y="704"/>
                  </a:cubicBezTo>
                  <a:lnTo>
                    <a:pt x="51" y="704"/>
                  </a:lnTo>
                  <a:cubicBezTo>
                    <a:pt x="69" y="723"/>
                    <a:pt x="100" y="723"/>
                    <a:pt x="118" y="704"/>
                  </a:cubicBezTo>
                  <a:lnTo>
                    <a:pt x="118" y="704"/>
                  </a:lnTo>
                  <a:lnTo>
                    <a:pt x="293" y="524"/>
                  </a:lnTo>
                  <a:close/>
                  <a:moveTo>
                    <a:pt x="293" y="524"/>
                  </a:moveTo>
                  <a:lnTo>
                    <a:pt x="293" y="524"/>
                  </a:lnTo>
                  <a:close/>
                </a:path>
                <a:path w="1078" h="1094">
                  <a:moveTo>
                    <a:pt x="1031" y="0"/>
                  </a:moveTo>
                  <a:cubicBezTo>
                    <a:pt x="1001" y="0"/>
                    <a:pt x="971" y="30"/>
                    <a:pt x="971" y="59"/>
                  </a:cubicBezTo>
                  <a:lnTo>
                    <a:pt x="971" y="59"/>
                  </a:lnTo>
                  <a:cubicBezTo>
                    <a:pt x="971" y="995"/>
                    <a:pt x="971" y="995"/>
                    <a:pt x="971" y="995"/>
                  </a:cubicBezTo>
                  <a:lnTo>
                    <a:pt x="971" y="995"/>
                  </a:lnTo>
                  <a:cubicBezTo>
                    <a:pt x="59" y="995"/>
                    <a:pt x="59" y="995"/>
                    <a:pt x="59" y="995"/>
                  </a:cubicBezTo>
                  <a:lnTo>
                    <a:pt x="59" y="995"/>
                  </a:lnTo>
                  <a:cubicBezTo>
                    <a:pt x="30" y="995"/>
                    <a:pt x="0" y="1014"/>
                    <a:pt x="0" y="1044"/>
                  </a:cubicBezTo>
                  <a:lnTo>
                    <a:pt x="0" y="1044"/>
                  </a:lnTo>
                  <a:cubicBezTo>
                    <a:pt x="0" y="1074"/>
                    <a:pt x="30" y="1094"/>
                    <a:pt x="59" y="1094"/>
                  </a:cubicBezTo>
                  <a:lnTo>
                    <a:pt x="59" y="1094"/>
                  </a:lnTo>
                  <a:cubicBezTo>
                    <a:pt x="1031" y="1094"/>
                    <a:pt x="1031" y="1094"/>
                    <a:pt x="1031" y="1094"/>
                  </a:cubicBezTo>
                  <a:lnTo>
                    <a:pt x="1031" y="1094"/>
                  </a:lnTo>
                  <a:cubicBezTo>
                    <a:pt x="1060" y="1094"/>
                    <a:pt x="1078" y="1074"/>
                    <a:pt x="1078" y="1044"/>
                  </a:cubicBezTo>
                  <a:lnTo>
                    <a:pt x="1078" y="1044"/>
                  </a:lnTo>
                  <a:cubicBezTo>
                    <a:pt x="1078" y="59"/>
                    <a:pt x="1078" y="59"/>
                    <a:pt x="1078" y="59"/>
                  </a:cubicBezTo>
                  <a:lnTo>
                    <a:pt x="1078" y="59"/>
                  </a:lnTo>
                  <a:cubicBezTo>
                    <a:pt x="1078" y="30"/>
                    <a:pt x="1049" y="0"/>
                    <a:pt x="1031" y="0"/>
                  </a:cubicBezTo>
                  <a:moveTo>
                    <a:pt x="1031" y="0"/>
                  </a:moveTo>
                  <a:lnTo>
                    <a:pt x="103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textbox 118"/>
          <p:cNvSpPr/>
          <p:nvPr/>
        </p:nvSpPr>
        <p:spPr>
          <a:xfrm>
            <a:off x="442263" y="318468"/>
            <a:ext cx="231330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picture 1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140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textbox 141"/>
            <p:cNvSpPr/>
            <p:nvPr/>
          </p:nvSpPr>
          <p:spPr>
            <a:xfrm>
              <a:off x="-12700" y="-12700"/>
              <a:ext cx="9466580" cy="692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673125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市场导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向型</a:t>
              </a:r>
              <a:endParaRPr lang="Microsoft YaHei" altLang="Microsoft YaHei" sz="16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142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textbox 143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algn="l" rtl="0" eaLnBrk="0">
                <a:lnSpc>
                  <a:spcPct val="8779"/>
                </a:lnSpc>
              </a:pPr>
              <a:endParaRPr lang="Arial" altLang="Arial" sz="100"/>
            </a:p>
            <a:p>
              <a:pPr marL="612045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技术密集型</a:t>
              </a:r>
              <a:endParaRPr lang="Microsoft YaHei" altLang="Microsoft YaHei" sz="16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textbox 145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marL="632265" algn="l" rtl="0" eaLnBrk="0">
                <a:lnSpc>
                  <a:spcPct val="91000"/>
                </a:lnSpc>
                <a:spcBef>
                  <a:spcPts val="7"/>
                </a:spcBef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资本密集型</a:t>
              </a:r>
              <a:endParaRPr lang="Microsoft YaHei" altLang="Microsoft YaHei" sz="1600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2404141" y="5756337"/>
            <a:ext cx="8749030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汽车行业受市场需求影响较大，消费者需求多样化且不断变化。濮阳市汽车企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需要密切关注市场动态，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84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及时调整产品结构和营销策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7" name="textbox 147"/>
          <p:cNvSpPr/>
          <p:nvPr/>
        </p:nvSpPr>
        <p:spPr>
          <a:xfrm>
            <a:off x="2385662" y="3986883"/>
            <a:ext cx="876808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2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汽车行业对资金需求较大，涉及大量的固定资产投资和流动资金。濮阳市汽车企业在资金筹措和资本运作方面需要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21101" algn="l" rtl="0" eaLnBrk="0">
              <a:lnSpc>
                <a:spcPct val="100000"/>
              </a:lnSpc>
              <a:spcBef>
                <a:spcPts val="1"/>
              </a:spcBef>
            </a:pPr>
            <a:r>
              <a:rPr sz="12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断加强</a:t>
            </a:r>
            <a:r>
              <a:rPr sz="12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48" name="textbox 148"/>
          <p:cNvSpPr/>
          <p:nvPr/>
        </p:nvSpPr>
        <p:spPr>
          <a:xfrm>
            <a:off x="2385491" y="2251027"/>
            <a:ext cx="8768080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03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汽车行业属于技术密集型行业，涉及大量的技术研发和创新。濮阳市汽车企业在技术研发方面取得了一定成果，但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92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体水平仍需提升。</a:t>
            </a:r>
            <a:endParaRPr lang="Microsoft YaHei" altLang="Microsoft YaHei" sz="1300"/>
          </a:p>
        </p:txBody>
      </p:sp>
      <p:sp>
        <p:nvSpPr>
          <p:cNvPr id="149" name="textbox 149"/>
          <p:cNvSpPr/>
          <p:nvPr/>
        </p:nvSpPr>
        <p:spPr>
          <a:xfrm>
            <a:off x="892244" y="331596"/>
            <a:ext cx="1863725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78294" algn="l" rtl="0" eaLnBrk="0">
              <a:lnSpc>
                <a:spcPct val="92000"/>
              </a:lnSpc>
              <a:spcBef>
                <a:spcPts val="1"/>
              </a:spcBef>
              <a:tabLst>
                <a:tab pos="33083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sp>
        <p:nvSpPr>
          <p:cNvPr id="150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A5B2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1" name="picture 1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2C6B8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2C6B8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2C6B8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A5B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A5B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A5B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5224683" y="2613452"/>
            <a:ext cx="3754120" cy="1322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72"/>
              </a:lnSpc>
            </a:pPr>
            <a:endParaRPr lang="Arial" altLang="Arial" sz="100"/>
          </a:p>
          <a:p>
            <a:pPr marL="14833" algn="l" rtl="0" eaLnBrk="0">
              <a:lnSpc>
                <a:spcPct val="83000"/>
              </a:lnSpc>
            </a:pP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濮阳市汽车市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4200"/>
          </a:p>
          <a:p>
            <a:pPr marL="12700" algn="l" rtl="0" eaLnBrk="0">
              <a:lnSpc>
                <a:spcPts val="6018"/>
              </a:lnSpc>
            </a:pPr>
            <a:r>
              <a:rPr sz="42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200"/>
          </a:p>
        </p:txBody>
      </p:sp>
      <p:sp>
        <p:nvSpPr>
          <p:cNvPr id="176" name="textbox 176"/>
          <p:cNvSpPr/>
          <p:nvPr/>
        </p:nvSpPr>
        <p:spPr>
          <a:xfrm>
            <a:off x="3018152" y="2478430"/>
            <a:ext cx="1891029" cy="161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300" spc="14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300" spc="12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12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78" name="picture 1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21287" y="2643640"/>
            <a:ext cx="7164781" cy="3105455"/>
          </a:xfrm>
          <a:prstGeom prst="rect">
            <a:avLst/>
          </a:prstGeom>
        </p:spPr>
      </p:pic>
      <p:sp>
        <p:nvSpPr>
          <p:cNvPr id="179" name="textbox 179"/>
          <p:cNvSpPr/>
          <p:nvPr/>
        </p:nvSpPr>
        <p:spPr>
          <a:xfrm>
            <a:off x="8988444" y="1923222"/>
            <a:ext cx="2080895" cy="1896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13"/>
              </a:lnSpc>
            </a:pPr>
            <a:endParaRPr lang="Arial" altLang="Arial" sz="100"/>
          </a:p>
          <a:p>
            <a:pPr marL="50053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57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57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1101" algn="l" rtl="0" eaLnBrk="0">
              <a:lnSpc>
                <a:spcPct val="94000"/>
              </a:lnSpc>
              <a:spcBef>
                <a:spcPts val="39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随着新能源汽车技术的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发展和消费者对环保、节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300"/>
          </a:p>
          <a:p>
            <a:pPr marL="2024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的日益关注，未来濮阳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</a:t>
            </a:r>
            <a:endParaRPr lang="Microsoft YaHei" altLang="Microsoft YaHei" sz="1300"/>
          </a:p>
          <a:p>
            <a:pPr marL="14929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车市场将呈现出向新能源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929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车转型的趋势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0" name="textbox 180"/>
          <p:cNvSpPr/>
          <p:nvPr/>
        </p:nvSpPr>
        <p:spPr>
          <a:xfrm>
            <a:off x="1402921" y="4256389"/>
            <a:ext cx="2219325" cy="1656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070374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2C6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消费者结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2C6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15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marL="20758" algn="l" rtl="0" eaLnBrk="0">
              <a:lnSpc>
                <a:spcPct val="94000"/>
              </a:lnSpc>
              <a:spcBef>
                <a:spcPts val="39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随着经济的发展和人民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endParaRPr lang="Microsoft YaHei" altLang="Microsoft YaHei" sz="1300"/>
          </a:p>
          <a:p>
            <a:pPr marL="128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水平的提高，濮阳市的汽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消费者结构也在发生变化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057"/>
              </a:lnSpc>
            </a:pPr>
            <a:endParaRPr lang="Arial" altLang="Arial" sz="100"/>
          </a:p>
          <a:p>
            <a:pPr marL="183978" algn="l" rtl="0" eaLnBrk="0">
              <a:lnSpc>
                <a:spcPct val="95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个人消费者占比逐年提高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1" name="textbox 181"/>
          <p:cNvSpPr/>
          <p:nvPr/>
        </p:nvSpPr>
        <p:spPr>
          <a:xfrm>
            <a:off x="659096" y="1689859"/>
            <a:ext cx="2219325" cy="157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2"/>
              </a:lnSpc>
            </a:pPr>
            <a:endParaRPr lang="Arial" altLang="Arial" sz="100"/>
          </a:p>
          <a:p>
            <a:pPr marL="127497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濮阳市汽车市场在过去几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endParaRPr lang="Microsoft YaHei" altLang="Microsoft YaHei" sz="1300"/>
          </a:p>
          <a:p>
            <a:pPr marL="2453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中保持了稳定的增长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规模不断扩大，汽车销售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ct val="94000"/>
              </a:lnSpc>
              <a:spcBef>
                <a:spcPts val="3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逐年上升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2" name="textbox 182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picture 2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0" name="group 50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204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EFFF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7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textbox 208"/>
          <p:cNvSpPr/>
          <p:nvPr/>
        </p:nvSpPr>
        <p:spPr>
          <a:xfrm>
            <a:off x="982359" y="2491329"/>
            <a:ext cx="3281045" cy="1147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4"/>
              </a:lnSpc>
            </a:pPr>
            <a:endParaRPr lang="Arial" altLang="Arial" sz="100"/>
          </a:p>
          <a:p>
            <a:pPr marL="1460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濮阳市的汽车消费者需求呈现出多样化的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endParaRPr lang="Microsoft YaHei" altLang="Microsoft YaHei" sz="1300"/>
          </a:p>
        </p:txBody>
      </p:sp>
      <p:sp>
        <p:nvSpPr>
          <p:cNvPr id="209" name="textbox 209"/>
          <p:cNvSpPr/>
          <p:nvPr/>
        </p:nvSpPr>
        <p:spPr>
          <a:xfrm>
            <a:off x="8254708" y="4632788"/>
            <a:ext cx="328104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3"/>
              </a:lnSpc>
            </a:pPr>
            <a:endParaRPr lang="Arial" altLang="Arial" sz="100"/>
          </a:p>
          <a:p>
            <a:pPr marL="2110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随着消费者对汽车品质和驾驶体验的要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endParaRPr lang="Microsoft YaHei" altLang="Microsoft YaHei" sz="1300"/>
          </a:p>
          <a:p>
            <a:pPr marL="20758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断提高，中高端车型和豪华品牌的市场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逐年提高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0" name="textbox 210"/>
          <p:cNvSpPr/>
          <p:nvPr/>
        </p:nvSpPr>
        <p:spPr>
          <a:xfrm>
            <a:off x="7109848" y="2250616"/>
            <a:ext cx="3761104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消费者在购车时注重品牌、口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碑、性价比等因素，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258"/>
              </a:lnSpc>
            </a:pPr>
            <a:endParaRPr lang="Arial" altLang="Arial" sz="100"/>
          </a:p>
          <a:p>
            <a:pPr marL="24529" algn="l" rtl="0" eaLnBrk="0">
              <a:lnSpc>
                <a:spcPct val="95000"/>
              </a:lnSpc>
            </a:pP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同时对于售后服务和维修保养也有较高的要求。</a:t>
            </a:r>
            <a:endParaRPr lang="Microsoft YaHei" altLang="Microsoft YaHei" sz="1300"/>
          </a:p>
        </p:txBody>
      </p:sp>
      <p:sp>
        <p:nvSpPr>
          <p:cNvPr id="211" name="textbox 211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求与行为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2" name="textbox 232"/>
          <p:cNvSpPr/>
          <p:nvPr/>
        </p:nvSpPr>
        <p:spPr>
          <a:xfrm>
            <a:off x="982874" y="3735793"/>
            <a:ext cx="3280409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点，包括不同车型、品牌、价格等方面的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endParaRPr lang="Microsoft YaHei" altLang="Microsoft YaHei" sz="1300"/>
          </a:p>
          <a:p>
            <a:pPr marL="13557" algn="l" rtl="0" eaLnBrk="0">
              <a:lnSpc>
                <a:spcPts val="2407"/>
              </a:lnSpc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100"/>
          </a:p>
        </p:txBody>
      </p:sp>
      <p:sp>
        <p:nvSpPr>
          <p:cNvPr id="233" name="textbox 233"/>
          <p:cNvSpPr/>
          <p:nvPr/>
        </p:nvSpPr>
        <p:spPr>
          <a:xfrm>
            <a:off x="7111581" y="1402976"/>
            <a:ext cx="1497964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2300"/>
          </a:p>
        </p:txBody>
      </p:sp>
      <p:sp>
        <p:nvSpPr>
          <p:cNvPr id="234" name="textbox 234"/>
          <p:cNvSpPr/>
          <p:nvPr/>
        </p:nvSpPr>
        <p:spPr>
          <a:xfrm>
            <a:off x="8244592" y="3697106"/>
            <a:ext cx="1497964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消费者偏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</a:t>
            </a:r>
            <a:endParaRPr lang="Microsoft YaHei" altLang="Microsoft YaHei" sz="2300"/>
          </a:p>
        </p:txBody>
      </p:sp>
      <p:sp>
        <p:nvSpPr>
          <p:cNvPr id="235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BDFA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EFF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4" name="group 5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44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7C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7" name="textbox 247"/>
          <p:cNvSpPr/>
          <p:nvPr/>
        </p:nvSpPr>
        <p:spPr>
          <a:xfrm>
            <a:off x="1174067" y="1650348"/>
            <a:ext cx="4406265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48"/>
              </a:lnSpc>
            </a:pPr>
            <a:endParaRPr lang="Arial" altLang="Arial" sz="100"/>
          </a:p>
          <a:p>
            <a:pPr marL="25235" algn="l" rtl="0" eaLnBrk="0">
              <a:lnSpc>
                <a:spcPct val="91000"/>
              </a:lnSpc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  <a:endParaRPr lang="Microsoft YaHei" altLang="Microsoft YaHei" sz="1800"/>
          </a:p>
          <a:p>
            <a:pPr marL="14033" indent="190" algn="l" rtl="0" eaLnBrk="0">
              <a:lnSpc>
                <a:spcPct val="123000"/>
              </a:lnSpc>
              <a:spcBef>
                <a:spcPts val="120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市汽车市场上，国内外知名品牌竞争激烈，市场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份额分布较为均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262" algn="l" rtl="0" eaLnBrk="0">
              <a:lnSpc>
                <a:spcPct val="91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endParaRPr lang="Microsoft YaHei" altLang="Microsoft YaHei" sz="1800"/>
          </a:p>
          <a:p>
            <a:pPr marL="14986" indent="-2286" algn="l" rtl="0" eaLnBrk="0">
              <a:lnSpc>
                <a:spcPct val="122000"/>
              </a:lnSpc>
              <a:spcBef>
                <a:spcPts val="123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品牌在产品创新、技术研发等方面加大投入，推出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更具竞争力的车型，满足消费者多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样化的需求。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948" algn="l" rtl="0" eaLnBrk="0">
              <a:lnSpc>
                <a:spcPct val="91000"/>
              </a:lnSpc>
              <a:spcBef>
                <a:spcPts val="548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9989"/>
              </a:lnSpc>
            </a:pPr>
            <a:endParaRPr lang="Arial" altLang="Arial" sz="100"/>
          </a:p>
          <a:p>
            <a:pPr marL="22415" indent="-8762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销售商在售后服务、维修保养等方面提供全方位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的服务，提升客户满意度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忠诚度。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1219683" y="377885"/>
            <a:ext cx="2298064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9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0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1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3" name="textbox 273"/>
          <p:cNvSpPr/>
          <p:nvPr/>
        </p:nvSpPr>
        <p:spPr>
          <a:xfrm>
            <a:off x="5226817" y="2613452"/>
            <a:ext cx="3752215" cy="1322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72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42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濮阳市汽车制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4200"/>
          </a:p>
          <a:p>
            <a:pPr marL="20167" algn="l" rtl="0" eaLnBrk="0">
              <a:lnSpc>
                <a:spcPts val="6018"/>
              </a:lnSpc>
            </a:pPr>
            <a:r>
              <a:rPr sz="42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与供应链分</a:t>
            </a:r>
            <a:r>
              <a:rPr sz="42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200"/>
          </a:p>
        </p:txBody>
      </p:sp>
      <p:sp>
        <p:nvSpPr>
          <p:cNvPr id="274" name="textbox 274"/>
          <p:cNvSpPr/>
          <p:nvPr/>
        </p:nvSpPr>
        <p:spPr>
          <a:xfrm>
            <a:off x="3018152" y="2478430"/>
            <a:ext cx="1891029" cy="161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300" spc="14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2300" spc="120">
                <a:ln w="349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123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6" name="textbox 276"/>
          <p:cNvSpPr/>
          <p:nvPr/>
        </p:nvSpPr>
        <p:spPr>
          <a:xfrm>
            <a:off x="8437280" y="2710697"/>
            <a:ext cx="2941320" cy="2186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汽车改装与特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</a:t>
            </a:r>
            <a:endParaRPr lang="Microsoft YaHei" altLang="Microsoft YaHei" sz="2300"/>
          </a:p>
          <a:p>
            <a:pPr marL="1047934" algn="l" rtl="0" eaLnBrk="0">
              <a:lnSpc>
                <a:spcPts val="3338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</a:t>
            </a:r>
            <a:endParaRPr lang="Microsoft YaHei" altLang="Microsoft YaHei" sz="2300"/>
          </a:p>
          <a:p>
            <a:pPr algn="l" rtl="0" eaLnBrk="0">
              <a:lnSpc>
                <a:spcPct val="186000"/>
              </a:lnSpc>
            </a:pPr>
            <a:endParaRPr lang="Arial" altLang="Arial" sz="1000"/>
          </a:p>
          <a:p>
            <a:pPr marL="50074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濮阳市部分汽车制造企业专注于汽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Microsoft YaHei" altLang="Microsoft YaHei" sz="1300"/>
          </a:p>
          <a:p>
            <a:pPr marL="54018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改装和特种车辆制造，如专用车、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</a:t>
            </a:r>
            <a:endParaRPr lang="Microsoft YaHei" altLang="Microsoft YaHei" sz="1300"/>
          </a:p>
          <a:p>
            <a:pPr marL="5864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防车、救护车等，为市场提供个性化、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196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专业化的汽车产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77" name="textbox 277"/>
          <p:cNvSpPr/>
          <p:nvPr/>
        </p:nvSpPr>
        <p:spPr>
          <a:xfrm>
            <a:off x="1206995" y="3758118"/>
            <a:ext cx="2767964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濮阳市拥有多家整车制造企业，主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marL="13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产轿车、  SUV和商用车等。这些企</a:t>
            </a:r>
            <a:endParaRPr lang="Microsoft YaHei" altLang="Microsoft YaHei" sz="1300"/>
          </a:p>
          <a:p>
            <a:pPr marL="14928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业具备完善的生产线和先进的制造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术，能够满足国内外市场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300"/>
          </a:p>
        </p:txBody>
      </p:sp>
      <p:sp>
        <p:nvSpPr>
          <p:cNvPr id="278" name="textbox 278"/>
          <p:cNvSpPr/>
          <p:nvPr/>
        </p:nvSpPr>
        <p:spPr>
          <a:xfrm>
            <a:off x="4835907" y="3758462"/>
            <a:ext cx="2767964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70"/>
              </a:lnSpc>
            </a:pPr>
            <a:endParaRPr lang="Arial" altLang="Arial" sz="100"/>
          </a:p>
          <a:p>
            <a:pPr marL="139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濮阳市汽车零部件制造企业众多，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</a:t>
            </a:r>
            <a:endParaRPr lang="Microsoft YaHei" altLang="Microsoft YaHei" sz="1300"/>
          </a:p>
          <a:p>
            <a:pPr marL="1527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盖发动机、变速器、底盘、车身等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键部件。这些企业与整车制造商紧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9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合作，形成完整的汽车产业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链。</a:t>
            </a:r>
            <a:endParaRPr lang="Microsoft YaHei" altLang="Microsoft YaHei" sz="1300"/>
          </a:p>
        </p:txBody>
      </p:sp>
      <p:sp>
        <p:nvSpPr>
          <p:cNvPr id="279" name="textbox 279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环节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00" name="picture 3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07536" y="1979345"/>
            <a:ext cx="2132127" cy="388728"/>
          </a:xfrm>
          <a:prstGeom prst="rect">
            <a:avLst/>
          </a:prstGeom>
        </p:spPr>
      </p:pic>
      <p:sp>
        <p:nvSpPr>
          <p:cNvPr id="301" name="textbox 301"/>
          <p:cNvSpPr/>
          <p:nvPr/>
        </p:nvSpPr>
        <p:spPr>
          <a:xfrm>
            <a:off x="1394836" y="1512066"/>
            <a:ext cx="2157729" cy="774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  <a:tabLst>
                <a:tab pos="689609"/>
              </a:tabLst>
            </a:pPr>
            <a:r>
              <a:rPr sz="5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5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5700"/>
          </a:p>
        </p:txBody>
      </p:sp>
      <p:pic>
        <p:nvPicPr>
          <p:cNvPr id="302" name="picture 3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652333" y="1979345"/>
            <a:ext cx="2132127" cy="388728"/>
          </a:xfrm>
          <a:prstGeom prst="rect">
            <a:avLst/>
          </a:prstGeom>
        </p:spPr>
      </p:pic>
      <p:sp>
        <p:nvSpPr>
          <p:cNvPr id="303" name="textbox 303"/>
          <p:cNvSpPr/>
          <p:nvPr/>
        </p:nvSpPr>
        <p:spPr>
          <a:xfrm>
            <a:off x="8639633" y="1554086"/>
            <a:ext cx="2157729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  <a:tabLst>
                <a:tab pos="688975"/>
              </a:tabLst>
            </a:pPr>
            <a:r>
              <a:rPr sz="5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r>
              <a:rPr sz="5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5700"/>
          </a:p>
        </p:txBody>
      </p:sp>
      <p:pic>
        <p:nvPicPr>
          <p:cNvPr id="304" name="picture 3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29933" y="1979345"/>
            <a:ext cx="2132127" cy="388728"/>
          </a:xfrm>
          <a:prstGeom prst="rect">
            <a:avLst/>
          </a:prstGeom>
        </p:spPr>
      </p:pic>
      <p:sp>
        <p:nvSpPr>
          <p:cNvPr id="305" name="textbox 305"/>
          <p:cNvSpPr/>
          <p:nvPr/>
        </p:nvSpPr>
        <p:spPr>
          <a:xfrm>
            <a:off x="5017233" y="1514999"/>
            <a:ext cx="2157729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  <a:tabLst>
                <a:tab pos="685800"/>
              </a:tabLst>
            </a:pPr>
            <a:r>
              <a:rPr sz="5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5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5700"/>
          </a:p>
        </p:txBody>
      </p:sp>
      <p:sp>
        <p:nvSpPr>
          <p:cNvPr id="306" name="textbox 306"/>
          <p:cNvSpPr/>
          <p:nvPr/>
        </p:nvSpPr>
        <p:spPr>
          <a:xfrm>
            <a:off x="5406022" y="2711288"/>
            <a:ext cx="1497964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零部件制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2300"/>
          </a:p>
        </p:txBody>
      </p:sp>
      <p:sp>
        <p:nvSpPr>
          <p:cNvPr id="307" name="textbox 307"/>
          <p:cNvSpPr/>
          <p:nvPr/>
        </p:nvSpPr>
        <p:spPr>
          <a:xfrm>
            <a:off x="1928898" y="2710697"/>
            <a:ext cx="1204594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整车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https://d.book118.com/155310114201011121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2024-09-24T14:33:16.745</cp:lastPrinted>
  <dcterms:created xsi:type="dcterms:W3CDTF">2024-09-24T06:33:16Z</dcterms:created>
  <dcterms:modified xsi:type="dcterms:W3CDTF">2024-09-24T06:33:18Z</dcterms:modified>
</cp:coreProperties>
</file>