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25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69B73-65C8-47BC-9490-F6AFB3EED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7D0DC2-8D8D-4493-B1DA-415F21481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76262A-FD68-4597-8D50-37D1700D0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56F32D-6C35-4298-A6D5-7A1B84F13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F648B4-B91C-4E21-A037-848878DAE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2ECCDA-D0FF-4007-89FD-0D7D530DA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372BCC-E998-414B-8B23-041B2131E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1B42F0-FE17-4738-A20D-7469AAC99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BD6749-9FB1-4C03-95E6-075C13BBE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01063F-B7FB-4A46-AF33-E749FA3D2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8655F-386C-45DF-BCAC-5F34E780A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4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6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1" name="直接连接符 28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任意多边形 12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1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0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684" name="任意多边形 9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3"/>
            <p:custDataLst>
              <p:tags r:id="rId9"/>
            </p:custDataLst>
          </p:nvPr>
        </p:nvSpPr>
        <p:spPr>
          <a:xfrm>
            <a:off x="1774190" y="4248785"/>
            <a:ext cx="83731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104868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474102" y="3021026"/>
            <a:ext cx="8673198" cy="95065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 err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474102" y="1932606"/>
            <a:ext cx="8673198" cy="100949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0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cxnSp>
        <p:nvCxnSpPr>
          <p:cNvPr id="3145733" name="直接连接符 9"/>
          <p:cNvCxnSpPr/>
          <p:nvPr>
            <p:custDataLst>
              <p:tags r:id="rId3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圆: 空心 3"/>
          <p:cNvSpPr/>
          <p:nvPr>
            <p:custDataLst>
              <p:tags r:id="rId4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4" name="圆: 空心 4"/>
          <p:cNvSpPr/>
          <p:nvPr>
            <p:custDataLst>
              <p:tags r:id="rId5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6" name="圆: 空心 5"/>
          <p:cNvSpPr/>
          <p:nvPr>
            <p:custDataLst>
              <p:tags r:id="rId6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461552" y="5230415"/>
            <a:ext cx="3913224" cy="3493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" b="0" i="0" u="none" strike="noStrike" kern="1200" cap="none" spc="8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单击编辑副标题</a:t>
            </a:r>
          </a:p>
        </p:txBody>
      </p:sp>
      <p:sp>
        <p:nvSpPr>
          <p:cNvPr id="1048716" name="标题"/>
          <p:cNvSpPr txBox="1">
            <a:spLocks noGrp="1"/>
          </p:cNvSpPr>
          <p:nvPr>
            <p:ph type="title" idx="1" hasCustomPrompt="1"/>
            <p:custDataLst>
              <p:tags r:id="rId2"/>
            </p:custDataLst>
          </p:nvPr>
        </p:nvSpPr>
        <p:spPr>
          <a:xfrm>
            <a:off x="461645" y="5596890"/>
            <a:ext cx="3576955" cy="12604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圆: 空心 4"/>
          <p:cNvSpPr/>
          <p:nvPr>
            <p:custDataLst>
              <p:tags r:id="rId1"/>
            </p:custDataLst>
          </p:nvPr>
        </p:nvSpPr>
        <p:spPr>
          <a:xfrm>
            <a:off x="4152265" y="1443355"/>
            <a:ext cx="735330" cy="73533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6" name="圆: 空心 5"/>
          <p:cNvSpPr/>
          <p:nvPr>
            <p:custDataLst>
              <p:tags r:id="rId2"/>
            </p:custDataLst>
          </p:nvPr>
        </p:nvSpPr>
        <p:spPr>
          <a:xfrm>
            <a:off x="4129405" y="1414145"/>
            <a:ext cx="770890" cy="770890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8" name="圆: 空心 3"/>
          <p:cNvSpPr/>
          <p:nvPr>
            <p:custDataLst>
              <p:tags r:id="rId3"/>
            </p:custDataLst>
          </p:nvPr>
        </p:nvSpPr>
        <p:spPr>
          <a:xfrm>
            <a:off x="3839210" y="1111885"/>
            <a:ext cx="1322070" cy="132207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 flipH="1">
            <a:off x="4491878" y="2207906"/>
            <a:ext cx="8312" cy="2358369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 21"/>
          <p:cNvSpPr/>
          <p:nvPr>
            <p:custDataLst>
              <p:tags r:id="rId5"/>
            </p:custDataLst>
          </p:nvPr>
        </p:nvSpPr>
        <p:spPr>
          <a:xfrm rot="7500000" flipV="1">
            <a:off x="5943600" y="321881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2" name="任意多边形 22"/>
          <p:cNvSpPr/>
          <p:nvPr>
            <p:custDataLst>
              <p:tags r:id="rId6"/>
            </p:custDataLst>
          </p:nvPr>
        </p:nvSpPr>
        <p:spPr>
          <a:xfrm rot="6300000">
            <a:off x="5315585" y="-161671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4" name="任意多边形 23"/>
          <p:cNvSpPr/>
          <p:nvPr>
            <p:custDataLst>
              <p:tags r:id="rId7"/>
            </p:custDataLst>
          </p:nvPr>
        </p:nvSpPr>
        <p:spPr>
          <a:xfrm rot="4080000" flipH="1">
            <a:off x="2178685" y="2969895"/>
            <a:ext cx="384810" cy="5331460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736" name="任意多边形 24"/>
          <p:cNvSpPr/>
          <p:nvPr>
            <p:custDataLst>
              <p:tags r:id="rId8"/>
            </p:custDataLst>
          </p:nvPr>
        </p:nvSpPr>
        <p:spPr>
          <a:xfrm rot="6360000">
            <a:off x="5643245" y="-1477645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4823624" y="1972572"/>
            <a:ext cx="5628640" cy="622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编辑节编号</a:t>
            </a: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4823460" y="2704465"/>
            <a:ext cx="5628640" cy="19196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5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5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cxnSp>
        <p:nvCxnSpPr>
          <p:cNvPr id="3145737" name="直接连接符 8"/>
          <p:cNvCxnSpPr/>
          <p:nvPr>
            <p:custDataLst>
              <p:tags r:id="rId4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4" name="圆: 空心 3"/>
          <p:cNvSpPr/>
          <p:nvPr>
            <p:custDataLst>
              <p:tags r:id="rId5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6" name="圆: 空心 4"/>
          <p:cNvSpPr/>
          <p:nvPr>
            <p:custDataLst>
              <p:tags r:id="rId6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8" name="圆: 空心 5"/>
          <p:cNvSpPr/>
          <p:nvPr>
            <p:custDataLst>
              <p:tags r:id="rId7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60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正文"/>
          <p:cNvSpPr txBox="1">
            <a:spLocks noGrp="1"/>
          </p:cNvSpPr>
          <p:nvPr>
            <p:ph idx="9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68" name="标题"/>
          <p:cNvSpPr txBox="1">
            <a:spLocks noGrp="1"/>
          </p:cNvSpPr>
          <p:nvPr>
            <p:ph type="title" idx="8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70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72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7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cxnSp>
        <p:nvCxnSpPr>
          <p:cNvPr id="3145739" name="直接连接符 11"/>
          <p:cNvCxnSpPr/>
          <p:nvPr>
            <p:custDataLst>
              <p:tags r:id="rId6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6" name="圆: 空心 3"/>
          <p:cNvSpPr/>
          <p:nvPr>
            <p:custDataLst>
              <p:tags r:id="rId7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78" name="圆: 空心 4"/>
          <p:cNvSpPr/>
          <p:nvPr>
            <p:custDataLst>
              <p:tags r:id="rId8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0" name="圆: 空心 5"/>
          <p:cNvSpPr/>
          <p:nvPr>
            <p:custDataLst>
              <p:tags r:id="rId9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"/>
          <p:cNvSpPr txBox="1">
            <a:spLocks noGrp="1"/>
          </p:cNvSpPr>
          <p:nvPr>
            <p:ph type="title" idx="5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cxnSp>
        <p:nvCxnSpPr>
          <p:cNvPr id="3145741" name="直接连接符 7"/>
          <p:cNvCxnSpPr/>
          <p:nvPr>
            <p:custDataLst>
              <p:tags r:id="rId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0" name="圆: 空心 3"/>
          <p:cNvSpPr/>
          <p:nvPr>
            <p:custDataLst>
              <p:tags r:id="rId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2" name="圆: 空心 4"/>
          <p:cNvSpPr/>
          <p:nvPr>
            <p:custDataLst>
              <p:tags r:id="rId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4" name="圆: 空心 5"/>
          <p:cNvSpPr/>
          <p:nvPr>
            <p:custDataLst>
              <p:tags r:id="rId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圆: 空心 7"/>
          <p:cNvSpPr/>
          <p:nvPr>
            <p:custDataLst>
              <p:tags r:id="rId1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4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6" name="圆: 空心 5"/>
          <p:cNvSpPr/>
          <p:nvPr>
            <p:custDataLst>
              <p:tags r:id="rId3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圆: 空心 5"/>
          <p:cNvSpPr/>
          <p:nvPr>
            <p:custDataLst>
              <p:tags r:id="rId1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6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8" name="圆: 空心 7"/>
          <p:cNvSpPr/>
          <p:nvPr>
            <p:custDataLst>
              <p:tags r:id="rId3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20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43" name="直接连接符 10"/>
          <p:cNvCxnSpPr/>
          <p:nvPr>
            <p:custDataLst>
              <p:tags r:id="rId1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圆: 空心 6"/>
          <p:cNvSpPr/>
          <p:nvPr>
            <p:custDataLst>
              <p:tags r:id="rId2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0" name="圆: 空心 7"/>
          <p:cNvSpPr/>
          <p:nvPr>
            <p:custDataLst>
              <p:tags r:id="rId3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2" name="圆: 空心 8"/>
          <p:cNvSpPr/>
          <p:nvPr>
            <p:custDataLst>
              <p:tags r:id="rId4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4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8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83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6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8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45" name="直接连接符 9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任意多边形 8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2" name="任意多边形 13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4" name="任意多边形 14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856" name="任意多边形 15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署名"/>
          <p:cNvSpPr txBox="1">
            <a:spLocks noGrp="1"/>
          </p:cNvSpPr>
          <p:nvPr>
            <p:ph type="body" idx="2"/>
            <p:custDataLst>
              <p:tags r:id="rId9"/>
            </p:custDataLst>
          </p:nvPr>
        </p:nvSpPr>
        <p:spPr>
          <a:xfrm>
            <a:off x="1843371" y="4248898"/>
            <a:ext cx="8310146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104886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1480185" y="2044065"/>
            <a:ext cx="8673465" cy="170434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单击此处编辑标题</a:t>
            </a:r>
          </a:p>
        </p:txBody>
      </p:sp>
      <p:sp>
        <p:nvSpPr>
          <p:cNvPr id="104886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圆: 空心 3"/>
          <p:cNvSpPr/>
          <p:nvPr>
            <p:custDataLst>
              <p:tags r:id="rId1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6" name="圆: 空心 4"/>
          <p:cNvSpPr/>
          <p:nvPr>
            <p:custDataLst>
              <p:tags r:id="rId1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8" name="圆: 空心 5"/>
          <p:cNvSpPr/>
          <p:nvPr>
            <p:custDataLst>
              <p:tags r:id="rId1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60" name="日期占位符 11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12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13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65126"/>
            <a:ext cx="10515600" cy="119919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668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638300"/>
            <a:ext cx="10515600" cy="45386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</a:pPr>
            <a:r>
              <a:rPr lang="zh-CN" altLang="en-US"/>
              <a:t>三级</a:t>
            </a:r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</a:p>
        </p:txBody>
      </p:sp>
      <p:sp>
        <p:nvSpPr>
          <p:cNvPr id="104867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14000">
                <a:schemeClr val="accent1"/>
              </a:gs>
              <a:gs pos="54000">
                <a:schemeClr val="tx1"/>
              </a:gs>
              <a:gs pos="92000">
                <a:schemeClr val="accent1"/>
              </a:gs>
            </a:gsLst>
            <a:lin ang="0" scaled="1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22" Type="http://schemas.openxmlformats.org/officeDocument/2006/relationships/tags" Target="../tags/tag14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14" Type="http://schemas.openxmlformats.org/officeDocument/2006/relationships/tags" Target="../tags/tag236.xml" /><Relationship Id="rId15" Type="http://schemas.openxmlformats.org/officeDocument/2006/relationships/tags" Target="../tags/tag237.xml" /><Relationship Id="rId16" Type="http://schemas.openxmlformats.org/officeDocument/2006/relationships/tags" Target="../tags/tag238.xml" /><Relationship Id="rId17" Type="http://schemas.openxmlformats.org/officeDocument/2006/relationships/tags" Target="../tags/tag239.xml" /><Relationship Id="rId18" Type="http://schemas.openxmlformats.org/officeDocument/2006/relationships/tags" Target="../tags/tag240.xml" /><Relationship Id="rId19" Type="http://schemas.openxmlformats.org/officeDocument/2006/relationships/tags" Target="../tags/tag241.xml" /><Relationship Id="rId2" Type="http://schemas.openxmlformats.org/officeDocument/2006/relationships/tags" Target="../tags/tag224.xml" /><Relationship Id="rId20" Type="http://schemas.openxmlformats.org/officeDocument/2006/relationships/tags" Target="../tags/tag242.xml" /><Relationship Id="rId21" Type="http://schemas.openxmlformats.org/officeDocument/2006/relationships/tags" Target="../tags/tag243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Relationship Id="rId5" Type="http://schemas.openxmlformats.org/officeDocument/2006/relationships/tags" Target="../tags/tag247.xml" /><Relationship Id="rId6" Type="http://schemas.openxmlformats.org/officeDocument/2006/relationships/tags" Target="../tags/tag248.xml" /><Relationship Id="rId7" Type="http://schemas.openxmlformats.org/officeDocument/2006/relationships/tags" Target="../tags/tag249.xml" /><Relationship Id="rId8" Type="http://schemas.openxmlformats.org/officeDocument/2006/relationships/tags" Target="../tags/tag250.xml" /><Relationship Id="rId9" Type="http://schemas.openxmlformats.org/officeDocument/2006/relationships/tags" Target="../tags/tag25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312211321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>
            <a:normAutofit lnSpcReduction="2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0" name="文本占位符 1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</a:p>
        </p:txBody>
      </p:sp>
      <p:sp>
        <p:nvSpPr>
          <p:cNvPr id="1048652" name="标题 1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《常见细菌分类》PPT课件</a:t>
            </a: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</a:p>
        </p:txBody>
      </p:sp>
      <p:sp>
        <p:nvSpPr>
          <p:cNvPr id="10488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</a:p>
        </p:txBody>
      </p:sp>
      <p:cxnSp>
        <p:nvCxnSpPr>
          <p:cNvPr id="3145749" name="直接连接符 23"/>
          <p:cNvCxnSpPr/>
          <p:nvPr>
            <p:custDataLst>
              <p:tags r:id="rId4"/>
            </p:custDataLst>
          </p:nvPr>
        </p:nvCxnSpPr>
        <p:spPr>
          <a:xfrm flipH="1">
            <a:off x="43434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8" name="序号"/>
          <p:cNvSpPr txBox="1"/>
          <p:nvPr>
            <p:custDataLst>
              <p:tags r:id="rId5"/>
            </p:custDataLst>
          </p:nvPr>
        </p:nvSpPr>
        <p:spPr>
          <a:xfrm>
            <a:off x="43434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01.</a:t>
            </a:r>
          </a:p>
        </p:txBody>
      </p:sp>
      <p:sp>
        <p:nvSpPr>
          <p:cNvPr id="1048900" name="标题"/>
          <p:cNvSpPr txBox="1"/>
          <p:nvPr>
            <p:custDataLst>
              <p:tags r:id="rId6"/>
            </p:custDataLst>
          </p:nvPr>
        </p:nvSpPr>
        <p:spPr>
          <a:xfrm>
            <a:off x="59118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添加</a:t>
            </a:r>
          </a:p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目录文本</a:t>
            </a:r>
          </a:p>
        </p:txBody>
      </p:sp>
      <p:cxnSp>
        <p:nvCxnSpPr>
          <p:cNvPr id="3145751" name="直接连接符 15"/>
          <p:cNvCxnSpPr/>
          <p:nvPr>
            <p:custDataLst>
              <p:tags r:id="rId7"/>
            </p:custDataLst>
          </p:nvPr>
        </p:nvCxnSpPr>
        <p:spPr>
          <a:xfrm flipH="1">
            <a:off x="238315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2" name="序号"/>
          <p:cNvSpPr txBox="1"/>
          <p:nvPr>
            <p:custDataLst>
              <p:tags r:id="rId8"/>
            </p:custDataLst>
          </p:nvPr>
        </p:nvSpPr>
        <p:spPr>
          <a:xfrm>
            <a:off x="238315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02.</a:t>
            </a:r>
          </a:p>
        </p:txBody>
      </p:sp>
      <p:sp>
        <p:nvSpPr>
          <p:cNvPr id="1048904" name="标题"/>
          <p:cNvSpPr txBox="1"/>
          <p:nvPr>
            <p:custDataLst>
              <p:tags r:id="rId9"/>
            </p:custDataLst>
          </p:nvPr>
        </p:nvSpPr>
        <p:spPr>
          <a:xfrm>
            <a:off x="254000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细菌概述</a:t>
            </a:r>
          </a:p>
        </p:txBody>
      </p:sp>
      <p:cxnSp>
        <p:nvCxnSpPr>
          <p:cNvPr id="3145753" name="直接连接符 29"/>
          <p:cNvCxnSpPr/>
          <p:nvPr>
            <p:custDataLst>
              <p:tags r:id="rId10"/>
            </p:custDataLst>
          </p:nvPr>
        </p:nvCxnSpPr>
        <p:spPr>
          <a:xfrm flipH="1">
            <a:off x="433197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6" name="序号"/>
          <p:cNvSpPr txBox="1"/>
          <p:nvPr>
            <p:custDataLst>
              <p:tags r:id="rId11"/>
            </p:custDataLst>
          </p:nvPr>
        </p:nvSpPr>
        <p:spPr>
          <a:xfrm>
            <a:off x="433197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03.</a:t>
            </a:r>
          </a:p>
        </p:txBody>
      </p:sp>
      <p:sp>
        <p:nvSpPr>
          <p:cNvPr id="1048908" name="标题"/>
          <p:cNvSpPr txBox="1"/>
          <p:nvPr>
            <p:custDataLst>
              <p:tags r:id="rId12"/>
            </p:custDataLst>
          </p:nvPr>
        </p:nvSpPr>
        <p:spPr>
          <a:xfrm>
            <a:off x="448881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常见细菌分类</a:t>
            </a:r>
          </a:p>
        </p:txBody>
      </p:sp>
      <p:cxnSp>
        <p:nvCxnSpPr>
          <p:cNvPr id="3145755" name="直接连接符 33"/>
          <p:cNvCxnSpPr/>
          <p:nvPr>
            <p:custDataLst>
              <p:tags r:id="rId13"/>
            </p:custDataLst>
          </p:nvPr>
        </p:nvCxnSpPr>
        <p:spPr>
          <a:xfrm flipH="1">
            <a:off x="628015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序号"/>
          <p:cNvSpPr txBox="1"/>
          <p:nvPr>
            <p:custDataLst>
              <p:tags r:id="rId14"/>
            </p:custDataLst>
          </p:nvPr>
        </p:nvSpPr>
        <p:spPr>
          <a:xfrm>
            <a:off x="628015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04.</a:t>
            </a:r>
          </a:p>
        </p:txBody>
      </p:sp>
      <p:sp>
        <p:nvSpPr>
          <p:cNvPr id="1048912" name="标题"/>
          <p:cNvSpPr txBox="1"/>
          <p:nvPr>
            <p:custDataLst>
              <p:tags r:id="rId15"/>
            </p:custDataLst>
          </p:nvPr>
        </p:nvSpPr>
        <p:spPr>
          <a:xfrm>
            <a:off x="643763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细菌的形态和结构</a:t>
            </a:r>
          </a:p>
        </p:txBody>
      </p:sp>
      <p:cxnSp>
        <p:nvCxnSpPr>
          <p:cNvPr id="3145757" name="直接连接符 37"/>
          <p:cNvCxnSpPr/>
          <p:nvPr>
            <p:custDataLst>
              <p:tags r:id="rId16"/>
            </p:custDataLst>
          </p:nvPr>
        </p:nvCxnSpPr>
        <p:spPr>
          <a:xfrm flipH="1">
            <a:off x="822896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4" name="序号"/>
          <p:cNvSpPr txBox="1"/>
          <p:nvPr>
            <p:custDataLst>
              <p:tags r:id="rId17"/>
            </p:custDataLst>
          </p:nvPr>
        </p:nvSpPr>
        <p:spPr>
          <a:xfrm>
            <a:off x="822896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05.</a:t>
            </a:r>
          </a:p>
        </p:txBody>
      </p:sp>
      <p:sp>
        <p:nvSpPr>
          <p:cNvPr id="1048916" name="标题"/>
          <p:cNvSpPr txBox="1"/>
          <p:nvPr>
            <p:custDataLst>
              <p:tags r:id="rId18"/>
            </p:custDataLst>
          </p:nvPr>
        </p:nvSpPr>
        <p:spPr>
          <a:xfrm>
            <a:off x="838581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285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细菌的生理和生化特性</a:t>
            </a:r>
          </a:p>
        </p:txBody>
      </p:sp>
      <p:cxnSp>
        <p:nvCxnSpPr>
          <p:cNvPr id="3145759" name="直接连接符 42"/>
          <p:cNvCxnSpPr/>
          <p:nvPr>
            <p:custDataLst>
              <p:tags r:id="rId19"/>
            </p:custDataLst>
          </p:nvPr>
        </p:nvCxnSpPr>
        <p:spPr>
          <a:xfrm flipH="1">
            <a:off x="1017778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8" name="序号"/>
          <p:cNvSpPr txBox="1"/>
          <p:nvPr>
            <p:custDataLst>
              <p:tags r:id="rId20"/>
            </p:custDataLst>
          </p:nvPr>
        </p:nvSpPr>
        <p:spPr>
          <a:xfrm>
            <a:off x="1017778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06.</a:t>
            </a:r>
          </a:p>
        </p:txBody>
      </p:sp>
      <p:sp>
        <p:nvSpPr>
          <p:cNvPr id="1048920" name="标题"/>
          <p:cNvSpPr txBox="1"/>
          <p:nvPr>
            <p:custDataLst>
              <p:tags r:id="rId21"/>
            </p:custDataLst>
          </p:nvPr>
        </p:nvSpPr>
        <p:spPr>
          <a:xfrm>
            <a:off x="1033462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285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细菌的鉴定和鉴定方法</a:t>
            </a: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ONE</a:t>
            </a:r>
          </a:p>
        </p:txBody>
      </p:sp>
      <p:sp>
        <p:nvSpPr>
          <p:cNvPr id="104896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TWO</a:t>
            </a:r>
          </a:p>
        </p:txBody>
      </p:sp>
      <p:sp>
        <p:nvSpPr>
          <p:cNvPr id="104903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细菌概述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细菌的定义和特点</a:t>
            </a:r>
          </a:p>
        </p:txBody>
      </p:sp>
      <p:sp>
        <p:nvSpPr>
          <p:cNvPr id="1049148" name="正文"/>
          <p:cNvSpPr txBox="1"/>
          <p:nvPr>
            <p:custDataLst>
              <p:tags r:id="rId2"/>
            </p:custDataLst>
          </p:nvPr>
        </p:nvSpPr>
        <p:spPr>
          <a:xfrm>
            <a:off x="3342630" y="1490400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细菌是一种单细胞微生物，体积微小，通常需要显微镜才能观察到</a:t>
            </a:r>
          </a:p>
        </p:txBody>
      </p:sp>
      <p:sp>
        <p:nvSpPr>
          <p:cNvPr id="1049150" name="正文"/>
          <p:cNvSpPr txBox="1"/>
          <p:nvPr>
            <p:custDataLst>
              <p:tags r:id="rId3"/>
            </p:custDataLst>
          </p:nvPr>
        </p:nvSpPr>
        <p:spPr>
          <a:xfrm>
            <a:off x="3342630" y="2296801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细菌的形态多样，有球形、杆形、螺旋形等</a:t>
            </a:r>
          </a:p>
        </p:txBody>
      </p:sp>
      <p:sp>
        <p:nvSpPr>
          <p:cNvPr id="1049152" name="正文"/>
          <p:cNvSpPr txBox="1"/>
          <p:nvPr>
            <p:custDataLst>
              <p:tags r:id="rId4"/>
            </p:custDataLst>
          </p:nvPr>
        </p:nvSpPr>
        <p:spPr>
          <a:xfrm>
            <a:off x="3342630" y="3103202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细菌的繁殖方式为二分裂，繁殖速度快</a:t>
            </a:r>
          </a:p>
        </p:txBody>
      </p:sp>
      <p:sp>
        <p:nvSpPr>
          <p:cNvPr id="1049154" name="正文"/>
          <p:cNvSpPr txBox="1"/>
          <p:nvPr>
            <p:custDataLst>
              <p:tags r:id="rId5"/>
            </p:custDataLst>
          </p:nvPr>
        </p:nvSpPr>
        <p:spPr>
          <a:xfrm>
            <a:off x="3342630" y="3909603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细菌的代谢方式多样，有需氧型、厌氧型、兼性厌氧型等</a:t>
            </a:r>
          </a:p>
        </p:txBody>
      </p:sp>
      <p:sp>
        <p:nvSpPr>
          <p:cNvPr id="1049156" name="正文"/>
          <p:cNvSpPr txBox="1"/>
          <p:nvPr>
            <p:custDataLst>
              <p:tags r:id="rId6"/>
            </p:custDataLst>
          </p:nvPr>
        </p:nvSpPr>
        <p:spPr>
          <a:xfrm>
            <a:off x="3342630" y="4716004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细菌的生存环境广泛，可以在土壤、水、空气、动植物体内等多种环境中生存</a:t>
            </a:r>
          </a:p>
        </p:txBody>
      </p:sp>
      <p:sp>
        <p:nvSpPr>
          <p:cNvPr id="1049158" name="正文"/>
          <p:cNvSpPr txBox="1"/>
          <p:nvPr>
            <p:custDataLst>
              <p:tags r:id="rId7"/>
            </p:custDataLst>
          </p:nvPr>
        </p:nvSpPr>
        <p:spPr>
          <a:xfrm>
            <a:off x="3342630" y="5522405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细菌的种类繁多，目前已知的细菌种类超过10000种，其中大部分对人体无害，但也有一些细菌可以引起疾病。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细菌的分类和命名</a:t>
            </a:r>
          </a:p>
        </p:txBody>
      </p:sp>
      <p:sp>
        <p:nvSpPr>
          <p:cNvPr id="104921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细菌分类：根据形态、生理、生化特征进行分类</a:t>
            </a:r>
          </a:p>
        </p:txBody>
      </p:sp>
      <p:sp>
        <p:nvSpPr>
          <p:cNvPr id="104921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命名规则：采用拉丁文或英文命名，遵循国际命名法规则</a:t>
            </a:r>
          </a:p>
        </p:txBody>
      </p:sp>
      <p:sp>
        <p:nvSpPr>
          <p:cNvPr id="104922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命名格式：属名+种名+亚种名+变种名</a:t>
            </a:r>
          </a:p>
        </p:txBody>
      </p:sp>
      <p:sp>
        <p:nvSpPr>
          <p:cNvPr id="104923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命名实例：Escherichia coli（大肠杆菌）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THREE</a:t>
            </a:r>
          </a:p>
        </p:txBody>
      </p:sp>
      <p:sp>
        <p:nvSpPr>
          <p:cNvPr id="1049288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常见细菌分类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革兰氏阳性菌</a:t>
            </a:r>
          </a:p>
        </p:txBody>
      </p:sp>
      <p:sp>
        <p:nvSpPr>
          <p:cNvPr id="104940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致病性：引起皮肤、呼吸道、消化道等感染</a:t>
            </a:r>
          </a:p>
        </p:txBody>
      </p:sp>
      <p:sp>
        <p:nvSpPr>
          <p:cNvPr id="104941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特点：细胞壁厚，有肽聚糖层，染色呈紫色</a:t>
            </a:r>
          </a:p>
        </p:txBody>
      </p:sp>
      <p:sp>
        <p:nvSpPr>
          <p:cNvPr id="104942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代表菌种：金黄色葡萄球菌、链球菌、肺炎球菌等</a:t>
            </a:r>
          </a:p>
        </p:txBody>
      </p:sp>
      <p:sp>
        <p:nvSpPr>
          <p:cNvPr id="104942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治疗：抗生素治疗，如青霉素、头孢菌素等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8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革兰氏阴性菌</a:t>
            </a:r>
          </a:p>
        </p:txBody>
      </p:sp>
      <p:sp>
        <p:nvSpPr>
          <p:cNvPr id="104948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9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9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0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致病性：引起肠道感染、呼吸道感染、泌尿系统感染等</a:t>
            </a:r>
          </a:p>
        </p:txBody>
      </p:sp>
      <p:sp>
        <p:nvSpPr>
          <p:cNvPr id="104950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治疗：使用青霉素、头孢菌素等抗生素进行治疗</a:t>
            </a:r>
          </a:p>
        </p:txBody>
      </p:sp>
      <p:sp>
        <p:nvSpPr>
          <p:cNvPr id="104950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特点：细胞壁含有肽聚糖和脂多糖，对青霉素敏感</a:t>
            </a:r>
          </a:p>
        </p:txBody>
      </p:sp>
      <p:sp>
        <p:nvSpPr>
          <p:cNvPr id="104951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代表菌种：大肠杆菌、肺炎克雷伯菌、铜绿假单胞菌等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厌氧菌</a:t>
            </a:r>
          </a:p>
        </p:txBody>
      </p:sp>
      <p:sp>
        <p:nvSpPr>
          <p:cNvPr id="104956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56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56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57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57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特点：厌氧菌通常具有较强的耐酸、耐碱、耐高温等特性</a:t>
            </a:r>
          </a:p>
        </p:txBody>
      </p:sp>
      <p:sp>
        <p:nvSpPr>
          <p:cNvPr id="104957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定义：在无氧条件下生长的细菌</a:t>
            </a:r>
          </a:p>
        </p:txBody>
      </p:sp>
      <p:sp>
        <p:nvSpPr>
          <p:cNvPr id="104957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分类：根据代谢类型，厌氧菌可以分为发酵型和呼吸型两种</a:t>
            </a:r>
          </a:p>
        </p:txBody>
      </p:sp>
      <p:sp>
        <p:nvSpPr>
          <p:cNvPr id="104957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应用：厌氧菌在污水处理、生物能源等领域具有广泛的应用前景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3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需氧菌</a:t>
            </a:r>
          </a:p>
        </p:txBody>
      </p:sp>
      <p:sp>
        <p:nvSpPr>
          <p:cNvPr id="104963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3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4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4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4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常见种类：大肠杆菌、金黄色葡萄球菌、肺炎链球菌等</a:t>
            </a:r>
          </a:p>
        </p:txBody>
      </p:sp>
      <p:sp>
        <p:nvSpPr>
          <p:cNvPr id="104965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应用：需氧菌在医学、食品工业、环境科学等领域有广泛应用</a:t>
            </a:r>
          </a:p>
        </p:txBody>
      </p:sp>
      <p:sp>
        <p:nvSpPr>
          <p:cNvPr id="104965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定义：需氧菌是指在生长过程中需要氧气的细菌</a:t>
            </a:r>
          </a:p>
        </p:txBody>
      </p:sp>
      <p:sp>
        <p:nvSpPr>
          <p:cNvPr id="104965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特点：需氧菌在生长过程中需要氧气，否则无法生存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70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FOUR</a:t>
            </a:r>
          </a:p>
        </p:txBody>
      </p:sp>
      <p:sp>
        <p:nvSpPr>
          <p:cNvPr id="1049708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细菌的形态和结构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82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球菌</a:t>
            </a:r>
          </a:p>
        </p:txBody>
      </p:sp>
      <p:sp>
        <p:nvSpPr>
          <p:cNvPr id="104982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形态：球形或椭圆形</a:t>
            </a:r>
          </a:p>
        </p:txBody>
      </p:sp>
      <p:sp>
        <p:nvSpPr>
          <p:cNvPr id="104982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结构：单细胞，无鞭毛，无芽孢</a:t>
            </a:r>
          </a:p>
        </p:txBody>
      </p:sp>
      <p:sp>
        <p:nvSpPr>
          <p:cNvPr id="104982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细胞壁：主要由肽聚糖和蛋白质组成</a:t>
            </a:r>
          </a:p>
        </p:txBody>
      </p:sp>
      <p:sp>
        <p:nvSpPr>
          <p:cNvPr id="104983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细胞膜：含有脂质和蛋白质，具有选择透过性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88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杆菌</a:t>
            </a:r>
          </a:p>
        </p:txBody>
      </p:sp>
      <p:sp>
        <p:nvSpPr>
          <p:cNvPr id="104988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8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8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9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9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9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9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9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形态：杆状，长度在0.5-10微米之间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9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细胞质：含有核糖体、质粒等细胞器</a:t>
            </a:r>
          </a:p>
        </p:txBody>
      </p:sp>
      <p:sp>
        <p:nvSpPr>
          <p:cNvPr id="104990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0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0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1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1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1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1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1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繁殖方式：二分裂繁殖，无性繁殖为主</a:t>
            </a:r>
          </a:p>
        </p:txBody>
      </p:sp>
      <p:sp>
        <p:nvSpPr>
          <p:cNvPr id="10499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结构：细胞壁厚，含有肽聚糖和肽糖复合物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97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螺形菌</a:t>
            </a:r>
          </a:p>
        </p:txBody>
      </p:sp>
      <p:sp>
        <p:nvSpPr>
          <p:cNvPr id="104997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97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98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98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98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结构：细胞壁、细胞膜、细胞质、核质体</a:t>
            </a:r>
          </a:p>
        </p:txBody>
      </p:sp>
      <p:sp>
        <p:nvSpPr>
          <p:cNvPr id="104998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形态：螺旋形，长度约1-5微米</a:t>
            </a:r>
          </a:p>
        </p:txBody>
      </p:sp>
      <p:sp>
        <p:nvSpPr>
          <p:cNvPr id="104998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特点：具有鞭毛，能运动</a:t>
            </a:r>
          </a:p>
        </p:txBody>
      </p:sp>
      <p:sp>
        <p:nvSpPr>
          <p:cNvPr id="104999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应用：在污水处理、生物制药等领域有广泛应用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https://d.book118.com/155312211321011033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SLIDE_CONTENT_AREA" val="{&quot;left&quot;:&quot;81.45&quot;,&quot;top&quot;:&quot;106.8&quot;,&quot;width&quot;:&quot;739.1&quot;,&quot;height&quot;:&quot;290.25&quot;}"/>
  <p:tag name="KSO_WM_SLIDE_ID" val="custom2023030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1"/>
  <p:tag name="KSO_WM_UNIT_INDEX" val="1_5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1"/>
  <p:tag name="KSO_WM_UNIT_INDEX" val="1_6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4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9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6">
      <a:dk1>
        <a:srgbClr val="000000"/>
      </a:dk1>
      <a:lt1>
        <a:srgbClr val="FFFFFF"/>
      </a:lt1>
      <a:dk2>
        <a:srgbClr val="003E29"/>
      </a:dk2>
      <a:lt2>
        <a:srgbClr val="E6E6E6"/>
      </a:lt2>
      <a:accent1>
        <a:srgbClr val="1FFFB5"/>
      </a:accent1>
      <a:accent2>
        <a:srgbClr val="2EE8C3"/>
      </a:accent2>
      <a:accent3>
        <a:srgbClr val="3DD2D1"/>
      </a:accent3>
      <a:accent4>
        <a:srgbClr val="4BBBE0"/>
      </a:accent4>
      <a:accent5>
        <a:srgbClr val="5AA5EE"/>
      </a:accent5>
      <a:accent6>
        <a:srgbClr val="698EFC"/>
      </a:accent6>
      <a:hlink>
        <a:srgbClr val="4472C4"/>
      </a:hlink>
      <a:folHlink>
        <a:srgbClr val="EEEEEE"/>
      </a:folHlink>
    </a:clrScheme>
    <a:fontScheme name="稻壳儿-黑体常规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MiSans Heavy</vt:lpstr>
      <vt:lpstr>MiSans Normal</vt:lpstr>
      <vt:lpstr>MiSans</vt:lpstr>
      <vt:lpstr>Wingdings</vt:lpstr>
      <vt:lpstr>微软雅黑</vt:lpstr>
      <vt:lpstr>宋体</vt:lpstr>
      <vt:lpstr>Office Theme</vt:lpstr>
      <vt:lpstr>《常见细菌分类》PPT课件</vt:lpstr>
      <vt:lpstr>目录</vt:lpstr>
      <vt:lpstr>添加章节标题</vt:lpstr>
      <vt:lpstr>细菌概述</vt:lpstr>
      <vt:lpstr>细菌的定义和特点</vt:lpstr>
      <vt:lpstr>细菌的分类和命名</vt:lpstr>
      <vt:lpstr>常见细菌分类</vt:lpstr>
      <vt:lpstr>革兰氏阳性菌</vt:lpstr>
      <vt:lpstr>革兰氏阴性菌</vt:lpstr>
      <vt:lpstr>厌氧菌</vt:lpstr>
      <vt:lpstr>需氧菌</vt:lpstr>
      <vt:lpstr>细菌的形态和结构</vt:lpstr>
      <vt:lpstr>球菌</vt:lpstr>
      <vt:lpstr>杆菌</vt:lpstr>
      <vt:lpstr>螺形菌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2024-08-29T02:29:15.674</cp:lastPrinted>
  <dcterms:created xsi:type="dcterms:W3CDTF">2024-08-28T18:29:15Z</dcterms:created>
  <dcterms:modified xsi:type="dcterms:W3CDTF">2024-08-28T18:29:18Z</dcterms:modified>
</cp:coreProperties>
</file>