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39"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098E0A-D8DA-40F1-925B-9449214514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5D4163-4E2C-4066-A20B-5DCF84D92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5F7F14-B21E-4107-81FA-84145C2ED7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52DAB4-8E7E-4AAB-B574-EB31BC5D7E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B7B5E3-22C8-4E68-987B-A34C97B4D7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2E7C90-5799-4657-B7CF-4E98B3947F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254BE8-C099-4F16-80D9-850E791197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ED2D0C-1BB2-4C07-B3DE-94D7AFCBD9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F9ACD6-569F-47ED-A44D-BC2D25B306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40A9C5-3B52-4D54-8095-61ABF06480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27B7A4-FC52-4D90-AF10-BBE930215E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31301310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ctrTitle"/>
          </p:nvPr>
        </p:nvSpPr>
        <p:spPr/>
        <p:txBody>
          <a:bodyPr/>
          <a:lstStyle/>
          <a:p>
            <a:r>
              <a:rPr lang="zh-CN" altLang="zh-CN"/>
              <a:t>护理技术操作并发症</a:t>
            </a:r>
            <a:endParaRPr lang="zh-CN" altLang="zh-CN"/>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normAutofit fontScale="90000"/>
          </a:bodyPr>
          <a:lstStyle/>
          <a:p>
            <a:r>
              <a:rPr lang="zh-CN" altLang="en-US"/>
              <a:t>动脉穿刺采血操作并发症的预防与处理规范</a:t>
            </a:r>
            <a:endParaRPr lang="zh-CN" altLang="en-US"/>
          </a:p>
        </p:txBody>
      </p:sp>
      <p:sp>
        <p:nvSpPr>
          <p:cNvPr id="3" name="内容占位符 2"/>
          <p:cNvSpPr>
            <a:spLocks noGrp="1"/>
          </p:cNvSpPr>
          <p:nvPr>
            <p:ph idx="1"/>
          </p:nvPr>
        </p:nvSpPr>
        <p:spPr/>
        <p:txBody>
          <a:bodyPr>
            <a:normAutofit fontScale="70000"/>
          </a:bodyPr>
          <a:lstStyle/>
          <a:p>
            <a:r>
              <a:rPr lang="zh-CN" altLang="en-US"/>
              <a:t>一、出血或血肿</a:t>
            </a:r>
            <a:endParaRPr lang="zh-CN" altLang="en-US"/>
          </a:p>
          <a:p>
            <a:r>
              <a:rPr lang="zh-CN" altLang="en-US"/>
              <a:t>【预防措施】</a:t>
            </a:r>
            <a:endParaRPr lang="zh-CN" altLang="en-US"/>
          </a:p>
          <a:p>
            <a:r>
              <a:rPr lang="zh-CN" altLang="en-US"/>
              <a:t>1.加强穿刺技能的训练，掌握进针的角度和深度，缓慢进针，防止穿破动脉后壁，引起出血。</a:t>
            </a:r>
            <a:endParaRPr lang="zh-CN" altLang="en-US"/>
          </a:p>
          <a:p>
            <a:r>
              <a:rPr lang="zh-CN" altLang="en-US"/>
              <a:t>2.避免在同一部位反复穿刺。</a:t>
            </a:r>
            <a:endParaRPr lang="zh-CN" altLang="en-US"/>
          </a:p>
          <a:p>
            <a:r>
              <a:rPr lang="zh-CN" altLang="en-US"/>
              <a:t>3.采血完毕后，局部按压方法正确，穿刺时针头经皮下直接进入血管的拔针后按压部位为皮肤穿刺入口，如果穿刺时针头在皮下行走一段距离后进入血管的，按压方法是棉签与血管走形平行。</a:t>
            </a:r>
            <a:endParaRPr lang="zh-CN" altLang="en-US"/>
          </a:p>
          <a:p>
            <a:r>
              <a:rPr lang="zh-CN" altLang="en-US"/>
              <a:t>4.若压迫止血无效时可以加压包扎，局部加压止血5~10分钟或者小沙袋压迫止血至少20分钟，直到不出血为止。</a:t>
            </a:r>
            <a:endParaRPr lang="zh-CN" altLang="en-US"/>
          </a:p>
          <a:p>
            <a:r>
              <a:rPr lang="zh-CN" altLang="en-US"/>
              <a:t>5、严重凝血机制障碍者应避免动脉穿刺。</a:t>
            </a:r>
            <a:endParaRPr lang="zh-CN" altLang="en-US"/>
          </a:p>
          <a:p>
            <a:r>
              <a:rPr lang="zh-CN" altLang="en-US"/>
              <a:t>6、需要监测血压的患者，避免在采血侧上肢量血压，病情允许时30分钟后再测量。</a:t>
            </a: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lstStyle/>
          <a:p>
            <a:pPr>
              <a:lnSpc>
                <a:spcPct val="100000"/>
              </a:lnSpc>
            </a:pPr>
            <a:r>
              <a:rPr lang="zh-CN" altLang="en-US"/>
              <a:t>【处理措施】</a:t>
            </a:r>
            <a:endParaRPr lang="zh-CN" altLang="en-US"/>
          </a:p>
          <a:p>
            <a:pPr>
              <a:lnSpc>
                <a:spcPct val="100000"/>
              </a:lnSpc>
            </a:pPr>
            <a:r>
              <a:rPr lang="zh-CN" altLang="en-US"/>
              <a:t>1.注意观察血肿的肿胀范围，有无进展。</a:t>
            </a:r>
            <a:endParaRPr lang="zh-CN" altLang="en-US"/>
          </a:p>
          <a:p>
            <a:pPr>
              <a:lnSpc>
                <a:spcPct val="100000"/>
              </a:lnSpc>
            </a:pPr>
            <a:r>
              <a:rPr lang="zh-CN" altLang="en-US"/>
              <a:t>2.血肿发生后可采用局部湿、热敷，24小时内，局部冷敷，24小时后采用热敷。</a:t>
            </a:r>
            <a:endParaRPr lang="zh-CN" altLang="en-US"/>
          </a:p>
          <a:p>
            <a:pPr>
              <a:lnSpc>
                <a:spcPct val="100000"/>
              </a:lnSpc>
            </a:pPr>
            <a:r>
              <a:rPr lang="zh-CN" altLang="en-US"/>
              <a:t>3.如发生穿刺口大出血，应立即让患者平卧，戴无菌手套，用无菌纱布按压穿刺口，直至不再出血，出血量大的遵医嘱输注血液制品，叮嘱患者及家属，采血后勿过早下床活动，如为股动脉穿刺的勿剧烈咳嗽。</a:t>
            </a:r>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fontScale="90000"/>
          </a:bodyPr>
          <a:lstStyle/>
          <a:p>
            <a:r>
              <a:rPr lang="zh-CN" altLang="en-US" b="1"/>
              <a:t>二、筋膜间隔综合征及桡神经损伤</a:t>
            </a:r>
            <a:endParaRPr lang="zh-CN" altLang="en-US" b="1"/>
          </a:p>
          <a:p>
            <a:pPr>
              <a:lnSpc>
                <a:spcPct val="100000"/>
              </a:lnSpc>
            </a:pPr>
            <a:r>
              <a:rPr lang="zh-CN" altLang="en-US"/>
              <a:t>【预防措施】</a:t>
            </a:r>
            <a:endParaRPr lang="zh-CN" altLang="en-US"/>
          </a:p>
          <a:p>
            <a:pPr>
              <a:lnSpc>
                <a:spcPct val="100000"/>
              </a:lnSpc>
            </a:pPr>
            <a:r>
              <a:rPr lang="zh-CN" altLang="en-US"/>
              <a:t>同血肿预防措施</a:t>
            </a:r>
            <a:endParaRPr lang="zh-CN" altLang="en-US"/>
          </a:p>
          <a:p>
            <a:pPr>
              <a:lnSpc>
                <a:spcPct val="100000"/>
              </a:lnSpc>
            </a:pPr>
            <a:r>
              <a:rPr lang="zh-CN" altLang="en-US"/>
              <a:t>【处理措施】</a:t>
            </a:r>
            <a:endParaRPr lang="zh-CN" altLang="en-US"/>
          </a:p>
          <a:p>
            <a:pPr>
              <a:lnSpc>
                <a:spcPct val="100000"/>
              </a:lnSpc>
            </a:pPr>
            <a:r>
              <a:rPr lang="zh-CN" altLang="en-US"/>
              <a:t>1、尽快止痛，减轻患者痛苦。可用利多卡因行臂丛神经阻滞麻醉，必要时反复用药，也可遵医嘱使用止痛药。</a:t>
            </a:r>
            <a:endParaRPr lang="zh-CN" altLang="en-US"/>
          </a:p>
          <a:p>
            <a:pPr>
              <a:lnSpc>
                <a:spcPct val="100000"/>
              </a:lnSpc>
            </a:pPr>
            <a:r>
              <a:rPr lang="zh-CN" altLang="en-US"/>
              <a:t>2、注意观察双侧肢体的血运、感觉、运动情况，如肢体双侧皮温差在3℃以上或者皮肤苍白，感觉异常，运动障碍，及时请骨科医生处理。</a:t>
            </a:r>
            <a:endParaRPr lang="zh-CN" altLang="en-US"/>
          </a:p>
          <a:p>
            <a:pPr>
              <a:lnSpc>
                <a:spcPct val="100000"/>
              </a:lnSpc>
            </a:pPr>
            <a:r>
              <a:rPr lang="zh-CN" altLang="en-US"/>
              <a:t>保守治疗无效时，通知医生行筋膜间室切开剪张术。</a:t>
            </a: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fontScale="90000"/>
          </a:bodyPr>
          <a:lstStyle/>
          <a:p>
            <a:pPr>
              <a:lnSpc>
                <a:spcPct val="100000"/>
              </a:lnSpc>
            </a:pPr>
            <a:r>
              <a:rPr lang="zh-CN" altLang="en-US"/>
              <a:t>三、假性动脉瘤形成</a:t>
            </a:r>
            <a:endParaRPr lang="zh-CN" altLang="en-US"/>
          </a:p>
          <a:p>
            <a:pPr>
              <a:lnSpc>
                <a:spcPct val="100000"/>
              </a:lnSpc>
            </a:pPr>
            <a:r>
              <a:rPr lang="zh-CN" altLang="en-US"/>
              <a:t>【预防措施】</a:t>
            </a:r>
            <a:endParaRPr lang="zh-CN" altLang="en-US"/>
          </a:p>
          <a:p>
            <a:pPr>
              <a:lnSpc>
                <a:spcPct val="100000"/>
              </a:lnSpc>
            </a:pPr>
            <a:r>
              <a:rPr lang="zh-CN" altLang="en-US"/>
              <a:t>1.避免在同一部位重复穿刺</a:t>
            </a:r>
            <a:endParaRPr lang="zh-CN" altLang="en-US"/>
          </a:p>
          <a:p>
            <a:pPr>
              <a:lnSpc>
                <a:spcPct val="100000"/>
              </a:lnSpc>
            </a:pPr>
            <a:r>
              <a:rPr lang="zh-CN" altLang="en-US"/>
              <a:t>2.穿刺后动脉少量出血时，使用无菌敷料按压出血部位，并用胶布加压固定，随时观察是否继续出血。</a:t>
            </a:r>
            <a:endParaRPr lang="zh-CN" altLang="en-US"/>
          </a:p>
          <a:p>
            <a:pPr>
              <a:lnSpc>
                <a:spcPct val="100000"/>
              </a:lnSpc>
            </a:pPr>
            <a:r>
              <a:rPr lang="zh-CN" altLang="en-US"/>
              <a:t>【处理措施】</a:t>
            </a:r>
            <a:endParaRPr lang="zh-CN" altLang="en-US"/>
          </a:p>
          <a:p>
            <a:pPr>
              <a:lnSpc>
                <a:spcPct val="100000"/>
              </a:lnSpc>
            </a:pPr>
            <a:r>
              <a:rPr lang="zh-CN" altLang="en-US"/>
              <a:t>1、若有小的足背假性动脉瘤形成，应嘱患者穿宽松的软鞋，以防瘤体受摩擦，引起破裂出血。</a:t>
            </a:r>
            <a:endParaRPr lang="zh-CN" altLang="en-US"/>
          </a:p>
          <a:p>
            <a:pPr>
              <a:lnSpc>
                <a:spcPct val="100000"/>
              </a:lnSpc>
            </a:pPr>
            <a:r>
              <a:rPr lang="zh-CN" altLang="en-US"/>
              <a:t>2.若假性动脉瘤大且影响功能时，可采用手术直接修补。</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lnSpcReduction="10000"/>
          </a:bodyPr>
          <a:lstStyle/>
          <a:p>
            <a:r>
              <a:rPr lang="zh-CN" altLang="en-US"/>
              <a:t>四、动脉痉挛</a:t>
            </a:r>
            <a:endParaRPr lang="zh-CN" altLang="en-US"/>
          </a:p>
          <a:p>
            <a:r>
              <a:rPr lang="zh-CN" altLang="en-US"/>
              <a:t>【预防措施】</a:t>
            </a:r>
            <a:endParaRPr lang="zh-CN" altLang="en-US"/>
          </a:p>
          <a:p>
            <a:r>
              <a:rPr lang="zh-CN" altLang="en-US"/>
              <a:t>1.做好患者的解释工作，消除恐惧等不良心理，使其放松。</a:t>
            </a:r>
            <a:endParaRPr lang="zh-CN" altLang="en-US"/>
          </a:p>
          <a:p>
            <a:r>
              <a:rPr lang="zh-CN" altLang="en-US"/>
              <a:t>2.避免反复穿刺。</a:t>
            </a:r>
            <a:endParaRPr lang="zh-CN" altLang="en-US"/>
          </a:p>
          <a:p>
            <a:r>
              <a:rPr lang="zh-CN" altLang="en-US"/>
              <a:t>3、必要时热敷局部血管。</a:t>
            </a:r>
            <a:endParaRPr lang="zh-CN" altLang="en-US"/>
          </a:p>
          <a:p>
            <a:r>
              <a:rPr lang="zh-CN" altLang="en-US"/>
              <a:t>【处理措施】</a:t>
            </a:r>
            <a:endParaRPr lang="zh-CN" altLang="en-US"/>
          </a:p>
          <a:p>
            <a:r>
              <a:rPr lang="zh-CN" altLang="en-US"/>
              <a:t>1若出现动脉痉挛，但穿刺针头确定在血管内，可暂停抽血，待血流量渐进增加后，再行采血，</a:t>
            </a:r>
            <a:endParaRPr lang="zh-CN" altLang="en-US"/>
          </a:p>
          <a:p>
            <a:r>
              <a:rPr lang="zh-CN" altLang="en-US"/>
              <a:t>2.若穿刺未成功，则拔针暂停穿刺，待痉挛解除后再行动脉穿刺。</a:t>
            </a: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lstStyle/>
          <a:p>
            <a:r>
              <a:rPr lang="zh-CN" altLang="en-US"/>
              <a:t>五、血栓形成</a:t>
            </a:r>
            <a:endParaRPr lang="zh-CN" altLang="en-US"/>
          </a:p>
          <a:p>
            <a:r>
              <a:rPr lang="zh-CN" altLang="en-US"/>
              <a:t>【预防措施】</a:t>
            </a:r>
            <a:endParaRPr lang="zh-CN" altLang="en-US"/>
          </a:p>
          <a:p>
            <a:r>
              <a:rPr lang="zh-CN" altLang="en-US"/>
              <a:t>1.避免同一穿刺点反复穿刺。</a:t>
            </a:r>
            <a:endParaRPr lang="zh-CN" altLang="en-US"/>
          </a:p>
          <a:p>
            <a:r>
              <a:rPr lang="zh-CN" altLang="en-US"/>
              <a:t>2.拔针后，压迫穿刺点的力度要适中，压迫时以指腹仍感到有动脉搏动为宜。</a:t>
            </a:r>
            <a:endParaRPr lang="zh-CN" altLang="en-US"/>
          </a:p>
          <a:p>
            <a:r>
              <a:rPr lang="zh-CN" altLang="en-US"/>
              <a:t>【处理措施】</a:t>
            </a:r>
            <a:endParaRPr lang="zh-CN" altLang="en-US"/>
          </a:p>
          <a:p>
            <a:r>
              <a:rPr lang="zh-CN" altLang="en-US"/>
              <a:t>若有血栓形成，遵医嘱行溶栓治疗。</a:t>
            </a: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fontScale="70000"/>
          </a:bodyPr>
          <a:lstStyle/>
          <a:p>
            <a:r>
              <a:rPr lang="zh-CN" altLang="en-US"/>
              <a:t>六、穿刺困难</a:t>
            </a:r>
            <a:endParaRPr lang="zh-CN" altLang="en-US"/>
          </a:p>
          <a:p>
            <a:r>
              <a:rPr lang="zh-CN" altLang="en-US"/>
              <a:t>【预防措施】</a:t>
            </a:r>
            <a:endParaRPr lang="zh-CN" altLang="en-US"/>
          </a:p>
          <a:p>
            <a:r>
              <a:rPr lang="zh-CN" altLang="en-US"/>
              <a:t>1.对患者做好解释工作，消除恐惧等不良心理，以取得配合；同时护士应以良好的心态进行操作。</a:t>
            </a:r>
            <a:endParaRPr lang="zh-CN" altLang="en-US"/>
          </a:p>
          <a:p>
            <a:r>
              <a:rPr lang="zh-CN" altLang="en-US"/>
              <a:t>2.熟悉动脉穿刺血管的解剖位置，掌握血管的走行及深度。要有良好的</a:t>
            </a:r>
            <a:endParaRPr lang="zh-CN" altLang="en-US"/>
          </a:p>
          <a:p>
            <a:r>
              <a:rPr lang="zh-CN" altLang="en-US"/>
              <a:t>基本功和熟练的操作技术。</a:t>
            </a:r>
            <a:endParaRPr lang="zh-CN" altLang="en-US"/>
          </a:p>
          <a:p>
            <a:r>
              <a:rPr lang="zh-CN" altLang="en-US"/>
              <a:t>3.对于脆性增加的血管，找血管不宜过快、过猛，避免同一血管反复穿刺。</a:t>
            </a:r>
            <a:endParaRPr lang="zh-CN" altLang="en-US"/>
          </a:p>
          <a:p>
            <a:r>
              <a:rPr lang="zh-CN" altLang="en-US"/>
              <a:t>4.对于血液高凝的患者，确认穿刺成功后迅速回抽血液，避免血液凝固堵塞针头。</a:t>
            </a:r>
            <a:endParaRPr lang="zh-CN" altLang="en-US"/>
          </a:p>
          <a:p>
            <a:r>
              <a:rPr lang="zh-CN" altLang="en-US"/>
              <a:t>【处理措施】</a:t>
            </a:r>
            <a:endParaRPr lang="zh-CN" altLang="en-US"/>
          </a:p>
          <a:p>
            <a:r>
              <a:rPr lang="zh-CN" altLang="en-US"/>
              <a:t>确定针头没有在动脉内，应立即拔针，重新更换针头另选动脉进行采</a:t>
            </a:r>
            <a:endParaRPr lang="zh-CN" altLang="en-US"/>
          </a:p>
          <a:p>
            <a:r>
              <a:rPr lang="zh-CN" altLang="en-US"/>
              <a:t>血，不能来回多次进针或退针。</a:t>
            </a: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normAutofit fontScale="90000"/>
          </a:bodyPr>
          <a:lstStyle/>
          <a:p>
            <a:r>
              <a:rPr lang="zh-CN" altLang="en-US" b="1"/>
              <a:t>输液泵输液法操作并发症的预防及处理</a:t>
            </a:r>
            <a:endParaRPr lang="zh-CN" altLang="en-US" b="1"/>
          </a:p>
        </p:txBody>
      </p:sp>
      <p:sp>
        <p:nvSpPr>
          <p:cNvPr id="3" name="内容占位符 2"/>
          <p:cNvSpPr>
            <a:spLocks noGrp="1"/>
          </p:cNvSpPr>
          <p:nvPr>
            <p:ph idx="1"/>
          </p:nvPr>
        </p:nvSpPr>
        <p:spPr/>
        <p:txBody>
          <a:bodyPr>
            <a:normAutofit lnSpcReduction="10000"/>
          </a:bodyPr>
          <a:lstStyle/>
          <a:p>
            <a:r>
              <a:rPr lang="zh-CN" altLang="en-US"/>
              <a:t>一、导管堵塞</a:t>
            </a:r>
            <a:endParaRPr lang="zh-CN" altLang="en-US"/>
          </a:p>
          <a:p>
            <a:r>
              <a:rPr lang="zh-CN" altLang="en-US"/>
              <a:t>【预防措施】</a:t>
            </a:r>
            <a:endParaRPr lang="zh-CN" altLang="en-US"/>
          </a:p>
          <a:p>
            <a:r>
              <a:rPr lang="zh-CN" altLang="en-US"/>
              <a:t>1.熟练掌握各种报警指示标识、报警原因及处理方法。</a:t>
            </a:r>
            <a:endParaRPr lang="zh-CN" altLang="en-US"/>
          </a:p>
          <a:p>
            <a:r>
              <a:rPr lang="zh-CN" altLang="en-US"/>
              <a:t>2.输液过程中加强巡视，及时处理各种报警状态。</a:t>
            </a:r>
            <a:endParaRPr lang="zh-CN" altLang="en-US"/>
          </a:p>
          <a:p>
            <a:r>
              <a:rPr lang="zh-CN" altLang="en-US"/>
              <a:t>3.告知患者及家属输液泵出现报警时应及时使用呼叫器通知医护人员。</a:t>
            </a:r>
            <a:endParaRPr lang="zh-CN" altLang="en-US"/>
          </a:p>
          <a:p>
            <a:r>
              <a:rPr lang="zh-CN" altLang="en-US"/>
              <a:t>【处理措施】</a:t>
            </a:r>
            <a:endParaRPr lang="zh-CN" altLang="en-US"/>
          </a:p>
          <a:p>
            <a:r>
              <a:rPr lang="zh-CN" altLang="en-US"/>
              <a:t>1.查找输液导管、输液泵、患者三方面原因，排除故障。</a:t>
            </a:r>
            <a:endParaRPr lang="zh-CN" altLang="en-US"/>
          </a:p>
          <a:p>
            <a:r>
              <a:rPr lang="zh-CN" altLang="en-US"/>
              <a:t>2.导管或针头阻塞时，重新选择静脉进行穿刺。</a:t>
            </a: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fontScale="90000" lnSpcReduction="20000"/>
          </a:bodyPr>
          <a:lstStyle/>
          <a:p>
            <a:r>
              <a:rPr lang="zh-CN" altLang="en-US"/>
              <a:t>二、药液滴入失控</a:t>
            </a:r>
            <a:endParaRPr lang="zh-CN" altLang="en-US"/>
          </a:p>
          <a:p>
            <a:r>
              <a:rPr lang="zh-CN" altLang="en-US"/>
              <a:t>【预防措施】</a:t>
            </a:r>
            <a:endParaRPr lang="zh-CN" altLang="en-US"/>
          </a:p>
          <a:p>
            <a:r>
              <a:rPr lang="zh-CN" altLang="en-US"/>
              <a:t>1.使用输液泵时先检查仪器的各功能状态，确保各功能良好后方可使用</a:t>
            </a:r>
            <a:endParaRPr lang="zh-CN" altLang="en-US"/>
          </a:p>
          <a:p>
            <a:r>
              <a:rPr lang="zh-CN" altLang="en-US"/>
              <a:t>2.告知患者不要随意触摸输液泵面板，以防改变输液速度。</a:t>
            </a:r>
            <a:endParaRPr lang="zh-CN" altLang="en-US"/>
          </a:p>
          <a:p>
            <a:r>
              <a:rPr lang="zh-CN" altLang="en-US"/>
              <a:t>3.设置各参数后及时将面板锁定。</a:t>
            </a:r>
            <a:endParaRPr lang="zh-CN" altLang="en-US"/>
          </a:p>
          <a:p>
            <a:r>
              <a:rPr lang="zh-CN" altLang="en-US"/>
              <a:t>4.输减过程中随时查看输液泵的工作状态，发现问题及时处理。</a:t>
            </a:r>
            <a:endParaRPr lang="zh-CN" altLang="en-US"/>
          </a:p>
          <a:p>
            <a:r>
              <a:rPr lang="zh-CN" altLang="en-US"/>
              <a:t>【处理措施】</a:t>
            </a:r>
            <a:endParaRPr lang="zh-CN" altLang="en-US"/>
          </a:p>
          <a:p>
            <a:r>
              <a:rPr lang="zh-CN" altLang="en-US"/>
              <a:t>1.检查输液泵或注射泵的功能是否完好，必要时予以及时更换输液泵。</a:t>
            </a:r>
            <a:endParaRPr lang="zh-CN" altLang="en-US"/>
          </a:p>
          <a:p>
            <a:r>
              <a:rPr lang="zh-CN" altLang="en-US"/>
              <a:t>2.按要求重设输液速度。</a:t>
            </a:r>
            <a:endParaRPr lang="zh-CN" altLang="en-US"/>
          </a:p>
          <a:p>
            <a:r>
              <a:rPr lang="zh-CN" altLang="en-US"/>
              <a:t>向患者及家属进解控制输液速度的重要性，嘱其不宜擅自调节控制面板。</a:t>
            </a: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fontScale="80000"/>
          </a:bodyPr>
          <a:lstStyle/>
          <a:p>
            <a:pPr>
              <a:lnSpc>
                <a:spcPct val="100000"/>
              </a:lnSpc>
            </a:pPr>
            <a:r>
              <a:rPr lang="zh-CN" altLang="en-US"/>
              <a:t>三、漏液</a:t>
            </a:r>
            <a:endParaRPr lang="zh-CN" altLang="en-US"/>
          </a:p>
          <a:p>
            <a:pPr>
              <a:lnSpc>
                <a:spcPct val="100000"/>
              </a:lnSpc>
            </a:pPr>
            <a:r>
              <a:rPr lang="zh-CN" altLang="en-US"/>
              <a:t>【预防措施】</a:t>
            </a:r>
            <a:endParaRPr lang="zh-CN" altLang="en-US"/>
          </a:p>
          <a:p>
            <a:pPr>
              <a:lnSpc>
                <a:spcPct val="100000"/>
              </a:lnSpc>
            </a:pPr>
            <a:r>
              <a:rPr lang="zh-CN" altLang="en-US"/>
              <a:t>1.适当调节输液泵的注人压力，防止压力过高而致管道连接处漏液或管道破裂</a:t>
            </a:r>
            <a:endParaRPr lang="zh-CN" altLang="en-US"/>
          </a:p>
          <a:p>
            <a:pPr>
              <a:lnSpc>
                <a:spcPct val="100000"/>
              </a:lnSpc>
            </a:pPr>
            <a:r>
              <a:rPr lang="zh-CN" altLang="en-US"/>
              <a:t>2.因输液泵无漏液报警提示，较长时间使用输液泵输液加之患者翻身或其他活动易使管道连接处脱落，故应经常检查管路。</a:t>
            </a:r>
            <a:endParaRPr lang="zh-CN" altLang="en-US"/>
          </a:p>
          <a:p>
            <a:pPr>
              <a:lnSpc>
                <a:spcPct val="100000"/>
              </a:lnSpc>
            </a:pPr>
            <a:r>
              <a:rPr lang="zh-CN" altLang="en-US"/>
              <a:t>3.输液前应仔细检查各管路及连接部位是否紧密连接。</a:t>
            </a:r>
            <a:endParaRPr lang="zh-CN" altLang="en-US"/>
          </a:p>
          <a:p>
            <a:pPr>
              <a:lnSpc>
                <a:spcPct val="100000"/>
              </a:lnSpc>
            </a:pPr>
            <a:r>
              <a:rPr lang="zh-CN" altLang="en-US"/>
              <a:t>【处理措施】</a:t>
            </a:r>
            <a:endParaRPr lang="zh-CN" altLang="en-US"/>
          </a:p>
          <a:p>
            <a:pPr>
              <a:lnSpc>
                <a:spcPct val="100000"/>
              </a:lnSpc>
            </a:pPr>
            <a:r>
              <a:rPr lang="zh-CN" altLang="en-US"/>
              <a:t>1.发生漏液后应先查找原因。</a:t>
            </a:r>
            <a:endParaRPr lang="zh-CN" altLang="en-US"/>
          </a:p>
          <a:p>
            <a:pPr>
              <a:lnSpc>
                <a:spcPct val="100000"/>
              </a:lnSpc>
            </a:pPr>
            <a:r>
              <a:rPr lang="zh-CN" altLang="en-US"/>
              <a:t>2.更换输液管路。</a:t>
            </a: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normAutofit fontScale="90000"/>
          </a:bodyPr>
          <a:lstStyle/>
          <a:p>
            <a:r>
              <a:rPr lang="zh-CN" altLang="en-US"/>
              <a:t>氧气吸入技术操作并发症的预防及处理</a:t>
            </a:r>
            <a:endParaRPr lang="zh-CN" altLang="en-US"/>
          </a:p>
        </p:txBody>
      </p:sp>
      <p:sp>
        <p:nvSpPr>
          <p:cNvPr id="3" name="内容占位符 2"/>
          <p:cNvSpPr>
            <a:spLocks noGrp="1"/>
          </p:cNvSpPr>
          <p:nvPr>
            <p:ph idx="1"/>
          </p:nvPr>
        </p:nvSpPr>
        <p:spPr/>
        <p:txBody>
          <a:bodyPr>
            <a:noAutofit/>
          </a:bodyPr>
          <a:lstStyle/>
          <a:p>
            <a:r>
              <a:rPr lang="zh-CN" altLang="en-US" sz="1800"/>
              <a:t>一、无效吸氧</a:t>
            </a:r>
            <a:endParaRPr lang="zh-CN" altLang="en-US" sz="1800"/>
          </a:p>
          <a:p>
            <a:r>
              <a:rPr lang="zh-CN" altLang="en-US" sz="1800"/>
              <a:t>【预防措施】</a:t>
            </a:r>
            <a:endParaRPr lang="zh-CN" altLang="en-US" sz="1800"/>
          </a:p>
          <a:p>
            <a:r>
              <a:rPr lang="zh-CN" altLang="en-US" sz="1800"/>
              <a:t>1.检查供养装置、压力。管道连接是否漏气，风险问题及时处理。</a:t>
            </a:r>
            <a:endParaRPr lang="zh-CN" altLang="en-US" sz="1800"/>
          </a:p>
          <a:p>
            <a:r>
              <a:rPr lang="zh-CN" altLang="en-US" sz="1800"/>
              <a:t>2.吸氧前检查吸氧管的通畅性，将吸氧管放入冷水中，了解气泡溢出情况，妥善固定吸氧管、避免脱落，移位。吸氧过程中随时检查吸氧导管有无堵塞，尤其是对使用鼻导管吸氧者，鼻导管容易被分泌物堵塞，影响吸氧效果。</a:t>
            </a:r>
            <a:endParaRPr lang="zh-CN" altLang="en-US" sz="1800"/>
          </a:p>
          <a:p>
            <a:r>
              <a:rPr lang="zh-CN" altLang="en-US" sz="1800"/>
              <a:t>3.遵医嘱或根据患者病情调节吸氧流量</a:t>
            </a:r>
            <a:endParaRPr lang="zh-CN" altLang="en-US" sz="1800"/>
          </a:p>
          <a:p>
            <a:r>
              <a:rPr lang="zh-CN" altLang="en-US" sz="1800"/>
              <a:t>4.对气管切开的患者，采用气管内套管供给氧气。</a:t>
            </a:r>
            <a:endParaRPr lang="zh-CN" altLang="en-US" sz="1800"/>
          </a:p>
          <a:p>
            <a:r>
              <a:rPr lang="zh-CN" altLang="en-US" sz="1800"/>
              <a:t>5.及时清除呼吸道分泌物，保持气道通畅，分泌物多的患者，宜取仰卧位，头偏向一侧。</a:t>
            </a:r>
            <a:endParaRPr lang="zh-CN" altLang="en-US" sz="1800"/>
          </a:p>
          <a:p>
            <a:r>
              <a:rPr lang="zh-CN" altLang="en-US" sz="1800"/>
              <a:t>6.吸氧过程中，严密观察患者缺氧症状有无改善，并定时监测血氧饱和度。</a:t>
            </a:r>
            <a:endParaRPr lang="zh-CN" altLang="en-US" sz="1800"/>
          </a:p>
          <a:p>
            <a:r>
              <a:rPr lang="zh-CN" altLang="en-US" sz="1800"/>
              <a:t>【处理措施】</a:t>
            </a:r>
            <a:endParaRPr lang="zh-CN" altLang="en-US" sz="1800"/>
          </a:p>
          <a:p>
            <a:r>
              <a:rPr lang="zh-CN" altLang="en-US" sz="1800"/>
              <a:t>1.查找原因，采取相应的处理措施，恢复有效的氧气供给。</a:t>
            </a:r>
            <a:endParaRPr lang="zh-CN" altLang="en-US" sz="1800"/>
          </a:p>
          <a:p>
            <a:r>
              <a:rPr lang="zh-CN" altLang="en-US" sz="1800"/>
              <a:t>2.报告医师，对症处理。</a:t>
            </a:r>
            <a:endParaRPr lang="zh-CN" altLang="en-US" sz="18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fontScale="90000"/>
          </a:bodyPr>
          <a:lstStyle/>
          <a:p>
            <a:pPr>
              <a:lnSpc>
                <a:spcPct val="110000"/>
              </a:lnSpc>
            </a:pPr>
            <a:r>
              <a:rPr lang="zh-CN" altLang="en-US"/>
              <a:t>二、 气道黏膜干燥</a:t>
            </a:r>
            <a:endParaRPr lang="zh-CN" altLang="en-US"/>
          </a:p>
          <a:p>
            <a:pPr>
              <a:lnSpc>
                <a:spcPct val="110000"/>
              </a:lnSpc>
            </a:pPr>
            <a:r>
              <a:rPr lang="zh-CN" altLang="en-US"/>
              <a:t>【预防措施】</a:t>
            </a:r>
            <a:endParaRPr lang="zh-CN" altLang="en-US"/>
          </a:p>
          <a:p>
            <a:pPr>
              <a:lnSpc>
                <a:spcPct val="110000"/>
              </a:lnSpc>
            </a:pPr>
            <a:r>
              <a:rPr lang="zh-CN" altLang="en-US"/>
              <a:t>1、对于长期吸氧者，氧气吸入前一定要先湿化再吸入，以减轻刺激作用。</a:t>
            </a:r>
            <a:endParaRPr lang="zh-CN" altLang="en-US"/>
          </a:p>
          <a:p>
            <a:pPr>
              <a:lnSpc>
                <a:spcPct val="110000"/>
              </a:lnSpc>
            </a:pPr>
            <a:r>
              <a:rPr lang="zh-CN" altLang="en-US"/>
              <a:t>2、及时补充湿化瓶内的湿化液，遵医嘱调节氧流量。</a:t>
            </a:r>
            <a:endParaRPr lang="zh-CN" altLang="en-US"/>
          </a:p>
          <a:p>
            <a:pPr>
              <a:lnSpc>
                <a:spcPct val="110000"/>
              </a:lnSpc>
            </a:pPr>
            <a:r>
              <a:rPr lang="zh-CN" altLang="en-US"/>
              <a:t>【处理措施】</a:t>
            </a:r>
            <a:endParaRPr lang="zh-CN" altLang="en-US"/>
          </a:p>
          <a:p>
            <a:pPr>
              <a:lnSpc>
                <a:spcPct val="110000"/>
              </a:lnSpc>
            </a:pPr>
            <a:r>
              <a:rPr lang="zh-CN" altLang="en-US"/>
              <a:t>1、及时评估患者的缺氧情况，病情允许的情况下，遵医嘱停止吸氧或改为间接吸氧，密切观察患者的呼吸、血氧饱和度变化。</a:t>
            </a:r>
            <a:endParaRPr lang="zh-CN" altLang="en-US"/>
          </a:p>
          <a:p>
            <a:pPr>
              <a:lnSpc>
                <a:spcPct val="110000"/>
              </a:lnSpc>
            </a:pPr>
            <a:r>
              <a:rPr lang="zh-CN" altLang="en-US"/>
              <a:t>2、对于气道粘膜干燥者，可给予超声雾化吸入。</a:t>
            </a: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lnSpcReduction="10000"/>
          </a:bodyPr>
          <a:lstStyle/>
          <a:p>
            <a:r>
              <a:rPr lang="zh-CN" altLang="en-US"/>
              <a:t>三、氧中毒</a:t>
            </a:r>
            <a:endParaRPr lang="zh-CN" altLang="en-US"/>
          </a:p>
          <a:p>
            <a:r>
              <a:rPr lang="zh-CN" altLang="en-US"/>
              <a:t>【预防措施】</a:t>
            </a:r>
            <a:endParaRPr lang="zh-CN" altLang="en-US"/>
          </a:p>
          <a:p>
            <a:r>
              <a:rPr lang="zh-CN" altLang="en-US"/>
              <a:t>1.严格掌握吸氧、停氧指征，选择恰当的给氧方式。</a:t>
            </a:r>
            <a:endParaRPr lang="zh-CN" altLang="en-US"/>
          </a:p>
          <a:p>
            <a:r>
              <a:rPr lang="zh-CN" altLang="en-US"/>
              <a:t>2.严格控制浓度、避免长时间高流量给氧。</a:t>
            </a:r>
            <a:endParaRPr lang="zh-CN" altLang="en-US"/>
          </a:p>
          <a:p>
            <a:r>
              <a:rPr lang="zh-CN" altLang="en-US"/>
              <a:t>3.行血气分析，动态观察氧疗效果。</a:t>
            </a:r>
            <a:endParaRPr lang="zh-CN" altLang="en-US"/>
          </a:p>
          <a:p>
            <a:r>
              <a:rPr lang="zh-CN" altLang="en-US"/>
              <a:t>4.做好健康教育，告知患者吸氧过程中勿自行随意调节氧流量。</a:t>
            </a:r>
            <a:endParaRPr lang="zh-CN" altLang="en-US"/>
          </a:p>
          <a:p>
            <a:r>
              <a:rPr lang="zh-CN" altLang="en-US"/>
              <a:t>【处理措施】</a:t>
            </a:r>
            <a:endParaRPr lang="zh-CN" altLang="en-US"/>
          </a:p>
          <a:p>
            <a:r>
              <a:rPr lang="zh-CN" altLang="en-US"/>
              <a:t>1.立即降低吸氧流量，吸氧时尽量减少不必要的体力活动。</a:t>
            </a:r>
            <a:endParaRPr lang="zh-CN" altLang="en-US"/>
          </a:p>
          <a:p>
            <a:r>
              <a:rPr lang="zh-CN" altLang="en-US"/>
              <a:t>2.报告医生对症处理。</a:t>
            </a:r>
            <a:endParaRPr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fontScale="80000"/>
          </a:bodyPr>
          <a:lstStyle/>
          <a:p>
            <a:pPr>
              <a:lnSpc>
                <a:spcPct val="110000"/>
              </a:lnSpc>
            </a:pPr>
            <a:r>
              <a:rPr lang="zh-CN" altLang="en-US"/>
              <a:t>四、高碳酸血症</a:t>
            </a:r>
            <a:endParaRPr lang="zh-CN" altLang="en-US"/>
          </a:p>
          <a:p>
            <a:pPr>
              <a:lnSpc>
                <a:spcPct val="110000"/>
              </a:lnSpc>
            </a:pPr>
            <a:r>
              <a:rPr lang="zh-CN" altLang="en-US"/>
              <a:t>【预防措施】</a:t>
            </a:r>
            <a:endParaRPr lang="zh-CN" altLang="en-US"/>
          </a:p>
          <a:p>
            <a:pPr>
              <a:lnSpc>
                <a:spcPct val="110000"/>
              </a:lnSpc>
            </a:pPr>
            <a:r>
              <a:rPr lang="zh-CN" altLang="en-US"/>
              <a:t>1.应加强气道管理，保持气道通畅</a:t>
            </a:r>
            <a:endParaRPr lang="zh-CN" altLang="en-US"/>
          </a:p>
          <a:p>
            <a:pPr>
              <a:lnSpc>
                <a:spcPct val="110000"/>
              </a:lnSpc>
            </a:pPr>
            <a:r>
              <a:rPr lang="zh-CN" altLang="en-US"/>
              <a:t>2.不存在高碳酸血症风险者，应给予控制性氧疗。</a:t>
            </a:r>
            <a:endParaRPr lang="zh-CN" altLang="en-US"/>
          </a:p>
          <a:p>
            <a:pPr>
              <a:lnSpc>
                <a:spcPct val="110000"/>
              </a:lnSpc>
            </a:pPr>
            <a:r>
              <a:rPr lang="zh-CN" altLang="en-US"/>
              <a:t>【处理措施】</a:t>
            </a:r>
            <a:endParaRPr lang="zh-CN" altLang="en-US"/>
          </a:p>
          <a:p>
            <a:pPr>
              <a:lnSpc>
                <a:spcPct val="110000"/>
              </a:lnSpc>
            </a:pPr>
            <a:r>
              <a:rPr lang="zh-CN" altLang="en-US"/>
              <a:t>1.如患者出现SpO2下降、神志改变、呼吸变快进而变慢心率变快或减慢、尿量减少等变化，则有高碳酸血症可能，应根据医嘱给予动脉血气分析。</a:t>
            </a:r>
            <a:endParaRPr lang="zh-CN" altLang="en-US"/>
          </a:p>
          <a:p>
            <a:pPr>
              <a:lnSpc>
                <a:spcPct val="110000"/>
              </a:lnSpc>
            </a:pPr>
            <a:r>
              <a:rPr lang="zh-CN" altLang="en-US"/>
              <a:t>2.应在血气分析指导下调整氧疗方案，维持目标SpO2，密切监测PaCO2变化。</a:t>
            </a:r>
            <a:endParaRPr lang="zh-CN" altLang="en-US"/>
          </a:p>
          <a:p>
            <a:pPr>
              <a:lnSpc>
                <a:spcPct val="110000"/>
              </a:lnSpc>
            </a:pPr>
            <a:r>
              <a:rPr lang="zh-CN" altLang="en-US"/>
              <a:t>3.必要时遵医嘱给予呼吸兴奋剂或机械通气以增加通气量从而纠正高碳酸血症。</a:t>
            </a:r>
            <a:endParaRPr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lstStyle/>
          <a:p>
            <a:r>
              <a:rPr lang="zh-CN" altLang="en-US"/>
              <a:t>五、医疗器械相关压力性损伤</a:t>
            </a:r>
            <a:endParaRPr lang="zh-CN" altLang="en-US"/>
          </a:p>
          <a:p>
            <a:r>
              <a:rPr lang="zh-CN" altLang="en-US"/>
              <a:t>【预防措施】</a:t>
            </a:r>
            <a:endParaRPr lang="zh-CN" altLang="en-US"/>
          </a:p>
          <a:p>
            <a:r>
              <a:rPr lang="zh-CN" altLang="en-US"/>
              <a:t>1.应选择适宜型号的鼻导管、面罩，正确佩戴，对器械下方和周围受压皮肤进行评估。</a:t>
            </a:r>
            <a:endParaRPr lang="zh-CN" altLang="en-US"/>
          </a:p>
          <a:p>
            <a:r>
              <a:rPr lang="zh-CN" altLang="en-US"/>
              <a:t>2.对易发生压力性损伤者，应增加皮肤评估频次，并采取有效预防措施。</a:t>
            </a:r>
            <a:endParaRPr lang="zh-CN" altLang="en-US"/>
          </a:p>
          <a:p>
            <a:r>
              <a:rPr lang="zh-CN" altLang="en-US"/>
              <a:t>【处理措施】</a:t>
            </a:r>
            <a:endParaRPr lang="zh-CN" altLang="en-US"/>
          </a:p>
          <a:p>
            <a:r>
              <a:rPr lang="zh-CN" altLang="en-US"/>
              <a:t>发生损伤根据黏膜损伤程度采取相应护理措施。</a:t>
            </a:r>
            <a:endParaRPr lang="zh-CN" altLang="en-US"/>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lstStyle/>
          <a:p>
            <a:r>
              <a:rPr lang="zh-CN" altLang="en-US"/>
              <a:t>六、腹胀</a:t>
            </a:r>
            <a:endParaRPr lang="zh-CN" altLang="en-US"/>
          </a:p>
          <a:p>
            <a:r>
              <a:rPr lang="zh-CN" altLang="en-US"/>
              <a:t>【预防措施】</a:t>
            </a:r>
            <a:endParaRPr lang="zh-CN" altLang="en-US"/>
          </a:p>
          <a:p>
            <a:r>
              <a:rPr lang="zh-CN" altLang="en-US"/>
              <a:t>1.正确掌握鼻导管的使用方法插管不宜过深，成人使用单鼻孔吸氧时，鼻导管插人深度以2am为宜。新生儿鼻导管吸氧时，须准确测最长度，注意插入方法，插人鼻导管时可将患儿头部稍向后仰，避免导管进入食管，插入不可过深。</a:t>
            </a:r>
            <a:endParaRPr lang="zh-CN" altLang="en-US"/>
          </a:p>
          <a:p>
            <a:r>
              <a:rPr lang="zh-CN" altLang="en-US"/>
              <a:t>2用鼻塞吸氧、面罩吸氧能有效避免此并发症的发生。</a:t>
            </a:r>
            <a:endParaRPr lang="zh-CN" altLang="en-US"/>
          </a:p>
          <a:p>
            <a:r>
              <a:rPr lang="zh-CN" altLang="en-US"/>
              <a:t>【处理措施】</a:t>
            </a:r>
            <a:endParaRPr lang="zh-CN" altLang="en-US"/>
          </a:p>
          <a:p>
            <a:r>
              <a:rPr lang="zh-CN" altLang="en-US"/>
              <a:t>如发生急性腹胀，及时行胃肠减压、肛管排气</a:t>
            </a:r>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fontScale="90000" lnSpcReduction="20000"/>
          </a:bodyPr>
          <a:lstStyle/>
          <a:p>
            <a:r>
              <a:rPr lang="zh-CN" altLang="en-US"/>
              <a:t>感染                                                                         </a:t>
            </a:r>
            <a:endParaRPr lang="zh-CN" altLang="en-US"/>
          </a:p>
          <a:p>
            <a:r>
              <a:rPr lang="zh-CN" altLang="en-US"/>
              <a:t> 【预防措施】</a:t>
            </a:r>
            <a:endParaRPr lang="zh-CN" altLang="en-US"/>
          </a:p>
          <a:p>
            <a:r>
              <a:rPr lang="zh-CN" altLang="en-US"/>
              <a:t>1.每天更换吸氧管、氧气湿化瓶及湿化瓶内湿化液，湿化瓶每日消毒。</a:t>
            </a:r>
            <a:endParaRPr lang="zh-CN" altLang="en-US"/>
          </a:p>
          <a:p>
            <a:r>
              <a:rPr lang="zh-CN" altLang="en-US"/>
              <a:t>2.湿化瓶内湿化液为灭菌用水。</a:t>
            </a:r>
            <a:endParaRPr lang="zh-CN" altLang="en-US"/>
          </a:p>
          <a:p>
            <a:r>
              <a:rPr lang="zh-CN" altLang="en-US"/>
              <a:t>3.每天口腔护理2次。</a:t>
            </a:r>
            <a:endParaRPr lang="zh-CN" altLang="en-US"/>
          </a:p>
          <a:p>
            <a:r>
              <a:rPr lang="zh-CN" altLang="en-US"/>
              <a:t>4.有条件使用一次性使用加湿吸氧管或一次性除菌吸氧管。</a:t>
            </a:r>
            <a:endParaRPr lang="zh-CN" altLang="en-US"/>
          </a:p>
          <a:p>
            <a:r>
              <a:rPr lang="zh-CN" altLang="en-US"/>
              <a:t>5.插管动作宜轻柔，以保护鼻腔黏膜的完整性，避免发生破损。</a:t>
            </a:r>
            <a:endParaRPr lang="zh-CN" altLang="en-US"/>
          </a:p>
          <a:p>
            <a:r>
              <a:rPr lang="zh-CN" altLang="en-US"/>
              <a:t>【处理措施】</a:t>
            </a:r>
            <a:endParaRPr lang="zh-CN" altLang="en-US"/>
          </a:p>
          <a:p>
            <a:r>
              <a:rPr lang="zh-CN" altLang="en-US"/>
              <a:t>1.去除引起感染的原因。</a:t>
            </a:r>
            <a:endParaRPr lang="zh-CN" altLang="en-US"/>
          </a:p>
          <a:p>
            <a:r>
              <a:rPr lang="zh-CN" altLang="en-US"/>
              <a:t>2.应用抗菌药物抗感染治疗。</a:t>
            </a:r>
            <a:endParaRPr lang="zh-CN" altLang="en-US"/>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fontScale="70000"/>
          </a:bodyPr>
          <a:lstStyle/>
          <a:p>
            <a:r>
              <a:rPr lang="zh-CN" altLang="en-US"/>
              <a:t>鼻出血</a:t>
            </a:r>
            <a:endParaRPr lang="zh-CN" altLang="en-US"/>
          </a:p>
          <a:p>
            <a:r>
              <a:rPr lang="zh-CN" altLang="en-US"/>
              <a:t>【预防措施】</a:t>
            </a:r>
            <a:endParaRPr lang="zh-CN" altLang="en-US"/>
          </a:p>
          <a:p>
            <a:r>
              <a:rPr lang="zh-CN" altLang="en-US"/>
              <a:t>1.正确掌握插管技术，插管时动作轻柔，如遇阻力，应排除鼻中隔畸形的可能，切勿强行插管，必要时改用鼻塞法吸氧或面罩法吸氧。</a:t>
            </a:r>
            <a:endParaRPr lang="zh-CN" altLang="en-US"/>
          </a:p>
          <a:p>
            <a:r>
              <a:rPr lang="zh-CN" altLang="en-US"/>
              <a:t>2．选择质地柔软、粗细合适的吸氧管。</a:t>
            </a:r>
            <a:endParaRPr lang="zh-CN" altLang="en-US"/>
          </a:p>
          <a:p>
            <a:r>
              <a:rPr lang="zh-CN" altLang="en-US"/>
              <a:t>3</a:t>
            </a:r>
            <a:r>
              <a:rPr lang="en-US" altLang="zh-CN"/>
              <a:t>.</a:t>
            </a:r>
            <a:r>
              <a:rPr lang="zh-CN" altLang="en-US"/>
              <a:t>长时间吸氧者，注意保持室内湿度，做好鼻腔湿化，防止鼻腔黏膜干燥。</a:t>
            </a:r>
            <a:endParaRPr lang="zh-CN" altLang="en-US"/>
          </a:p>
          <a:p>
            <a:r>
              <a:rPr lang="zh-CN" altLang="en-US"/>
              <a:t>4. 拔除鼻导管前，如发现鼻导管与鼻黏膜粘连，应先用湿棉签或液状石蜡湿润，再轻摇鼻导管，等结痂物松脱后再拔管。</a:t>
            </a:r>
            <a:endParaRPr lang="zh-CN" altLang="en-US"/>
          </a:p>
          <a:p>
            <a:r>
              <a:rPr lang="zh-CN" altLang="en-US"/>
              <a:t>【处理措施】</a:t>
            </a:r>
            <a:endParaRPr lang="zh-CN" altLang="en-US"/>
          </a:p>
          <a:p>
            <a:r>
              <a:rPr lang="zh-CN" altLang="en-US"/>
              <a:t>1.报告医生进行局部处理，止血</a:t>
            </a:r>
            <a:endParaRPr lang="zh-CN" altLang="en-US"/>
          </a:p>
          <a:p>
            <a:r>
              <a:rPr lang="zh-CN" altLang="en-US"/>
              <a:t>2.出血量大、处理无效者，请耳鼻喉科医生行后鼻孔填塞。</a:t>
            </a:r>
            <a:endParaRPr lang="zh-CN" altLang="en-US"/>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lstStyle/>
          <a:p>
            <a:r>
              <a:rPr lang="zh-CN" altLang="en-US"/>
              <a:t>九.肺组织损伤</a:t>
            </a:r>
            <a:endParaRPr lang="zh-CN" altLang="en-US"/>
          </a:p>
          <a:p>
            <a:r>
              <a:rPr lang="zh-CN" altLang="en-US"/>
              <a:t>【预防措施】</a:t>
            </a:r>
            <a:endParaRPr lang="zh-CN" altLang="en-US"/>
          </a:p>
          <a:p>
            <a:r>
              <a:rPr lang="zh-CN" altLang="en-US"/>
              <a:t>1.规范吸氧操作，在调节氧流量后，供氧管方可与鼻导管连接。</a:t>
            </a:r>
            <a:endParaRPr lang="zh-CN" altLang="en-US"/>
          </a:p>
          <a:p>
            <a:r>
              <a:rPr lang="zh-CN" altLang="en-US"/>
              <a:t>2.原面罩吸氧患者改用鼻导管吸氧时，应及时将氧流量减低。</a:t>
            </a:r>
            <a:endParaRPr lang="zh-CN" altLang="en-US"/>
          </a:p>
          <a:p>
            <a:r>
              <a:rPr lang="zh-CN" altLang="en-US"/>
              <a:t>【处理措施】</a:t>
            </a:r>
            <a:endParaRPr lang="zh-CN" altLang="en-US"/>
          </a:p>
          <a:p>
            <a:r>
              <a:rPr lang="zh-CN" altLang="en-US"/>
              <a:t>及时报告医师，对症处理。</a:t>
            </a:r>
            <a:endParaRPr lang="zh-CN" altLang="en-US"/>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fontScale="90000" lnSpcReduction="10000"/>
          </a:bodyPr>
          <a:lstStyle/>
          <a:p>
            <a:pPr>
              <a:lnSpc>
                <a:spcPct val="100000"/>
              </a:lnSpc>
            </a:pPr>
            <a:r>
              <a:rPr lang="zh-CN" altLang="en-US"/>
              <a:t>十、烧伤</a:t>
            </a:r>
            <a:endParaRPr lang="zh-CN" altLang="en-US"/>
          </a:p>
          <a:p>
            <a:pPr>
              <a:lnSpc>
                <a:spcPct val="100000"/>
              </a:lnSpc>
            </a:pPr>
            <a:r>
              <a:rPr lang="zh-CN" altLang="en-US"/>
              <a:t>【预防措施】</a:t>
            </a:r>
            <a:endParaRPr lang="zh-CN" altLang="en-US"/>
          </a:p>
          <a:p>
            <a:pPr>
              <a:lnSpc>
                <a:spcPct val="100000"/>
              </a:lnSpc>
            </a:pPr>
            <a:r>
              <a:rPr lang="zh-CN" altLang="en-US"/>
              <a:t>1.注意用氧安全，严禁烟火。</a:t>
            </a:r>
            <a:endParaRPr lang="zh-CN" altLang="en-US"/>
          </a:p>
          <a:p>
            <a:pPr>
              <a:lnSpc>
                <a:spcPct val="100000"/>
              </a:lnSpc>
            </a:pPr>
            <a:r>
              <a:rPr lang="zh-CN" altLang="en-US"/>
              <a:t>2.妥善固定吸氧装置，防止氧气外露。</a:t>
            </a:r>
            <a:endParaRPr lang="zh-CN" altLang="en-US"/>
          </a:p>
          <a:p>
            <a:pPr>
              <a:lnSpc>
                <a:spcPct val="100000"/>
              </a:lnSpc>
            </a:pPr>
            <a:r>
              <a:rPr lang="zh-CN" altLang="en-US"/>
              <a:t>3.告知患者吸氧时着棉质外衣，避免摩擦产生静电火花而引起火灾。</a:t>
            </a:r>
            <a:endParaRPr lang="zh-CN" altLang="en-US"/>
          </a:p>
          <a:p>
            <a:pPr>
              <a:lnSpc>
                <a:spcPct val="100000"/>
              </a:lnSpc>
            </a:pPr>
            <a:r>
              <a:rPr lang="zh-CN" altLang="en-US"/>
              <a:t>【处理措施】</a:t>
            </a:r>
            <a:endParaRPr lang="zh-CN" altLang="en-US"/>
          </a:p>
          <a:p>
            <a:pPr>
              <a:lnSpc>
                <a:spcPct val="100000"/>
              </a:lnSpc>
            </a:pPr>
            <a:r>
              <a:rPr lang="zh-CN" altLang="en-US"/>
              <a:t>1.一旦发生火灾，及时关闭氧气开关。如使用氧气筒或氧气袋，应立即将未用完的氧气筒或氧气袋搬离现场。</a:t>
            </a:r>
            <a:endParaRPr lang="zh-CN" altLang="en-US"/>
          </a:p>
          <a:p>
            <a:pPr>
              <a:lnSpc>
                <a:spcPct val="100000"/>
              </a:lnSpc>
            </a:pPr>
            <a:r>
              <a:rPr lang="zh-CN" altLang="en-US"/>
              <a:t>2.如汉族发生烧伤，按烧伤进行处理。</a:t>
            </a:r>
            <a:endParaRPr lang="zh-CN" altLang="en-US"/>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fontScale="90000" lnSpcReduction="20000"/>
          </a:bodyPr>
          <a:lstStyle/>
          <a:p>
            <a:pPr>
              <a:lnSpc>
                <a:spcPct val="110000"/>
              </a:lnSpc>
            </a:pPr>
            <a:r>
              <a:rPr lang="zh-CN" altLang="en-US"/>
              <a:t>十一、呼吸抑制</a:t>
            </a:r>
            <a:endParaRPr lang="zh-CN" altLang="en-US"/>
          </a:p>
          <a:p>
            <a:pPr>
              <a:lnSpc>
                <a:spcPct val="110000"/>
              </a:lnSpc>
            </a:pPr>
            <a:r>
              <a:rPr lang="zh-CN" altLang="en-US"/>
              <a:t>【预防措施】</a:t>
            </a:r>
            <a:endParaRPr lang="zh-CN" altLang="en-US"/>
          </a:p>
          <a:p>
            <a:pPr>
              <a:lnSpc>
                <a:spcPct val="110000"/>
              </a:lnSpc>
            </a:pPr>
            <a:r>
              <a:rPr lang="zh-CN" altLang="en-US"/>
              <a:t>1.对Ⅱ型呼吸衰竭患者，应给予低流量、低浓度持续鼻导管吸氧。</a:t>
            </a:r>
            <a:endParaRPr lang="zh-CN" altLang="en-US"/>
          </a:p>
          <a:p>
            <a:pPr>
              <a:lnSpc>
                <a:spcPct val="110000"/>
              </a:lnSpc>
            </a:pPr>
            <a:r>
              <a:rPr lang="zh-CN" altLang="en-US"/>
              <a:t>2.加强健康宣教，避免患者或家属擅自加大氧流量。</a:t>
            </a:r>
            <a:endParaRPr lang="zh-CN" altLang="en-US"/>
          </a:p>
          <a:p>
            <a:pPr>
              <a:lnSpc>
                <a:spcPct val="110000"/>
              </a:lnSpc>
            </a:pPr>
            <a:r>
              <a:rPr lang="zh-CN" altLang="en-US"/>
              <a:t>3.严密观察病情变化，严格床旁交接班。</a:t>
            </a:r>
            <a:endParaRPr lang="zh-CN" altLang="en-US"/>
          </a:p>
          <a:p>
            <a:pPr>
              <a:lnSpc>
                <a:spcPct val="110000"/>
              </a:lnSpc>
            </a:pPr>
            <a:r>
              <a:rPr lang="zh-CN" altLang="en-US"/>
              <a:t>【处理措施】</a:t>
            </a:r>
            <a:endParaRPr lang="zh-CN" altLang="en-US"/>
          </a:p>
          <a:p>
            <a:pPr>
              <a:lnSpc>
                <a:spcPct val="110000"/>
              </a:lnSpc>
            </a:pPr>
            <a:r>
              <a:rPr lang="zh-CN" altLang="en-US"/>
              <a:t>1.一旦发生高浓度吸氧后出现病情变化，不能立即停止吸氧，应调整氧流量未1~2升/分后继续给氧，同时应用呼吸兴奋剂。</a:t>
            </a:r>
            <a:endParaRPr lang="zh-CN" altLang="en-US"/>
          </a:p>
          <a:p>
            <a:pPr>
              <a:lnSpc>
                <a:spcPct val="110000"/>
              </a:lnSpc>
            </a:pPr>
            <a:r>
              <a:rPr lang="zh-CN" altLang="en-US"/>
              <a:t>2.上述处理无效者应建立人工气道进行人工通气。</a:t>
            </a:r>
            <a:endParaRPr lang="zh-CN" altLang="en-US"/>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lstStyle/>
          <a:p>
            <a:r>
              <a:rPr lang="zh-CN" altLang="en-US"/>
              <a:t>十二、吸收性肺不张</a:t>
            </a:r>
            <a:endParaRPr lang="zh-CN" altLang="en-US"/>
          </a:p>
          <a:p>
            <a:r>
              <a:rPr lang="zh-CN" altLang="en-US"/>
              <a:t>【预防措施】</a:t>
            </a:r>
            <a:endParaRPr lang="zh-CN" altLang="en-US"/>
          </a:p>
          <a:p>
            <a:r>
              <a:rPr lang="zh-CN" altLang="en-US"/>
              <a:t>1.鼓励患者深呼吸和咳嗽，加强痰液的排出。降低吸氧浓度，控制在60%以下。</a:t>
            </a:r>
            <a:endParaRPr lang="zh-CN" altLang="en-US"/>
          </a:p>
          <a:p>
            <a:r>
              <a:rPr lang="zh-CN" altLang="en-US"/>
              <a:t>2.使用呼吸机患者可加用呼气末正压通气来预防。</a:t>
            </a:r>
            <a:endParaRPr lang="zh-CN" altLang="en-US"/>
          </a:p>
          <a:p>
            <a:r>
              <a:rPr lang="zh-CN" altLang="en-US"/>
              <a:t>【处理措施】</a:t>
            </a:r>
            <a:endParaRPr lang="zh-CN" altLang="en-US"/>
          </a:p>
          <a:p>
            <a:r>
              <a:rPr lang="zh-CN" altLang="en-US"/>
              <a:t>1.如出现吸收性肺不张症状，患者取头低脚高位，患侧向上，以利引流，鼓励翻身、咳嗽、深呼吸，应用经鼻导管连续气道正压通气等处理。</a:t>
            </a:r>
            <a:endParaRPr lang="zh-CN" altLang="en-US"/>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normAutofit fontScale="90000"/>
          </a:bodyPr>
          <a:lstStyle/>
          <a:p>
            <a:r>
              <a:rPr lang="zh-CN" altLang="en-US" b="1"/>
              <a:t>雾化吸入技术操作并发症的预防及处理</a:t>
            </a:r>
            <a:endParaRPr lang="zh-CN" altLang="en-US" b="1"/>
          </a:p>
        </p:txBody>
      </p:sp>
      <p:sp>
        <p:nvSpPr>
          <p:cNvPr id="3" name="内容占位符 2"/>
          <p:cNvSpPr>
            <a:spLocks noGrp="1"/>
          </p:cNvSpPr>
          <p:nvPr>
            <p:ph idx="1"/>
          </p:nvPr>
        </p:nvSpPr>
        <p:spPr/>
        <p:txBody>
          <a:bodyPr>
            <a:normAutofit lnSpcReduction="10000"/>
          </a:bodyPr>
          <a:lstStyle/>
          <a:p>
            <a:r>
              <a:rPr lang="zh-CN" altLang="en-US"/>
              <a:t>一、过敏反应</a:t>
            </a:r>
            <a:endParaRPr lang="zh-CN" altLang="en-US"/>
          </a:p>
          <a:p>
            <a:r>
              <a:rPr lang="zh-CN" altLang="en-US"/>
              <a:t>【预防措施】</a:t>
            </a:r>
            <a:endParaRPr lang="zh-CN" altLang="en-US"/>
          </a:p>
          <a:p>
            <a:r>
              <a:rPr lang="zh-CN" altLang="en-US"/>
              <a:t>行雾化吸入之前，询问患者有无药物过敏史。对于首次吸入抗生素的患者，应进行过敏试验，并备好急救药品，雾化过程中注意观察患者反应。</a:t>
            </a:r>
            <a:endParaRPr lang="zh-CN" altLang="en-US"/>
          </a:p>
          <a:p>
            <a:r>
              <a:rPr lang="zh-CN" altLang="en-US"/>
              <a:t>【处理措施】</a:t>
            </a:r>
            <a:endParaRPr lang="zh-CN" altLang="en-US"/>
          </a:p>
          <a:p>
            <a:r>
              <a:rPr lang="zh-CN" altLang="en-US"/>
              <a:t>1.立即停止雾化吸入。</a:t>
            </a:r>
            <a:endParaRPr lang="zh-CN" altLang="en-US"/>
          </a:p>
          <a:p>
            <a:r>
              <a:rPr lang="zh-CN" altLang="en-US"/>
              <a:t>2.建立静脉通道，遵医嘱给抗敏药物。</a:t>
            </a:r>
            <a:endParaRPr lang="zh-CN" altLang="en-US"/>
          </a:p>
          <a:p>
            <a:r>
              <a:rPr lang="zh-CN" altLang="en-US"/>
              <a:t>3.密切观察生命体征及病情变化。</a:t>
            </a:r>
            <a:endParaRPr lang="zh-CN" altLang="en-US"/>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fontScale="90000" lnSpcReduction="10000"/>
          </a:bodyPr>
          <a:lstStyle/>
          <a:p>
            <a:r>
              <a:rPr lang="zh-CN" altLang="en-US"/>
              <a:t>二、感染</a:t>
            </a:r>
            <a:endParaRPr lang="zh-CN" altLang="en-US"/>
          </a:p>
          <a:p>
            <a:r>
              <a:rPr lang="zh-CN" altLang="en-US"/>
              <a:t>【预防措施】</a:t>
            </a:r>
            <a:endParaRPr lang="zh-CN" altLang="en-US"/>
          </a:p>
          <a:p>
            <a:r>
              <a:rPr lang="zh-CN" altLang="en-US"/>
              <a:t>1.雾化治疗结束后，温水漱口3~5次，减少药液在口腔残留。雾化罐、口含嘴及管洗净、晾干备用。</a:t>
            </a:r>
            <a:endParaRPr lang="zh-CN" altLang="en-US"/>
          </a:p>
          <a:p>
            <a:r>
              <a:rPr lang="zh-CN" altLang="en-US"/>
              <a:t>2.雾化吸入药业浓度不能过高，吸入速度由慢到快，雾化量由小到大。</a:t>
            </a:r>
            <a:endParaRPr lang="zh-CN" altLang="en-US"/>
          </a:p>
          <a:p>
            <a:r>
              <a:rPr lang="zh-CN" altLang="en-US"/>
              <a:t>【处理措施】</a:t>
            </a:r>
            <a:endParaRPr lang="zh-CN" altLang="en-US"/>
          </a:p>
          <a:p>
            <a:r>
              <a:rPr lang="zh-CN" altLang="en-US"/>
              <a:t>1.肺部感染者遵医嘱使用抗菌药物。</a:t>
            </a:r>
            <a:endParaRPr lang="zh-CN" altLang="en-US"/>
          </a:p>
          <a:p>
            <a:r>
              <a:rPr lang="zh-CN" altLang="en-US"/>
              <a:t>2.发生口腔真菌感染，须注意口腔卫生，加强局部治疗。</a:t>
            </a:r>
            <a:endParaRPr lang="zh-CN" altLang="en-US"/>
          </a:p>
          <a:p>
            <a:r>
              <a:rPr lang="zh-CN" altLang="en-US"/>
              <a:t>3.长期雾化吸入患者，告知治疗前后刷牙或用生理盐水漱口，以减少口腔残留的食物残渣对药物吸收的影响。</a:t>
            </a:r>
            <a:endParaRPr lang="zh-CN" altLang="en-US"/>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Autofit/>
          </a:bodyPr>
          <a:lstStyle/>
          <a:p>
            <a:pPr>
              <a:lnSpc>
                <a:spcPct val="90000"/>
              </a:lnSpc>
            </a:pPr>
            <a:r>
              <a:rPr lang="zh-CN" altLang="en-US" sz="2000"/>
              <a:t>三、呼吸困难</a:t>
            </a:r>
            <a:endParaRPr lang="zh-CN" altLang="en-US" sz="2000"/>
          </a:p>
          <a:p>
            <a:pPr>
              <a:lnSpc>
                <a:spcPct val="90000"/>
              </a:lnSpc>
            </a:pPr>
            <a:r>
              <a:rPr lang="zh-CN" altLang="en-US" sz="2000"/>
              <a:t>【预防措施】</a:t>
            </a:r>
            <a:endParaRPr lang="zh-CN" altLang="en-US" sz="2000"/>
          </a:p>
          <a:p>
            <a:pPr>
              <a:lnSpc>
                <a:spcPct val="90000"/>
              </a:lnSpc>
            </a:pPr>
            <a:r>
              <a:rPr lang="zh-CN" altLang="en-US" sz="2000"/>
              <a:t>1.选择合适的雾化器，指导患者选择合适的体位，应调整氧流量至6～8 L/min，观察出雾情况，雾化时间15～20 min，及时清理痰液，以免阻塞呼吸道。</a:t>
            </a:r>
            <a:endParaRPr lang="zh-CN" altLang="en-US" sz="2000"/>
          </a:p>
          <a:p>
            <a:pPr>
              <a:lnSpc>
                <a:spcPct val="90000"/>
              </a:lnSpc>
            </a:pPr>
            <a:r>
              <a:rPr lang="zh-CN" altLang="en-US" sz="2000"/>
              <a:t>2.行雾化吸入前，必须仔细询问药物过敏史。</a:t>
            </a:r>
            <a:endParaRPr lang="zh-CN" altLang="en-US" sz="2000"/>
          </a:p>
          <a:p>
            <a:pPr>
              <a:lnSpc>
                <a:spcPct val="90000"/>
              </a:lnSpc>
            </a:pPr>
            <a:r>
              <a:rPr lang="zh-CN" altLang="en-US" sz="2000"/>
              <a:t>3.雾化吸入从小雾量、低湿度开始，吸入1~2分钟待气道适应后，再逐渐增加雾量；并采用间歇雾化吸入法过程中持续吸氧。</a:t>
            </a:r>
            <a:endParaRPr lang="zh-CN" altLang="en-US" sz="2000"/>
          </a:p>
          <a:p>
            <a:pPr>
              <a:lnSpc>
                <a:spcPct val="90000"/>
              </a:lnSpc>
            </a:pPr>
            <a:r>
              <a:rPr lang="zh-CN" altLang="en-US" sz="2000"/>
              <a:t>【处理措施】</a:t>
            </a:r>
            <a:endParaRPr lang="zh-CN" altLang="en-US" sz="2000"/>
          </a:p>
          <a:p>
            <a:pPr>
              <a:lnSpc>
                <a:spcPct val="90000"/>
              </a:lnSpc>
            </a:pPr>
            <a:r>
              <a:rPr lang="zh-CN" altLang="en-US" sz="2000"/>
              <a:t>1.协助患者取坐卧、或半坐卧位，以利于呼吸。</a:t>
            </a:r>
            <a:endParaRPr lang="zh-CN" altLang="en-US" sz="2000"/>
          </a:p>
          <a:p>
            <a:pPr>
              <a:lnSpc>
                <a:spcPct val="90000"/>
              </a:lnSpc>
            </a:pPr>
            <a:r>
              <a:rPr lang="zh-CN" altLang="en-US" sz="2000"/>
              <a:t>2.拍背、鼓励患者咳嗽排痰，保持呼吸道通畅。</a:t>
            </a:r>
            <a:endParaRPr lang="zh-CN" altLang="en-US" sz="2000"/>
          </a:p>
          <a:p>
            <a:pPr>
              <a:lnSpc>
                <a:spcPct val="90000"/>
              </a:lnSpc>
            </a:pPr>
            <a:r>
              <a:rPr lang="en-US" altLang="zh-CN" sz="2000"/>
              <a:t>3.</a:t>
            </a:r>
            <a:r>
              <a:rPr lang="zh-CN" altLang="en-US" sz="2000"/>
              <a:t>如发生雾化吸入致使分泌物将支气管完全堵塞，立即停止雾化吸入，给予吸痰，保持呼吸道通畅。</a:t>
            </a:r>
            <a:endParaRPr lang="zh-CN" altLang="en-US" sz="2000"/>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8200" y="916305"/>
            <a:ext cx="10515600" cy="774700"/>
          </a:xfrm>
        </p:spPr>
        <p:txBody>
          <a:bodyPr/>
          <a:lstStyle/>
          <a:p>
            <a:r>
              <a:rPr lang="en-US" altLang="zh-CN"/>
              <a:t> </a:t>
            </a:r>
            <a:endParaRPr lang="en-US" altLang="zh-CN"/>
          </a:p>
        </p:txBody>
      </p:sp>
      <p:sp>
        <p:nvSpPr>
          <p:cNvPr id="3" name="内容占位符 2"/>
          <p:cNvSpPr>
            <a:spLocks noGrp="1"/>
          </p:cNvSpPr>
          <p:nvPr>
            <p:ph idx="1"/>
          </p:nvPr>
        </p:nvSpPr>
        <p:spPr/>
        <p:txBody>
          <a:bodyPr>
            <a:normAutofit fontScale="90000" lnSpcReduction="20000"/>
          </a:bodyPr>
          <a:lstStyle/>
          <a:p>
            <a:pPr>
              <a:lnSpc>
                <a:spcPct val="110000"/>
              </a:lnSpc>
            </a:pPr>
            <a:r>
              <a:rPr lang="zh-CN" altLang="en-US"/>
              <a:t>四、缺氧及二氧化碳潴留</a:t>
            </a:r>
            <a:endParaRPr lang="zh-CN" altLang="en-US"/>
          </a:p>
          <a:p>
            <a:pPr>
              <a:lnSpc>
                <a:spcPct val="110000"/>
              </a:lnSpc>
            </a:pPr>
            <a:r>
              <a:rPr lang="zh-CN" altLang="en-US"/>
              <a:t>【预防措施】</a:t>
            </a:r>
            <a:endParaRPr lang="zh-CN" altLang="en-US"/>
          </a:p>
          <a:p>
            <a:pPr>
              <a:lnSpc>
                <a:spcPct val="110000"/>
              </a:lnSpc>
            </a:pPr>
            <a:r>
              <a:rPr lang="zh-CN" altLang="en-US"/>
              <a:t>1.使用氧气雾化吸入，氧流量以6~8升/分为宜。雾化吸入从小雾量、低湿度开始，吸入1~2分钟待气道适应后，再逐渐增加雾量，并采用间歇雾化吸入法；过程中持续吸氧。</a:t>
            </a:r>
            <a:endParaRPr lang="zh-CN" altLang="en-US"/>
          </a:p>
          <a:p>
            <a:pPr>
              <a:lnSpc>
                <a:spcPct val="110000"/>
              </a:lnSpc>
            </a:pPr>
            <a:r>
              <a:rPr lang="zh-CN" altLang="en-US"/>
              <a:t>2.婴幼儿以面罩吸入为佳。</a:t>
            </a:r>
            <a:endParaRPr lang="zh-CN" altLang="en-US"/>
          </a:p>
          <a:p>
            <a:pPr>
              <a:lnSpc>
                <a:spcPct val="110000"/>
              </a:lnSpc>
            </a:pPr>
            <a:r>
              <a:rPr lang="zh-CN" altLang="en-US"/>
              <a:t>3.密切观察患者生命体征。</a:t>
            </a:r>
            <a:endParaRPr lang="zh-CN" altLang="en-US"/>
          </a:p>
          <a:p>
            <a:pPr>
              <a:lnSpc>
                <a:spcPct val="110000"/>
              </a:lnSpc>
            </a:pPr>
            <a:r>
              <a:rPr lang="zh-CN" altLang="en-US"/>
              <a:t>【处理措施】</a:t>
            </a:r>
            <a:endParaRPr lang="zh-CN" altLang="en-US"/>
          </a:p>
          <a:p>
            <a:pPr>
              <a:lnSpc>
                <a:spcPct val="110000"/>
              </a:lnSpc>
            </a:pPr>
            <a:r>
              <a:rPr lang="zh-CN" altLang="en-US"/>
              <a:t>出现缺氧及二氧化碳潴留时，立即停止雾化，持续低流量吸氧，心电监护，通知医生。</a:t>
            </a:r>
            <a:endParaRPr lang="zh-CN" altLang="en-US"/>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https://d.book118.com/155313013103011122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229</Paragraphs>
  <Slides>28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28</vt:i4>
      </vt:variant>
    </vt:vector>
  </HeadingPairs>
  <TitlesOfParts>
    <vt:vector baseType="lpstr" size="32">
      <vt:lpstr>Arial</vt:lpstr>
      <vt:lpstr>Calibri</vt:lpstr>
      <vt:lpstr>微软雅黑</vt:lpstr>
      <vt:lpstr>Office Theme</vt:lpstr>
      <vt:lpstr>护理技术操作并发症</vt:lpstr>
      <vt:lpstr>动脉穿刺采血操作并发症的预防与处理规范</vt:lpstr>
      <vt:lpstr> </vt:lpstr>
      <vt:lpstr> </vt:lpstr>
      <vt:lpstr> </vt:lpstr>
      <vt:lpstr> </vt:lpstr>
      <vt:lpstr> </vt:lpstr>
      <vt:lpstr> </vt:lpstr>
      <vt:lpstr>输液泵输液法操作并发症的预防及处理</vt:lpstr>
      <vt:lpstr> </vt:lpstr>
      <vt:lpstr> </vt:lpstr>
      <vt:lpstr>氧气吸入技术操作并发症的预防及处理</vt:lpstr>
      <vt:lpstr> </vt:lpstr>
      <vt:lpstr> </vt:lpstr>
      <vt:lpstr> </vt:lpstr>
      <vt:lpstr> </vt:lpstr>
      <vt:lpstr> </vt:lpstr>
      <vt:lpstr> </vt:lpstr>
      <vt:lpstr> </vt:lpstr>
      <vt:lpstr> </vt:lpstr>
      <vt:lpstr> </vt:lpstr>
      <vt:lpstr> </vt:lpstr>
      <vt:lpstr> </vt:lpstr>
      <vt:lpstr>雾化吸入技术操作并发症的预防及处理</vt:lpstr>
      <vt:lpstr> </vt:lpstr>
      <vt:lpstr> </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2024-09-25T16:28:23.640</cp:lastPrinted>
  <dcterms:created xsi:type="dcterms:W3CDTF">2024-09-25T08:28:23Z</dcterms:created>
  <dcterms:modified xsi:type="dcterms:W3CDTF">2024-09-25T08:28:25Z</dcterms:modified>
</cp:coreProperties>
</file>