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90107B-8180-43E8-81AE-D457681B1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9EA2E4-E106-4277-AF96-9C555CB8A8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A484C6-A1BF-4F05-BF39-1105008D0D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497EB5-7863-4E6F-99A8-3499CD4930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D501146-0EBD-4666-A56B-97E451A3C1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589EB22-1970-43ED-B9CE-A805FB7B8D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FB2514F-DE38-4988-A64A-A3D84D833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7B57C9-52BB-471F-97A2-69540A28ED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AF1706-0D68-4529-94D0-5EFB6B9481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7618E1-045B-48A2-9B65-5BCA3F00C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451FE5-1862-4320-924E-1BF364144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7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3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3"/>
              </a:gs>
              <a:gs pos="3000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601310201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老人摔倒后的护理指南\n## 1.老人摔倒的原因及预防措施\n### 1.1老人摔倒的主要原因分析\n### 1.2预防老人摔倒的生活环境改善\n### 1.3老人摔倒预防的运动与锻炼建议\n## 2.老人摔倒后的紧急处理措施\n### 2.1老人摔倒后的自我救援方法\n### 2.2周围人如何帮助摔倒的老人\n### 2.3拨打急救电话的技巧与注意事项\n## 3.老人摔倒后的伤情评估与护理\n### 3.1如何判断老人摔倒后的伤情严重程度\n### 3.2老人摔倒后的基本护理方法\n### 3.3老人摔倒后的重要观察指标与记录\n## 4.老人摔倒后的康复训练与康复治疗\n### 4.1老人摔倒后的康复训练方法与时间表\n### 4.2康复训练中的注意事项与辅助工具\n### 4.3康复治疗的重要性与选择合适的治疗方式\n## 5.老人摔倒后的心理关怀与支持\n### 5.1老人摔倒后的心理变化与需求\n### 5.2家人如何提供心理支持与关爱\n### 5.3寻求专业心理帮助的途径与方法\n&quot;,&quot;templateId&quot;:&quot;o5uw7qdih7bi3drcb1jn4cqo9h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28395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7900"/>
              <a:t>老人摔倒后的护理指南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TENCENT DOCS SMART CREATE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2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老人摔倒的原因及预防措施</a:t>
            </a:r>
            <a:endParaRPr/>
          </a:p>
        </p:txBody>
      </p:sp>
      <p:sp>
        <p:nvSpPr>
          <p:cNvPr id="133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7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54468" y="2709000"/>
            <a:ext cx="11083064" cy="3197404"/>
            <a:chOff x="554468" y="2709000"/>
            <a:chExt cx="11083064" cy="3197404"/>
          </a:xfrm>
        </p:grpSpPr>
        <p:grpSp>
          <p:nvGrpSpPr>
            <p:cNvPr id="176" name=""/>
            <p:cNvGrpSpPr/>
            <p:nvPr/>
          </p:nvGrpSpPr>
          <p:grpSpPr>
            <a:xfrm>
              <a:off x="554470" y="2713804"/>
              <a:ext cx="5400000" cy="1440000"/>
              <a:chOff x="554470" y="2713804"/>
              <a:chExt cx="5400000" cy="1440000"/>
            </a:xfrm>
          </p:grpSpPr>
          <p:sp>
            <p:nvSpPr>
              <p:cNvPr id="177" name="Tencent"/>
              <p:cNvSpPr/>
              <p:nvPr/>
            </p:nvSpPr>
            <p:spPr>
              <a:xfrm>
                <a:off x="554470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衰老导致的身体机能下降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肌肉力量减弱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关节活动受限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平衡能力减弱</a:t>
                </a:r>
                <a:endParaRPr/>
              </a:p>
            </p:txBody>
          </p:sp>
          <p:pic>
            <p:nvPicPr>
              <p:cNvPr id="180" name="图片 7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554470" y="2713805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1" name=""/>
            <p:cNvGrpSpPr/>
            <p:nvPr/>
          </p:nvGrpSpPr>
          <p:grpSpPr>
            <a:xfrm>
              <a:off x="6237532" y="2709000"/>
              <a:ext cx="5400000" cy="1444804"/>
              <a:chOff x="6237532" y="2709000"/>
              <a:chExt cx="5400000" cy="1444804"/>
            </a:xfrm>
          </p:grpSpPr>
          <p:sp>
            <p:nvSpPr>
              <p:cNvPr id="182" name="Tencent"/>
              <p:cNvSpPr/>
              <p:nvPr/>
            </p:nvSpPr>
            <p:spPr>
              <a:xfrm>
                <a:off x="6237532" y="27138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28398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视力减退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32787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老花眼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青光眼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白内障</a:t>
                </a:r>
                <a:endParaRPr/>
              </a:p>
            </p:txBody>
          </p:sp>
          <p:pic>
            <p:nvPicPr>
              <p:cNvPr id="185" name="图片 8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6237532" y="2709000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86" name=""/>
            <p:cNvGrpSpPr/>
            <p:nvPr/>
          </p:nvGrpSpPr>
          <p:grpSpPr>
            <a:xfrm>
              <a:off x="554468" y="4466404"/>
              <a:ext cx="5400002" cy="1440000"/>
              <a:chOff x="554468" y="4466404"/>
              <a:chExt cx="5400002" cy="1440000"/>
            </a:xfrm>
          </p:grpSpPr>
          <p:sp>
            <p:nvSpPr>
              <p:cNvPr id="187" name="Tencent"/>
              <p:cNvSpPr/>
              <p:nvPr/>
            </p:nvSpPr>
            <p:spPr>
              <a:xfrm>
                <a:off x="554470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2210504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神经系统疾病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2210505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帕金森病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阿尔茨海默病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脑卒中</a:t>
                </a:r>
                <a:endParaRPr/>
              </a:p>
            </p:txBody>
          </p:sp>
          <p:pic>
            <p:nvPicPr>
              <p:cNvPr id="190" name="图片 9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554468" y="446640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191" name=""/>
            <p:cNvGrpSpPr/>
            <p:nvPr/>
          </p:nvGrpSpPr>
          <p:grpSpPr>
            <a:xfrm>
              <a:off x="6237530" y="4461599"/>
              <a:ext cx="5400002" cy="1444805"/>
              <a:chOff x="6237530" y="4461599"/>
              <a:chExt cx="5400002" cy="1444805"/>
            </a:xfrm>
          </p:grpSpPr>
          <p:sp>
            <p:nvSpPr>
              <p:cNvPr id="192" name="Tencent"/>
              <p:cNvSpPr/>
              <p:nvPr/>
            </p:nvSpPr>
            <p:spPr>
              <a:xfrm>
                <a:off x="6237532" y="4466404"/>
                <a:ext cx="5400000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93566" y="4592430"/>
                <a:ext cx="3597800" cy="3936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环境因素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93567" y="5031371"/>
                <a:ext cx="3600000" cy="87503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地面湿滑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障碍物阻挡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照明不足</a:t>
                </a:r>
                <a:endParaRPr/>
              </a:p>
            </p:txBody>
          </p:sp>
          <p:pic>
            <p:nvPicPr>
              <p:cNvPr id="195" name="图片 10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21874" r="21874"/>
              <a:stretch>
                <a:fillRect/>
              </a:stretch>
            </p:blipFill>
            <p:spPr>
              <a:xfrm>
                <a:off x="6237530" y="4461599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19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977136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老人摔倒的主要原因分析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8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199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00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0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保持地面干燥整洁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避免积水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定期清洁地板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使用防滑地毯</a:t>
                </a:r>
                <a:endParaRPr/>
              </a:p>
            </p:txBody>
          </p:sp>
          <p:sp>
            <p:nvSpPr>
              <p:cNvPr id="203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4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0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改善照明条件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增加室内照明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安装夜间照明设备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使用放大镜或眼镜</a:t>
                </a:r>
                <a:endParaRPr/>
              </a:p>
            </p:txBody>
          </p:sp>
          <p:sp>
            <p:nvSpPr>
              <p:cNvPr id="207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08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0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移除障碍物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整理杂物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避免摆放地毯卷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确保走廊畅通无阻</a:t>
                </a:r>
                <a:endParaRPr/>
              </a:p>
            </p:txBody>
          </p:sp>
          <p:sp>
            <p:nvSpPr>
              <p:cNvPr id="211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预防老人摔倒的生活环境改善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4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15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16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1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单脚站立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站立时抬腿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瑜伽和太极</a:t>
                </a:r>
                <a:endParaRPr/>
              </a:p>
            </p:txBody>
          </p:sp>
          <p:sp>
            <p:nvSpPr>
              <p:cNvPr id="21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进行平衡训练</a:t>
                </a:r>
                <a:endParaRPr/>
              </a:p>
            </p:txBody>
          </p:sp>
        </p:grpSp>
        <p:grpSp>
          <p:nvGrpSpPr>
            <p:cNvPr id="219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2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做有氧运动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力量训练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游泳</a:t>
                </a:r>
                <a:endParaRPr/>
              </a:p>
            </p:txBody>
          </p:sp>
          <p:sp>
            <p:nvSpPr>
              <p:cNvPr id="22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增强肌肉力量</a:t>
                </a:r>
                <a:endParaRPr/>
              </a:p>
            </p:txBody>
          </p:sp>
        </p:grpSp>
        <p:grpSp>
          <p:nvGrpSpPr>
            <p:cNvPr id="222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23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拉伸运动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瑜伽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太极</a:t>
                </a:r>
                <a:endParaRPr/>
              </a:p>
            </p:txBody>
          </p:sp>
          <p:sp>
            <p:nvSpPr>
              <p:cNvPr id="22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提高柔韧性</a:t>
                </a:r>
                <a:endParaRPr/>
              </a:p>
            </p:txBody>
          </p:sp>
        </p:grpSp>
      </p:grpSp>
      <p:pic>
        <p:nvPicPr>
          <p:cNvPr id="225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26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27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28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2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老人摔倒预防的运动与锻炼建议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3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6000"/>
              <a:t>老人摔倒后的紧急处理措施</a:t>
            </a:r>
            <a:endParaRPr/>
          </a:p>
        </p:txBody>
      </p:sp>
      <p:sp>
        <p:nvSpPr>
          <p:cNvPr id="23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3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保持冷静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不要慌张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尽量保持身体不动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尝试站起来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4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检查伤情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判断疼痛部位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检查关节活动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观察皮肤状况</a:t>
                </a:r>
                <a:endParaRPr/>
              </a:p>
            </p:txBody>
          </p:sp>
          <p:pic>
            <p:nvPicPr>
              <p:cNvPr id="24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4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4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寻求帮助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拨打急救电话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向周围人求助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如果有同伴，让其联系家人</a:t>
                </a:r>
                <a:endParaRPr/>
              </a:p>
            </p:txBody>
          </p:sp>
          <p:pic>
            <p:nvPicPr>
              <p:cNvPr id="24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老人摔倒后的自我救援方法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2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5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54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5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保持冷静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5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不要慌张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尽量保持现场秩序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避免围观</a:t>
                </a:r>
                <a:endParaRPr/>
              </a:p>
            </p:txBody>
          </p:sp>
          <p:sp>
            <p:nvSpPr>
              <p:cNvPr id="257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58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5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询问伤情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了解疼痛部位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检查关节活动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观察皮肤状况</a:t>
                </a:r>
                <a:endParaRPr/>
              </a:p>
            </p:txBody>
          </p:sp>
          <p:sp>
            <p:nvSpPr>
              <p:cNvPr id="261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2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6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提供帮助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拨打急救电话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协助老人站起来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提供拐杖或支持物</a:t>
                </a:r>
                <a:endParaRPr/>
              </a:p>
            </p:txBody>
          </p:sp>
          <p:sp>
            <p:nvSpPr>
              <p:cNvPr id="265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周围人如何帮助摔倒的老人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6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拨打急救电话的技巧与注意事项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6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7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7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拨打急救电话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使用电话快捷键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描述事故地点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提供老人病情信息</a:t>
                </a:r>
                <a:endParaRPr/>
              </a:p>
            </p:txBody>
          </p:sp>
          <p:pic>
            <p:nvPicPr>
              <p:cNvPr id="27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7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7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注意事项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保持电话畅通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在等待救援时安慰老人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如有条件，为老人提供急救措施</a:t>
                </a:r>
                <a:endParaRPr/>
              </a:p>
            </p:txBody>
          </p:sp>
          <p:pic>
            <p:nvPicPr>
              <p:cNvPr id="27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141873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5600"/>
              <a:t>老人摔倒后的伤情评估与护理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4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15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16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17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模糊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昏迷</a:t>
                </a:r>
                <a:endParaRPr/>
              </a:p>
            </p:txBody>
          </p:sp>
          <p:sp>
            <p:nvSpPr>
              <p:cNvPr id="18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观察意识状态</a:t>
                </a:r>
                <a:endParaRPr/>
              </a:p>
            </p:txBody>
          </p:sp>
        </p:grpSp>
        <p:grpSp>
          <p:nvGrpSpPr>
            <p:cNvPr id="19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0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检查生命体征</a:t>
                </a:r>
                <a:endParaRPr/>
              </a:p>
            </p:txBody>
          </p:sp>
          <p:sp>
            <p:nvSpPr>
              <p:cNvPr id="21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呼吸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血压</a:t>
                </a:r>
                <a:endParaRPr/>
              </a:p>
            </p:txBody>
          </p:sp>
        </p:grpSp>
        <p:grpSp>
          <p:nvGrpSpPr>
            <p:cNvPr id="22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3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观察受伤部位</a:t>
                </a:r>
                <a:endParaRPr/>
              </a:p>
            </p:txBody>
          </p:sp>
          <p:sp>
            <p:nvSpPr>
              <p:cNvPr id="24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肿胀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疼痛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关节活动受限</a:t>
                </a:r>
                <a:endParaRPr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如何判断老人摔倒后的伤情严重程度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6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8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https://d.book118.com/156013102010010050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yellow">
      <a:dk1>
        <a:srgbClr val="000000"/>
      </a:dk1>
      <a:lt1>
        <a:srgbClr val="FFFFFF"/>
      </a:lt1>
      <a:dk2>
        <a:srgbClr val="291F0E"/>
      </a:dk2>
      <a:lt2>
        <a:srgbClr val="FEFCE6"/>
      </a:lt2>
      <a:accent1>
        <a:srgbClr val="F1D25B"/>
      </a:accent1>
      <a:accent2>
        <a:srgbClr val="ECE497"/>
      </a:accent2>
      <a:accent3>
        <a:srgbClr val="E1A823"/>
      </a:accent3>
      <a:accent4>
        <a:srgbClr val="D58F17"/>
      </a:accent4>
      <a:accent5>
        <a:srgbClr val="C7E7D8"/>
      </a:accent5>
      <a:accent6>
        <a:srgbClr val="90C8A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老人摔倒后的护理指南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2024-09-15T02:46:23.176</cp:lastPrinted>
  <dcterms:created xsi:type="dcterms:W3CDTF">2024-09-14T18:46:23Z</dcterms:created>
  <dcterms:modified xsi:type="dcterms:W3CDTF">2024-09-14T18:46:25Z</dcterms:modified>
</cp:coreProperties>
</file>