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CE27A2-00CC-4398-8537-4DFD343D82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DC3239-F1F4-4310-B0C2-972792B3C5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8E8519-9956-4496-8727-F42B278790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F7047F3-69D9-4BF1-ABF1-EECFE7E26F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6B3B276-2537-4EA4-B646-4262B39F1D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897B864-F82E-4493-B047-592A6FF518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D3762B1-7507-4A64-A0E6-C759985806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D51D513-3939-400E-A7E0-B0DB4E307C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CC9A58-3044-44EE-B908-C7254D84C2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54AE2E-056D-410D-B671-FF736A9FE0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2FC1DE-C060-4EE3-AFE4-A508BFCD6F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56022241230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仪器仪表行业2024年质量控制标准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仪器仪表行业质量控制现状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2024年仪器仪表行业质量控制标准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实施质量控制标准的关键措施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质量控制标准实施的评价指标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提升产品质量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随着仪器仪表行业市场竞争的加剧，提升产品质量成为企业赢得市场的关键。制定2024年质量控制标准旨在引导企业加强质量管理，提高产品可靠性和稳定性。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适应行业发展趋势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仪器仪表行业正朝着智能化、高精度、高可靠性方向发展。制定新的质量控制标准是适应行业发展趋势的必然要求，有助于推动企业技术创新和产品升级。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7295" r="2729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质量控制标准的重要性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314700" y="5303594"/>
            <a:ext cx="7382690" cy="863070"/>
            <a:chOff x="3314700" y="5303594"/>
            <a:chExt cx="7382690" cy="863070"/>
          </a:xfrm>
        </p:grpSpPr>
        <p:sp>
          <p:nvSpPr>
            <p:cNvPr id="46" name="TextBox 46"/>
            <p:cNvSpPr txBox="1"/>
            <p:nvPr/>
          </p:nvSpPr>
          <p:spPr>
            <a:xfrm>
              <a:off x="3314700" y="5303594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在国际市场上，产品质量是企业赢得消费者信任和市场份额的关键因素。统一的质量控制标准有助于消除贸易壁垒，促进仪器仪表产品的国际贸易。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3314700" y="4838783"/>
            <a:ext cx="7382690" cy="490334"/>
            <a:chOff x="3314700" y="4838783"/>
            <a:chExt cx="7382690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3314700" y="4838783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促进国际贸易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456760" y="1771107"/>
            <a:ext cx="7382690" cy="863070"/>
            <a:chOff x="3456760" y="1771107"/>
            <a:chExt cx="7382690" cy="863070"/>
          </a:xfrm>
        </p:grpSpPr>
        <p:sp>
          <p:nvSpPr>
            <p:cNvPr id="50" name="TextBox 50"/>
            <p:cNvSpPr txBox="1"/>
            <p:nvPr/>
          </p:nvSpPr>
          <p:spPr>
            <a:xfrm>
              <a:off x="3456760" y="1771107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质量控制标准是确保产品质量的基础，它规定了产品在设计、生产、检验等环节需要满足的要求，确保产品质量的稳定性和一致性。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3456760" y="1395927"/>
            <a:ext cx="7293402" cy="490334"/>
            <a:chOff x="3456760" y="1395927"/>
            <a:chExt cx="7293402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3456760" y="1395927"/>
              <a:ext cx="729340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保障产品质量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704918" y="3545958"/>
            <a:ext cx="7382690" cy="863070"/>
            <a:chOff x="1704918" y="3545958"/>
            <a:chExt cx="7382690" cy="863070"/>
          </a:xfrm>
        </p:grpSpPr>
        <p:sp>
          <p:nvSpPr>
            <p:cNvPr id="54" name="TextBox 54"/>
            <p:cNvSpPr txBox="1"/>
            <p:nvPr/>
          </p:nvSpPr>
          <p:spPr>
            <a:xfrm>
              <a:off x="1704918" y="3545958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通过实施质量控制标准，企业可以不断改进生产流程、提高生产效率、降低生产成本，从而提升市场竞争力。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704918" y="3081147"/>
            <a:ext cx="7382690" cy="490334"/>
            <a:chOff x="1704918" y="3081147"/>
            <a:chExt cx="7382690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1704918" y="3081147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提高企业竞争力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仪器仪表行业质量控制现状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786" r="3078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1127" r="21127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国际电工委员会（IEC）和国际标准化组织（ISO）等制定的相关标准，强调产品安全性、互换性和可靠性。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国际标准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国家质检总局、中国仪器仪表学会等制定的标准，注重产品性能指标和测试方法，但与国际标准在互通性和细节方面存在差异。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国内标准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国内外质量控制标准比较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行业质量控制现状及问题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现状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仪器仪表行业已建立相对完善的质量控制体系，多数企业能够通过ISO9001等质量管理体系认证。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部分中小企业质量意识薄弱，缺乏必要的质量检测手段；行业整体创新能力不足，高端产品质量有待提高。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利用大数据、人工智能等技术提高质量控制水平，实现自动化、智能化的质量检测与数据分析。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智能化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个性化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绿色化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国际化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针对不同用户需求，制定更加个性化的质量标准，提高产品的适用性和满意度。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强调环保理念，减少生产过程中的污染和资源消耗，提高产品的环保性能。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加强与国际标准的接轨，提高我国仪器仪表产品的国际竞争力。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质量控制标准的发展趋势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2024年仪器仪表行业质量控制标准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总体要求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仪器仪表产品应符合国家相关法规和标准的要求，确保产品质量和安全性能。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企业应建立完善的质量管理体系，包括质量策划、质量控制、质量保证和质量改进等方面。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企业应加强对供应商的管理，确保采购的原材料和外购件符合质量要求。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关键零部件的采购应符合相关标准和技术要求，供应商应提供合格证明和质量保证书。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关键零部件的入库检验应严格把关，确保零部件的质量和性能符合要求。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关键零部件的使用过程中，应建立定期检查和更换制度，确保产品的稳定性和可靠性。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t="16667" b="16667"/>
          <a:stretch>
            <a:fillRect/>
          </a:stretch>
        </p:blipFill>
        <p:spPr>
          <a:xfrm>
            <a:off x="6603343" y="1773671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关键零部件的质量控制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企业应建立生产过程中的质量记录和追溯制度，以便及时发现问题并采取措施。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企业应制定详细的生产工艺和操作规程，确保生产过程的稳定性和可控性。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生产过程中应加强对关键工序和特殊过程的监控，确保产品质量符合要求。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生产过程的质量控制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27474" y="2630710"/>
            <a:ext cx="2226278" cy="2226278"/>
            <a:chOff x="1127474" y="2630710"/>
            <a:chExt cx="2226278" cy="2226278"/>
          </a:xfrm>
        </p:grpSpPr>
        <p:sp>
          <p:nvSpPr>
            <p:cNvPr id="3" name="AutoShape 3"/>
            <p:cNvSpPr/>
            <p:nvPr/>
          </p:nvSpPr>
          <p:spPr>
            <a:xfrm>
              <a:off x="1127474" y="2630710"/>
              <a:ext cx="2226278" cy="222627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4" name="Connector 4"/>
          <p:cNvCxnSpPr/>
          <p:nvPr/>
        </p:nvCxnSpPr>
        <p:spPr>
          <a:xfrm>
            <a:off x="3728313" y="2422931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4309187" y="3726659"/>
            <a:ext cx="665253" cy="0"/>
          </a:xfrm>
          <a:prstGeom prst="line">
            <a:avLst/>
          </a:prstGeom>
          <a:ln w="12700">
            <a:solidFill>
              <a:schemeClr val="accent4"/>
            </a:solidFill>
            <a:prstDash val="dash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728313" y="5030388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7" name="Group 7"/>
          <p:cNvGrpSpPr/>
          <p:nvPr/>
        </p:nvGrpSpPr>
        <p:grpSpPr>
          <a:xfrm>
            <a:off x="3098006" y="4715256"/>
            <a:ext cx="630365" cy="630269"/>
            <a:chOff x="3098006" y="4715256"/>
            <a:chExt cx="630365" cy="630269"/>
          </a:xfrm>
        </p:grpSpPr>
        <p:sp>
          <p:nvSpPr>
            <p:cNvPr id="8" name="AutoShape 8"/>
            <p:cNvSpPr/>
            <p:nvPr/>
          </p:nvSpPr>
          <p:spPr>
            <a:xfrm>
              <a:off x="3098006" y="4715256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242405" y="4895659"/>
            <a:ext cx="352711" cy="269463"/>
            <a:chOff x="3242405" y="4895659"/>
            <a:chExt cx="352711" cy="269463"/>
          </a:xfrm>
        </p:grpSpPr>
        <p:sp>
          <p:nvSpPr>
            <p:cNvPr id="10" name="Freeform 10"/>
            <p:cNvSpPr/>
            <p:nvPr/>
          </p:nvSpPr>
          <p:spPr>
            <a:xfrm>
              <a:off x="3242405" y="4895659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3371564" y="4966240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098006" y="2107787"/>
            <a:ext cx="630365" cy="630269"/>
            <a:chOff x="3098006" y="2107787"/>
            <a:chExt cx="630365" cy="630269"/>
          </a:xfrm>
        </p:grpSpPr>
        <p:sp>
          <p:nvSpPr>
            <p:cNvPr id="13" name="AutoShape 13"/>
            <p:cNvSpPr/>
            <p:nvPr/>
          </p:nvSpPr>
          <p:spPr>
            <a:xfrm>
              <a:off x="3098006" y="2107787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310033" y="225532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3678841" y="3411474"/>
            <a:ext cx="630365" cy="630269"/>
            <a:chOff x="3678841" y="3411474"/>
            <a:chExt cx="630365" cy="630269"/>
          </a:xfrm>
        </p:grpSpPr>
        <p:sp>
          <p:nvSpPr>
            <p:cNvPr id="16" name="AutoShape 16"/>
            <p:cNvSpPr/>
            <p:nvPr/>
          </p:nvSpPr>
          <p:spPr>
            <a:xfrm>
              <a:off x="3678841" y="3411474"/>
              <a:ext cx="630365" cy="630269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842099" y="3569779"/>
            <a:ext cx="313754" cy="313849"/>
            <a:chOff x="3842099" y="3569779"/>
            <a:chExt cx="313754" cy="313849"/>
          </a:xfrm>
        </p:grpSpPr>
        <p:sp>
          <p:nvSpPr>
            <p:cNvPr id="18" name="Freeform 18"/>
            <p:cNvSpPr/>
            <p:nvPr/>
          </p:nvSpPr>
          <p:spPr>
            <a:xfrm>
              <a:off x="3842099" y="3598926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914965" y="3671697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998309" y="3569779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 rot="16200000" flipH="1">
            <a:off x="7464743" y="-536734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 rot="16200000" flipH="1">
            <a:off x="4751927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 rot="5400000">
            <a:off x="10177558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650706" y="2152763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5" name="Freeform 25"/>
          <p:cNvSpPr/>
          <p:nvPr/>
        </p:nvSpPr>
        <p:spPr>
          <a:xfrm rot="16200000" flipH="1">
            <a:off x="7464743" y="766953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 rot="16200000" flipH="1">
            <a:off x="4751927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 rot="5400000">
            <a:off x="10177558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5650706" y="3472386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9" name="Freeform 29"/>
          <p:cNvSpPr/>
          <p:nvPr/>
        </p:nvSpPr>
        <p:spPr>
          <a:xfrm rot="16200000" flipH="1">
            <a:off x="7464743" y="2070735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 rot="16200000" flipH="1">
            <a:off x="4751927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 rot="5400000">
            <a:off x="10177558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650706" y="4802600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3" name="Freeform 33"/>
          <p:cNvSpPr/>
          <p:nvPr/>
        </p:nvSpPr>
        <p:spPr>
          <a:xfrm>
            <a:off x="1877711" y="3429001"/>
            <a:ext cx="725805" cy="725805"/>
          </a:xfrm>
          <a:custGeom>
            <a:rect l="l" t="t" r="r" b="b"/>
            <a:pathLst>
              <a:path w="442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342361" y="1913983"/>
            <a:ext cx="4203080" cy="1017878"/>
          </a:xfrm>
          <a:prstGeom prst="rect">
            <a:avLst/>
          </a:prstGeom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企业应建立完善的产品检验和测试制度，确保产品的各项性能指标符合要求。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>
            <a:off x="6329284" y="3234910"/>
            <a:ext cx="4203080" cy="1017878"/>
          </a:xfrm>
          <a:prstGeom prst="rect">
            <a:avLst/>
          </a:prstGeom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检验和测试人员应具备相应的资质和技能，确保检验和测试结果的准确性和可靠性。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6329284" y="4521452"/>
            <a:ext cx="4203080" cy="1017878"/>
          </a:xfrm>
          <a:prstGeom prst="rect">
            <a:avLst/>
          </a:prstGeom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对于不合格产品，企业应建立相应的处理流程，包括返工、返修、降级或报废等措施。</a:t>
            </a:r>
            <a:endParaRPr lang="en-US" sz="1100"/>
          </a:p>
        </p:txBody>
      </p:sp>
      <p:grpSp>
        <p:nvGrpSpPr>
          <p:cNvPr id="37" name="Group 3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" name="AutoShape 3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TextBox 5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产品检验与测试的质量控制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实施质量控制标准的关键措施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https://d.book118.com/156022241230010044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2024-09-13T10:52:12.225</cp:lastPrinted>
  <dcterms:created xsi:type="dcterms:W3CDTF">2024-09-13T02:52:12Z</dcterms:created>
  <dcterms:modified xsi:type="dcterms:W3CDTF">2024-09-13T02:52:14Z</dcterms:modified>
</cp:coreProperties>
</file>