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TPSFS+MS-UIGothic"/>
      <p:regular r:id="rId15"/>
    </p:embeddedFont>
    <p:embeddedFont>
      <p:font typeface="JAPPCN+VMWCMR+MicrosoftYaHei-Bold"/>
      <p:regular r:id="rId16"/>
    </p:embeddedFont>
    <p:embeddedFont>
      <p:font typeface="WDUQQF+VMWCMR+MicrosoftYaHei-Bold"/>
      <p:regular r:id="rId17"/>
    </p:embeddedFont>
    <p:embeddedFont>
      <p:font typeface="OWAODF+QWHUKU+ArialMT"/>
      <p:regular r:id="rId18"/>
    </p:embeddedFont>
    <p:embeddedFont>
      <p:font typeface="ANVKVL+WMCQBL+MicrosoftYaHei"/>
      <p:regular r:id="rId19"/>
    </p:embeddedFont>
    <p:embeddedFont>
      <p:font typeface="HQWLKV+WMCQBL+MicrosoftYaHei"/>
      <p:regular r:id="rId20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6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B8045-58EA-4DD3-83E9-18A148BE3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1ED67-614E-422A-8073-ABBC03355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3EC55-6122-4FE4-BAF9-3A5C4E014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A212F-5388-4F9B-A962-932D12C68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5E61C0-69F6-4100-BB55-9FBFF0735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66410-FC2F-46BE-BD73-6DB3EB7E2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BE4F2E-BEA7-47AD-AE32-5CA63C05F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011D3-DE2E-4F5C-959F-1B3E45C7D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5EB98-0E36-4E37-B391-86FAF5ADD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76047-3161-4368-9CC9-14747E3FB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054B4-5078-41E8-A6D0-B5B13851C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4301012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76375" y="2735738"/>
            <a:ext cx="7623809" cy="11720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TPSFS+MS-UIGothic"/>
                <a:cs typeface="ITPSFS+MS-UIGothic"/>
              </a:rPr>
              <a:t>建筑物理</a:t>
            </a:r>
            <a:r>
              <a:rPr sz="3600">
                <a:solidFill>
                  <a:srgbClr val="FFFFFF"/>
                </a:solidFill>
                <a:latin typeface="JAPPCN+VMWCMR+MicrosoftYaHei-Bold"/>
                <a:cs typeface="JAPPCN+VMWCMR+MicrosoftYaHei-Bold"/>
              </a:rPr>
              <a:t>Ⅲ</a:t>
            </a:r>
            <a:r>
              <a:rPr sz="3600">
                <a:solidFill>
                  <a:srgbClr val="FFFFFF"/>
                </a:solidFill>
                <a:latin typeface="ITPSFS+MS-UIGothic"/>
                <a:cs typeface="ITPSFS+MS-UIGothic"/>
              </a:rPr>
              <a:t>（声一章基本知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识课</a:t>
            </a:r>
            <a:r>
              <a:rPr sz="3600">
                <a:solidFill>
                  <a:srgbClr val="FFFFFF"/>
                </a:solidFill>
                <a:latin typeface="ITPSFS+MS-UIGothic"/>
                <a:cs typeface="ITPSFS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WDUQQF+VMWCMR+MicrosoftYaHei-Bold"/>
                <a:cs typeface="WDUQQF+VMWCMR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WDUQQF+VMWCMR+MicrosoftYaHei-Bold"/>
                <a:cs typeface="WDUQQF+VMWCMR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ITPSFS+MS-UIGothic"/>
                <a:cs typeface="ITPSFS+MS-UIGothic"/>
              </a:rPr>
              <a:t>目</a:t>
            </a:r>
          </a:p>
        </p:txBody>
      </p:sp>
      <p:sp>
        <p:nvSpPr>
          <p:cNvPr id="6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307168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WAODF+QWHUKU+ArialMT"/>
                <a:cs typeface="OWAODF+QWHUK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TPSFS+MS-UIGothic"/>
                <a:cs typeface="ITPSFS+MS-UIGothic"/>
              </a:rPr>
              <a:t>建筑声学基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24280" y="3631755"/>
            <a:ext cx="4790381" cy="24640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WAODF+QWHUKU+ArialMT"/>
                <a:cs typeface="OWAODF+QWHUK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TPSFS+MS-UIGothic"/>
                <a:cs typeface="ITPSFS+MS-UIGothic"/>
              </a:rPr>
              <a:t>建筑声学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2400">
                <a:solidFill>
                  <a:srgbClr val="000000"/>
                </a:solidFill>
                <a:latin typeface="ITPSFS+MS-UIGothic"/>
                <a:cs typeface="ITPSFS+MS-UIGothic"/>
              </a:rPr>
              <a:t>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WAODF+QWHUKU+ArialMT"/>
                <a:cs typeface="OWAODF+QWHUK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TPSFS+MS-UIGothic"/>
                <a:cs typeface="ITPSFS+MS-UIGothic"/>
              </a:rPr>
              <a:t>建筑声学材料与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WAODF+QWHUKU+ArialMT"/>
                <a:cs typeface="OWAODF+QWHUK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TPSFS+MS-UIGothic"/>
                <a:cs typeface="ITPSFS+MS-UIGothic"/>
              </a:rPr>
              <a:t>建筑声学在建筑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2400">
                <a:solidFill>
                  <a:srgbClr val="000000"/>
                </a:solidFill>
                <a:latin typeface="ITPSFS+MS-UIGothic"/>
                <a:cs typeface="ITPSFS+MS-UIGothic"/>
              </a:rPr>
              <a:t>中的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ITPSFS+MS-UIGothic"/>
                <a:cs typeface="ITPSFS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WAODF+QWHUKU+ArialMT"/>
                <a:cs typeface="OWAODF+QWHUK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TPSFS+MS-UIGothic"/>
                <a:cs typeface="ITPSFS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WDUQQF+VMWCMR+MicrosoftYaHei-Bold"/>
                <a:cs typeface="WDUQQF+VMWCM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ITPSFS+MS-UIGothic"/>
                <a:cs typeface="ITPSFS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59AE93"/>
                </a:solidFill>
                <a:latin typeface="ITPSFS+MS-UIGothic"/>
                <a:cs typeface="ITPSFS+MS-UIGothic"/>
              </a:rPr>
              <a:t>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59AE93"/>
                </a:solidFill>
                <a:latin typeface="ITPSFS+MS-UIGothic"/>
                <a:cs typeface="ITPSFS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2519362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ITPSFS+MS-UIGothic"/>
                <a:cs typeface="ITPSFS+MS-UIGothic"/>
              </a:rPr>
              <a:t>程名称：建筑物理</a:t>
            </a:r>
            <a:r>
              <a:rPr sz="1500">
                <a:solidFill>
                  <a:srgbClr val="FFFFFF"/>
                </a:solidFill>
                <a:latin typeface="ANVKVL+WMCQBL+MicrosoftYaHei"/>
                <a:cs typeface="ANVKVL+WMCQBL+MicrosoftYaHei"/>
              </a:rPr>
              <a:t>Ⅲ</a:t>
            </a:r>
            <a:r>
              <a:rPr sz="1500">
                <a:solidFill>
                  <a:srgbClr val="FFFFFF"/>
                </a:solidFill>
                <a:latin typeface="ITPSFS+MS-UIGothic"/>
                <a:cs typeface="ITPSFS+MS-UIGothic"/>
              </a:rPr>
              <a:t>（声）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2095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ITPSFS+MS-UIGothic"/>
                <a:cs typeface="ITPSFS+MS-UIGothic"/>
              </a:rPr>
              <a:t>程性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TPSFS+MS-UIGothic"/>
                <a:cs typeface="ITPSFS+MS-UIGothic"/>
              </a:rPr>
              <a:t>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ITPSFS+MS-UIGothic"/>
                <a:cs typeface="ITPSFS+MS-UIGothic"/>
              </a:rPr>
              <a:t>必修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03566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ITPSFS+MS-UIGothic"/>
                <a:cs typeface="ITPSFS+MS-UIGothic"/>
              </a:rPr>
              <a:t>程目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ITPSFS+MS-UIGothic"/>
                <a:cs typeface="ITPSFS+MS-UIGothic"/>
              </a:rPr>
              <a:t>：培养学生掌握建筑声学的基本原理和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TPSFS+MS-UIGothic"/>
                <a:cs typeface="ITPSFS+MS-UIGothic"/>
              </a:rPr>
              <a:t>用，提高学生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TPSFS+MS-UIGothic"/>
                <a:cs typeface="ITPSFS+MS-UIGothic"/>
              </a:rPr>
              <a:t>建筑声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ITPSFS+MS-UIGothic"/>
                <a:cs typeface="ITPSFS+MS-UIGothic"/>
              </a:rPr>
              <a:t>境的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TPSFS+MS-UIGothic"/>
                <a:cs typeface="ITPSFS+MS-UIGothic"/>
              </a:rPr>
              <a:t>知和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ITPSFS+MS-UIGothic"/>
                <a:cs typeface="ITPSFS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ITPSFS+MS-UIGothic"/>
                <a:cs typeface="ITPSFS+MS-UIGothic"/>
              </a:rPr>
              <a:t>学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59AE93"/>
                </a:solidFill>
                <a:latin typeface="ITPSFS+MS-UIGothic"/>
                <a:cs typeface="ITPSFS+MS-UIGothic"/>
              </a:rPr>
              <a:t>目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37805" y="1507343"/>
            <a:ext cx="289127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ITPSFS+MS-UIGothic"/>
                <a:cs typeface="ITPSFS+MS-UIGothic"/>
              </a:rPr>
              <a:t>掌握建筑声学的基本概念、原理和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05245" y="1574046"/>
            <a:ext cx="864981" cy="2552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WDUQQF+VMWCMR+MicrosoftYaHei-Bold"/>
                <a:cs typeface="WDUQQF+VMWCMR+MicrosoftYaHei-Bold"/>
              </a:rPr>
              <a:t>01</a:t>
            </a:r>
          </a:p>
          <a:p>
            <a:pPr marL="24129" marR="0">
              <a:lnSpc>
                <a:spcPts val="2500"/>
              </a:lnSpc>
              <a:spcBef>
                <a:spcPts val="45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WDUQQF+VMWCMR+MicrosoftYaHei-Bold"/>
                <a:cs typeface="WDUQQF+VMWCMR+MicrosoftYaHei-Bold"/>
              </a:rPr>
              <a:t>02</a:t>
            </a:r>
          </a:p>
          <a:p>
            <a:pPr marL="31750" marR="0">
              <a:lnSpc>
                <a:spcPts val="2500"/>
              </a:lnSpc>
              <a:spcBef>
                <a:spcPts val="447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WDUQQF+VMWCMR+MicrosoftYaHei-Bold"/>
                <a:cs typeface="WDUQQF+VMWCMR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66505" y="179499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404"/>
                </a:solidFill>
                <a:latin typeface="ITPSFS+MS-UIGothic"/>
                <a:cs typeface="ITPSFS+MS-UIGothic"/>
              </a:rPr>
              <a:t>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37805" y="2402693"/>
            <a:ext cx="289127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ITPSFS+MS-UIGothic"/>
                <a:cs typeface="ITPSFS+MS-UIGothic"/>
              </a:rPr>
              <a:t>熟悉建筑声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404"/>
                </a:solidFill>
                <a:latin typeface="ITPSFS+MS-UIGothic"/>
                <a:cs typeface="ITPSFS+MS-UIGothic"/>
              </a:rPr>
              <a:t>境的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404"/>
                </a:solidFill>
                <a:latin typeface="ITPSFS+MS-UIGothic"/>
                <a:cs typeface="ITPSFS+MS-UIGothic"/>
              </a:rPr>
              <a:t>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404"/>
                </a:solidFill>
                <a:latin typeface="ITPSFS+MS-UIGothic"/>
                <a:cs typeface="ITPSFS+MS-UIGothic"/>
              </a:rPr>
              <a:t>价和改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80780" y="269034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ITPSFS+MS-UIGothic"/>
                <a:cs typeface="ITPSFS+MS-UIGothic"/>
              </a:rPr>
              <a:t>善方法。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837805" y="3298678"/>
            <a:ext cx="2957512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ITPSFS+MS-UIGothic"/>
                <a:cs typeface="ITPSFS+MS-UIGothic"/>
              </a:rPr>
              <a:t>了解建筑声学与其他相关学科的交</a:t>
            </a:r>
          </a:p>
          <a:p>
            <a:pPr marL="9429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ITPSFS+MS-UIGothic"/>
                <a:cs typeface="ITPSFS+MS-UIGothic"/>
              </a:rPr>
              <a:t>叉融合。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WDUQQF+VMWCMR+MicrosoftYaHei-Bold"/>
                <a:cs typeface="WDUQQF+VMWCM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97200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ITPSFS+MS-UIGothic"/>
                <a:cs typeface="ITPSFS+MS-UIGothic"/>
              </a:rPr>
              <a:t>建筑声学基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ITPSFS+MS-UIGothic"/>
                <a:cs typeface="ITPSFS+MS-UIGothic"/>
              </a:rPr>
              <a:t>声音的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59AE93"/>
                </a:solidFill>
                <a:latin typeface="ITPSFS+MS-UIGothic"/>
                <a:cs typeface="ITPSFS+MS-UIGothic"/>
              </a:rPr>
              <a:t>播特性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ITPSFS+MS-UIGothic"/>
                <a:cs typeface="ITPSFS+MS-UIGothic"/>
              </a:rPr>
              <a:t>声速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4993883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声速是声音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播速度的度量，在不同的介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中，声速会有所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不同。在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准大气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和室温下，声速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约为</a:t>
            </a:r>
            <a:r>
              <a:rPr sz="1350">
                <a:solidFill>
                  <a:srgbClr val="000000"/>
                </a:solidFill>
                <a:latin typeface="HQWLKV+WMCQBL+MicrosoftYaHei"/>
                <a:cs typeface="HQWLKV+WMCQBL+MicrosoftYaHei"/>
              </a:rPr>
              <a:t>343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米</a:t>
            </a:r>
            <a:r>
              <a:rPr sz="1350">
                <a:solidFill>
                  <a:srgbClr val="000000"/>
                </a:solidFill>
                <a:latin typeface="HQWLKV+WMCQBL+MicrosoftYaHei"/>
                <a:cs typeface="HQWLKV+WMCQBL+MicrosoftYaHei"/>
              </a:rPr>
              <a:t>/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秒。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DUQQF+VMWCMR+MicrosoftYaHei-Bold"/>
                <a:cs typeface="WDUQQF+VMWCMR+MicrosoftYaHei-Bold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ITPSFS+MS-UIGothic"/>
                <a:cs typeface="ITPSFS+MS-UIGothic"/>
              </a:rPr>
              <a:t>声衰减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DUQQF+VMWCMR+MicrosoftYaHei-Bold"/>
                <a:cs typeface="WDUQQF+VMWCMR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3495528"/>
            <a:ext cx="506011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声衰减是指声音在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程中的能量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失。声衰减与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播距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离、介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特性和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率有关。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DUQQF+VMWCMR+MicrosoftYaHei-Bold"/>
                <a:cs typeface="WDUQQF+VMWCMR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40830" y="492696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ITPSFS+MS-UIGothic"/>
                <a:cs typeface="ITPSFS+MS-UIGothic"/>
              </a:rPr>
              <a:t>声聚焦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5277973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当声波遇到凸面反射体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，会向一点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汇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聚，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象称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声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640830" y="5586583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聚焦。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6724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ITPSFS+MS-UIGothic"/>
                <a:cs typeface="ITPSFS+MS-UIGothic"/>
              </a:rPr>
              <a:t>声音的吸收、反射和折射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5065" y="180720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ITPSFS+MS-UIGothic"/>
                <a:cs typeface="ITPSFS+MS-UIGothic"/>
              </a:rPr>
              <a:t>声音的吸收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97145" y="2379198"/>
            <a:ext cx="49276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ITPSFS+MS-UIGothic"/>
                <a:cs typeface="ITPSFS+MS-UIGothic"/>
              </a:rPr>
              <a:t>材料吸收声能的能力与其特性有关，如多孔性、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020202"/>
                </a:solidFill>
                <a:latin typeface="ITPSFS+MS-UIGothic"/>
                <a:cs typeface="ITPSFS+MS-UIGothic"/>
              </a:rPr>
              <a:t>性等。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5065" y="327088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ITPSFS+MS-UIGothic"/>
                <a:cs typeface="ITPSFS+MS-UIGothic"/>
              </a:rPr>
              <a:t>声音的反射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497070" y="3880338"/>
            <a:ext cx="637405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ITPSFS+MS-UIGothic"/>
                <a:cs typeface="ITPSFS+MS-UIGothic"/>
              </a:rPr>
              <a:t>当声波遇到不同介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20202"/>
                </a:solidFill>
                <a:latin typeface="ITPSFS+MS-UIGothic"/>
                <a:cs typeface="ITPSFS+MS-UIGothic"/>
              </a:rPr>
              <a:t>的界面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20202"/>
                </a:solidFill>
                <a:latin typeface="ITPSFS+MS-UIGothic"/>
                <a:cs typeface="ITPSFS+MS-UIGothic"/>
              </a:rPr>
              <a:t>，会按照</a:t>
            </a:r>
            <a:r>
              <a:rPr sz="1350">
                <a:solidFill>
                  <a:srgbClr val="020202"/>
                </a:solidFill>
                <a:latin typeface="HQWLKV+WMCQBL+MicrosoftYaHei"/>
                <a:cs typeface="HQWLKV+WMCQBL+MicrosoftYaHei"/>
              </a:rPr>
              <a:t>“</a:t>
            </a:r>
            <a:r>
              <a:rPr sz="1350">
                <a:solidFill>
                  <a:srgbClr val="020202"/>
                </a:solidFill>
                <a:latin typeface="ITPSFS+MS-UIGothic"/>
                <a:cs typeface="ITPSFS+MS-UIGothic"/>
              </a:rPr>
              <a:t>入射角等于反射角</a:t>
            </a:r>
            <a:r>
              <a:rPr sz="1350">
                <a:solidFill>
                  <a:srgbClr val="020202"/>
                </a:solidFill>
                <a:latin typeface="HQWLKV+WMCQBL+MicrosoftYaHei"/>
                <a:cs typeface="HQWLKV+WMCQBL+MicrosoftYaHei"/>
              </a:rPr>
              <a:t>”</a:t>
            </a:r>
            <a:r>
              <a:rPr sz="1350">
                <a:solidFill>
                  <a:srgbClr val="020202"/>
                </a:solidFill>
                <a:latin typeface="ITPSFS+MS-UIGothic"/>
                <a:cs typeface="ITPSFS+MS-UIGothic"/>
              </a:rPr>
              <a:t>的原理反射。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95065" y="473265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ITPSFS+MS-UIGothic"/>
                <a:cs typeface="ITPSFS+MS-UIGothic"/>
              </a:rPr>
              <a:t>声音的折射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068445" y="5348458"/>
            <a:ext cx="722742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ITPSFS+MS-UIGothic"/>
                <a:cs typeface="ITPSFS+MS-UIGothic"/>
              </a:rPr>
              <a:t>当声波从一种介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质传</a:t>
            </a:r>
            <a:r>
              <a:rPr sz="1350">
                <a:solidFill>
                  <a:srgbClr val="020202"/>
                </a:solidFill>
                <a:latin typeface="ITPSFS+MS-UIGothic"/>
                <a:cs typeface="ITPSFS+MS-UIGothic"/>
              </a:rPr>
              <a:t>播到另一种介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质时</a:t>
            </a:r>
            <a:r>
              <a:rPr sz="1350">
                <a:solidFill>
                  <a:srgbClr val="020202"/>
                </a:solidFill>
                <a:latin typeface="ITPSFS+MS-UIGothic"/>
                <a:cs typeface="ITPSFS+MS-UIGothic"/>
              </a:rPr>
              <a:t>，由于速度的改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20202"/>
                </a:solidFill>
                <a:latin typeface="ITPSFS+MS-UIGothic"/>
                <a:cs typeface="ITPSFS+MS-UIGothic"/>
              </a:rPr>
              <a:t>，会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202"/>
                </a:solidFill>
                <a:latin typeface="ITPSFS+MS-UIGothic"/>
                <a:cs typeface="ITPSFS+MS-UIGothic"/>
              </a:rPr>
              <a:t>生方向改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20202"/>
                </a:solidFill>
                <a:latin typeface="ITPSFS+MS-UIGothic"/>
                <a:cs typeface="ITPSFS+MS-UIGothic"/>
              </a:rPr>
              <a:t>，即折射。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ITPSFS+MS-UIGothic"/>
                <a:cs typeface="ITPSFS+MS-UIGothic"/>
              </a:rPr>
              <a:t>声音的干涉和衍射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ITPSFS+MS-UIGothic"/>
                <a:cs typeface="ITPSFS+MS-UIGothic"/>
              </a:rPr>
              <a:t>声音的干涉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当两列或多列相干波相遇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，它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会相互叠加，形成加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或减弱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象，称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干涉。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ITPSFS+MS-UIGothic"/>
                <a:cs typeface="ITPSFS+MS-UIGothic"/>
              </a:rPr>
              <a:t>声音的衍射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当声波遇到障碍物或孔洞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，会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绕过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或穿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继续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向前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象，称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ITPSFS+MS-UIGothic"/>
                <a:cs typeface="ITPSFS+MS-UIGothic"/>
              </a:rPr>
              <a:t>衍射。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WDUQQF+VMWCMR+MicrosoftYaHei-Bold"/>
                <a:cs typeface="WDUQQF+VMWCM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97200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ITPSFS+MS-UIGothic"/>
                <a:cs typeface="ITPSFS+MS-UIGothic"/>
              </a:rPr>
              <a:t>建筑声学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设计</a:t>
            </a:r>
            <a:r>
              <a:rPr sz="4500">
                <a:solidFill>
                  <a:srgbClr val="59AE93"/>
                </a:solidFill>
                <a:latin typeface="ITPSFS+MS-UIGothic"/>
                <a:cs typeface="ITPSFS+MS-UIGothic"/>
              </a:rPr>
              <a:t>原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https://d.book118.com/156043010122010102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ITPSFS+MS-UIGothic</vt:lpstr>
      <vt:lpstr>JAPPCN+VMWCMR+MicrosoftYaHei-Bold</vt:lpstr>
      <vt:lpstr>SimSun</vt:lpstr>
      <vt:lpstr>WDUQQF+VMWCMR+MicrosoftYaHei-Bold</vt:lpstr>
      <vt:lpstr>OWAODF+QWHUKU+ArialMT</vt:lpstr>
      <vt:lpstr>Times New Roman</vt:lpstr>
      <vt:lpstr>ANVKVL+WMCQBL+MicrosoftYaHei</vt:lpstr>
      <vt:lpstr>HQWLKV+WMCQBL+MicrosoftYaHei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2024-09-27T08:03:18.382</cp:lastPrinted>
  <dcterms:created xsi:type="dcterms:W3CDTF">2024-09-27T00:03:18Z</dcterms:created>
  <dcterms:modified xsi:type="dcterms:W3CDTF">2024-09-27T00:03:19Z</dcterms:modified>
</cp:coreProperties>
</file>