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WSJBEB+MGVKPS+ArialMT"/>
      <p:regular r:id="rId15"/>
    </p:embeddedFont>
    <p:embeddedFont>
      <p:font typeface="ATDWPQ+MS-UIGothic"/>
      <p:regular r:id="rId16"/>
    </p:embeddedFont>
    <p:embeddedFont>
      <p:font typeface="KSTIDN+NOQNLB+MicrosoftYaHei-Bold"/>
      <p:regular r:id="rId17"/>
    </p:embeddedFont>
    <p:embeddedFont>
      <p:font typeface="SSFBWK+RGWNWO+Arial-BoldMT"/>
      <p:regular r:id="rId18"/>
    </p:embeddedFont>
    <p:embeddedFont>
      <p:font typeface="CJLOCH+NDSQJJ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BBC69-BD04-49FF-84B9-06739DB8A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E0C23-75CC-4643-AC1A-662D6686E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E428D-2D41-4CD7-9CAB-5C2EAA773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55F93-AE47-438E-83B2-B078E3DB3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140F1B-EF7C-4E2A-ACF4-A557DC31A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08D70A-17CF-43D6-A05B-994637DEB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B72A49-78FC-4896-9E37-A3EF49CC8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AD616-7414-41B5-89BD-4626BE389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D763FB-A881-4422-84BF-D48B0F769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F776A-FEAE-4E3A-A521-2DE5E1737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DD6C6-6713-4DEB-AD8B-65342EE61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05105324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16929" y="2134425"/>
            <a:ext cx="3738821" cy="134362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WSJBEB+MGVKPS+ArialMT"/>
                <a:cs typeface="WSJBEB+MGVKPS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657D"/>
                </a:solidFill>
                <a:latin typeface="ATDWPQ+MS-UIGothic"/>
                <a:cs typeface="ATDWPQ+MS-UIGothic"/>
              </a:rPr>
              <a:t>影的起源与早期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657D"/>
                </a:solidFill>
                <a:latin typeface="ATDWPQ+MS-UIGothic"/>
                <a:cs typeface="ATDWPQ+MS-UIGothic"/>
              </a:rPr>
              <a:t>展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WSJBEB+MGVKPS+ArialMT"/>
                <a:cs typeface="WSJBEB+MGVKPS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657D"/>
                </a:solidFill>
                <a:latin typeface="ATDWPQ+MS-UIGothic"/>
                <a:cs typeface="ATDWPQ+MS-UIGothic"/>
              </a:rPr>
              <a:t>影的成熟与多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样</a:t>
            </a:r>
            <a:r>
              <a:rPr sz="2400">
                <a:solidFill>
                  <a:srgbClr val="00657D"/>
                </a:solidFill>
                <a:latin typeface="ATDWPQ+MS-UIGothic"/>
                <a:cs typeface="ATDWPQ+MS-UIGothic"/>
              </a:rPr>
              <a:t>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2369" y="2670695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A5B2"/>
                </a:solidFill>
                <a:latin typeface="ATDWPQ+MS-UIGothic"/>
                <a:cs typeface="ATDWPQ+MS-UIGothic"/>
              </a:rPr>
              <a:t>目</a:t>
            </a:r>
            <a:r>
              <a:rPr sz="495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916929" y="3253930"/>
            <a:ext cx="4089341" cy="1903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WSJBEB+MGVKPS+ArialMT"/>
                <a:cs typeface="WSJBEB+MGVKPS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657D"/>
                </a:solidFill>
                <a:latin typeface="ATDWPQ+MS-UIGothic"/>
                <a:cs typeface="ATDWPQ+MS-UIGothic"/>
              </a:rPr>
              <a:t>影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艺术</a:t>
            </a:r>
            <a:r>
              <a:rPr sz="2400">
                <a:solidFill>
                  <a:srgbClr val="00657D"/>
                </a:solidFill>
                <a:latin typeface="ATDWPQ+MS-UIGothic"/>
                <a:cs typeface="ATDWPQ+MS-UIGothic"/>
              </a:rPr>
              <a:t>的探索与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创</a:t>
            </a:r>
            <a:r>
              <a:rPr sz="2400">
                <a:solidFill>
                  <a:srgbClr val="00657D"/>
                </a:solidFill>
                <a:latin typeface="ATDWPQ+MS-UIGothic"/>
                <a:cs typeface="ATDWPQ+MS-UIGothic"/>
              </a:rPr>
              <a:t>新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WSJBEB+MGVKPS+ArialMT"/>
                <a:cs typeface="WSJBEB+MGVKPS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ATDWPQ+MS-UIGothic"/>
                <a:cs typeface="ATDWPQ+MS-UIGothic"/>
              </a:rPr>
              <a:t>全球化背景下的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657D"/>
                </a:solidFill>
                <a:latin typeface="ATDWPQ+MS-UIGothic"/>
                <a:cs typeface="ATDWPQ+MS-UIGothic"/>
              </a:rPr>
              <a:t>影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657D"/>
                </a:solidFill>
                <a:latin typeface="ATDWPQ+MS-UIGothic"/>
                <a:cs typeface="ATDWPQ+MS-UIGothic"/>
              </a:rPr>
              <a:t>展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WSJBEB+MGVKPS+ArialMT"/>
                <a:cs typeface="WSJBEB+MGVKPS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ATDWPQ+MS-UIGothic"/>
                <a:cs typeface="ATDWPQ+MS-UIGothic"/>
              </a:rPr>
              <a:t>数字技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657D"/>
                </a:solidFill>
                <a:latin typeface="ATDWPQ+MS-UIGothic"/>
                <a:cs typeface="ATDWPQ+MS-UIGothic"/>
              </a:rPr>
              <a:t>与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657D"/>
                </a:solidFill>
                <a:latin typeface="ATDWPQ+MS-UIGothic"/>
                <a:cs typeface="ATDWPQ+MS-UIGothic"/>
              </a:rPr>
              <a:t>影的未来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69035" y="3497173"/>
            <a:ext cx="1625931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KSTIDN+NOQNLB+MicrosoftYaHei-Bold"/>
                <a:cs typeface="KSTIDN+NOQNLB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71540" y="2529195"/>
            <a:ext cx="6182677" cy="25410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00A5B2"/>
                </a:solidFill>
                <a:latin typeface="SSFBWK+RGWNWO+Arial-BoldMT"/>
                <a:cs typeface="SSFBWK+RGWNWO+Arial-BoldMT"/>
              </a:rPr>
              <a:t>01</a:t>
            </a:r>
          </a:p>
          <a:p>
            <a:pPr marL="24764" marR="0">
              <a:lnSpc>
                <a:spcPts val="4050"/>
              </a:lnSpc>
              <a:spcBef>
                <a:spcPts val="187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4050">
                <a:solidFill>
                  <a:srgbClr val="00A5B2"/>
                </a:solidFill>
                <a:latin typeface="ATDWPQ+MS-UIGothic"/>
                <a:cs typeface="ATDWPQ+MS-UIGothic"/>
              </a:rPr>
              <a:t>影的起源与早期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4050">
                <a:solidFill>
                  <a:srgbClr val="00A5B2"/>
                </a:solidFill>
                <a:latin typeface="ATDWPQ+MS-UIGothic"/>
                <a:cs typeface="ATDWPQ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A5B2"/>
                </a:solidFill>
                <a:latin typeface="ATDWPQ+MS-UIGothic"/>
                <a:cs typeface="ATDWPQ+MS-UIGothic"/>
              </a:rPr>
              <a:t>影的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A5B2"/>
                </a:solidFill>
                <a:latin typeface="ATDWPQ+MS-UIGothic"/>
                <a:cs typeface="ATDWPQ+MS-UIGothic"/>
              </a:rPr>
              <a:t>明与起源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1550" spc="25">
                <a:solidFill>
                  <a:srgbClr val="00A5B2"/>
                </a:solidFill>
                <a:latin typeface="ATDWPQ+MS-UIGothic"/>
                <a:cs typeface="ATDWPQ+MS-UIGothic"/>
              </a:rPr>
              <a:t>影的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1550">
                <a:solidFill>
                  <a:srgbClr val="00A5B2"/>
                </a:solidFill>
                <a:latin typeface="ATDWPQ+MS-UIGothic"/>
                <a:cs typeface="ATDWPQ+MS-UIGothic"/>
              </a:rPr>
              <a:t>明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09833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LOCH+NDSQJJ+MicrosoftYaHei"/>
                <a:cs typeface="CJLOCH+NDSQJJ+MicrosoftYaHei"/>
              </a:rPr>
              <a:t>1895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年，路易</a:t>
            </a:r>
            <a:r>
              <a:rPr sz="1350">
                <a:solidFill>
                  <a:srgbClr val="000000"/>
                </a:solidFill>
                <a:latin typeface="CJLOCH+NDSQJJ+MicrosoftYaHei"/>
                <a:cs typeface="CJLOCH+NDSQJJ+MicrosoftYaHei"/>
              </a:rPr>
              <a:t>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卢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米埃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尔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和奥古斯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特</a:t>
            </a:r>
            <a:r>
              <a:rPr sz="1350">
                <a:solidFill>
                  <a:srgbClr val="000000"/>
                </a:solidFill>
                <a:latin typeface="CJLOCH+NDSQJJ+MicrosoftYaHei"/>
                <a:cs typeface="CJLOCH+NDSQJJ+MicrosoftYaHei"/>
              </a:rPr>
              <a:t>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卢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米埃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尔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兄弟在巴黎的一家咖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馆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地下室里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行了首次公开的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影放映，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志着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影的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诞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1550" spc="25">
                <a:solidFill>
                  <a:srgbClr val="00A5B2"/>
                </a:solidFill>
                <a:latin typeface="ATDWPQ+MS-UIGothic"/>
                <a:cs typeface="ATDWPQ+MS-UIGothic"/>
              </a:rPr>
              <a:t>影的起源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影起源于多种技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形式，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影、放映技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画和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戏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剧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ATDWPQ+MS-UIGothic"/>
                <a:cs typeface="ATDWPQ+MS-UIGothic"/>
              </a:rPr>
              <a:t>早期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A5B2"/>
                </a:solidFill>
                <a:latin typeface="ATDWPQ+MS-UIGothic"/>
                <a:cs typeface="ATDWPQ+MS-UIGothic"/>
              </a:rPr>
              <a:t>影的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A5B2"/>
                </a:solidFill>
                <a:latin typeface="ATDWPQ+MS-UIGothic"/>
                <a:cs typeface="ATDWPQ+MS-UIGothic"/>
              </a:rPr>
              <a:t>展与技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术进</a:t>
            </a:r>
            <a:r>
              <a:rPr sz="3000">
                <a:solidFill>
                  <a:srgbClr val="00A5B2"/>
                </a:solidFill>
                <a:latin typeface="ATDWPQ+MS-UIGothic"/>
                <a:cs typeface="ATDWPQ+MS-UIGothic"/>
              </a:rPr>
              <a:t>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ATDWPQ+MS-UIGothic"/>
                <a:cs typeface="ATDWPQ+MS-UIGothic"/>
              </a:rPr>
              <a:t>早期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1550" spc="25">
                <a:solidFill>
                  <a:srgbClr val="00A5B2"/>
                </a:solidFill>
                <a:latin typeface="ATDWPQ+MS-UIGothic"/>
                <a:cs typeface="ATDWPQ+MS-UIGothic"/>
              </a:rPr>
              <a:t>影的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1550">
                <a:solidFill>
                  <a:srgbClr val="00A5B2"/>
                </a:solidFill>
                <a:latin typeface="ATDWPQ+MS-UIGothic"/>
                <a:cs typeface="ATDWPQ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1937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随着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影技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的不断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步，早期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影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经历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了从无声到有声、从黑白到彩色、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从短片到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片的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ATDWPQ+MS-UIGothic"/>
                <a:cs typeface="ATDWPQ+MS-UIGothic"/>
              </a:rPr>
              <a:t>技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术进</a:t>
            </a:r>
            <a:r>
              <a:rPr sz="1550">
                <a:solidFill>
                  <a:srgbClr val="FFFFFF"/>
                </a:solidFill>
                <a:latin typeface="ATDWPQ+MS-UIGothic"/>
                <a:cs typeface="ATDWPQ+MS-UIGothic"/>
              </a:rPr>
              <a:t>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影技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展推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步，如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摄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影机、灯光、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录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音等技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ATDWPQ+MS-UIGothic"/>
                <a:cs typeface="ATDWPQ+MS-UIGothic"/>
              </a:rPr>
              <a:t>默片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00A5B2"/>
                </a:solidFill>
                <a:latin typeface="ATDWPQ+MS-UIGothic"/>
                <a:cs typeface="ATDWPQ+MS-UIGothic"/>
              </a:rPr>
              <a:t>代的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A5B2"/>
                </a:solidFill>
                <a:latin typeface="ATDWPQ+MS-UIGothic"/>
                <a:cs typeface="ATDWPQ+MS-UIGothic"/>
              </a:rPr>
              <a:t>影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艺术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30924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ATDWPQ+MS-UIGothic"/>
                <a:cs typeface="ATDWPQ+MS-UIGothic"/>
              </a:rPr>
              <a:t>默片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时</a:t>
            </a:r>
            <a:r>
              <a:rPr sz="2300" spc="23">
                <a:solidFill>
                  <a:srgbClr val="00A5B2"/>
                </a:solidFill>
                <a:latin typeface="ATDWPQ+MS-UIGothic"/>
                <a:cs typeface="ATDWPQ+MS-UIGothic"/>
              </a:rPr>
              <a:t>代的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00A5B2"/>
                </a:solidFill>
                <a:latin typeface="ATDWPQ+MS-UIGothic"/>
                <a:cs typeface="ATDWPQ+MS-UIGothic"/>
              </a:rPr>
              <a:t>影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艺术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TDWPQ+MS-UIGothic"/>
                <a:cs typeface="ATDWPQ+MS-UIGothic"/>
              </a:rPr>
              <a:t>默片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ATDWPQ+MS-UIGothic"/>
                <a:cs typeface="ATDWPQ+MS-UIGothic"/>
              </a:rPr>
              <a:t>代是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ATDWPQ+MS-UIGothic"/>
                <a:cs typeface="ATDWPQ+MS-UIGothic"/>
              </a:rPr>
              <a:t>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艺术发</a:t>
            </a:r>
            <a:r>
              <a:rPr sz="1500">
                <a:solidFill>
                  <a:srgbClr val="000000"/>
                </a:solidFill>
                <a:latin typeface="ATDWPQ+MS-UIGothic"/>
                <a:cs typeface="ATDWPQ+MS-UIGothic"/>
              </a:rPr>
              <a:t>展的重要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000000"/>
                </a:solidFill>
                <a:latin typeface="ATDWPQ+MS-UIGothic"/>
                <a:cs typeface="ATDWPQ+MS-UIGothic"/>
              </a:rPr>
              <a:t>段，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ATDWPQ+MS-UIGothic"/>
                <a:cs typeface="ATDWPQ+MS-UIGothic"/>
              </a:rPr>
              <a:t>生了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000000"/>
                </a:solidFill>
                <a:latin typeface="ATDWPQ+MS-UIGothic"/>
                <a:cs typeface="ATDWPQ+MS-UIGothic"/>
              </a:rPr>
              <a:t>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ATDWPQ+MS-UIGothic"/>
                <a:cs typeface="ATDWPQ+MS-UIGothic"/>
              </a:rPr>
              <a:t>典的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ATDWPQ+MS-UIGothic"/>
                <a:cs typeface="ATDWPQ+MS-UIGothic"/>
              </a:rPr>
              <a:t>影作品和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ATDWPQ+MS-UIGothic"/>
                <a:cs typeface="ATDWPQ+MS-UIGothic"/>
              </a:rPr>
              <a:t>演，如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TDWPQ+MS-UIGothic"/>
                <a:cs typeface="ATDWPQ+MS-UIGothic"/>
              </a:rPr>
              <a:t>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ATDWPQ+MS-UIGothic"/>
                <a:cs typeface="ATDWPQ+MS-UIGothic"/>
              </a:rPr>
              <a:t>林和格里菲斯等。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ATDWPQ+MS-UIGothic"/>
                <a:cs typeface="ATDWPQ+MS-UIGothic"/>
              </a:rPr>
              <a:t>默片的特色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TDWPQ+MS-UIGothic"/>
                <a:cs typeface="ATDWPQ+MS-UIGothic"/>
              </a:rPr>
              <a:t>默片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ATDWPQ+MS-UIGothic"/>
                <a:cs typeface="ATDWPQ+MS-UIGothic"/>
              </a:rPr>
              <a:t>代的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ATDWPQ+MS-UIGothic"/>
                <a:cs typeface="ATDWPQ+MS-UIGothic"/>
              </a:rPr>
              <a:t>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000000"/>
                </a:solidFill>
                <a:latin typeface="ATDWPQ+MS-UIGothic"/>
                <a:cs typeface="ATDWPQ+MS-UIGothic"/>
              </a:rPr>
              <a:t>以其独特的表演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ATDWPQ+MS-UIGothic"/>
                <a:cs typeface="ATDWPQ+MS-UIGothic"/>
              </a:rPr>
              <a:t>格、剪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辑</a:t>
            </a:r>
            <a:r>
              <a:rPr sz="1500">
                <a:solidFill>
                  <a:srgbClr val="000000"/>
                </a:solidFill>
                <a:latin typeface="ATDWPQ+MS-UIGothic"/>
                <a:cs typeface="ATDWPQ+MS-UIGothic"/>
              </a:rPr>
              <a:t>技巧和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视觉</a:t>
            </a:r>
            <a:r>
              <a:rPr sz="1500">
                <a:solidFill>
                  <a:srgbClr val="000000"/>
                </a:solidFill>
                <a:latin typeface="ATDWPQ+MS-UIGothic"/>
                <a:cs typeface="ATDWPQ+MS-UIGothic"/>
              </a:rPr>
              <a:t>效果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ATDWPQ+MS-UIGothic"/>
                <a:cs typeface="ATDWPQ+MS-UIGothic"/>
              </a:rPr>
              <a:t>特点，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ATDWPQ+MS-UIGothic"/>
                <a:cs typeface="ATDWPQ+MS-UIGothic"/>
              </a:rPr>
              <a:t>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TDWPQ+MS-UIGothic"/>
                <a:cs typeface="ATDWPQ+MS-UIGothic"/>
              </a:rPr>
              <a:t>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ATDWPQ+MS-UIGothic"/>
                <a:cs typeface="ATDWPQ+MS-UIGothic"/>
              </a:rPr>
              <a:t>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艺术发</a:t>
            </a:r>
            <a:r>
              <a:rPr sz="1500">
                <a:solidFill>
                  <a:srgbClr val="000000"/>
                </a:solidFill>
                <a:latin typeface="ATDWPQ+MS-UIGothic"/>
                <a:cs typeface="ATDWPQ+MS-UIGothic"/>
              </a:rPr>
              <a:t>展奠定了基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ATDWPQ+MS-UIGothic"/>
                <a:cs typeface="ATDWP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71540" y="2529195"/>
            <a:ext cx="5668327" cy="25410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00A5B2"/>
                </a:solidFill>
                <a:latin typeface="SSFBWK+RGWNWO+Arial-BoldMT"/>
                <a:cs typeface="SSFBWK+RGWNWO+Arial-BoldMT"/>
              </a:rPr>
              <a:t>02</a:t>
            </a:r>
          </a:p>
          <a:p>
            <a:pPr marL="24764" marR="0">
              <a:lnSpc>
                <a:spcPts val="4050"/>
              </a:lnSpc>
              <a:spcBef>
                <a:spcPts val="187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4050">
                <a:solidFill>
                  <a:srgbClr val="00A5B2"/>
                </a:solidFill>
                <a:latin typeface="ATDWPQ+MS-UIGothic"/>
                <a:cs typeface="ATDWPQ+MS-UIGothic"/>
              </a:rPr>
              <a:t>影的成熟与多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样</a:t>
            </a:r>
            <a:r>
              <a:rPr sz="4050">
                <a:solidFill>
                  <a:srgbClr val="00A5B2"/>
                </a:solidFill>
                <a:latin typeface="ATDWPQ+MS-UIGothic"/>
                <a:cs typeface="ATDWPQ+MS-UIGothic"/>
              </a:rPr>
              <a:t>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ATDWPQ+MS-UIGothic"/>
                <a:cs typeface="ATDWPQ+MS-UIGothic"/>
              </a:rPr>
              <a:t>声音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00A5B2"/>
                </a:solidFill>
                <a:latin typeface="ATDWPQ+MS-UIGothic"/>
                <a:cs typeface="ATDWPQ+MS-UIGothic"/>
              </a:rPr>
              <a:t>入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A5B2"/>
                </a:solidFill>
                <a:latin typeface="ATDWPQ+MS-UIGothic"/>
                <a:cs typeface="ATDWPQ+MS-UIGothic"/>
              </a:rPr>
              <a:t>影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ATDWPQ+MS-UIGothic"/>
                <a:cs typeface="ATDWPQ+MS-UIGothic"/>
              </a:rPr>
              <a:t>声音</a:t>
            </a: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进</a:t>
            </a:r>
            <a:r>
              <a:rPr sz="2000" spc="14">
                <a:solidFill>
                  <a:srgbClr val="00A5B2"/>
                </a:solidFill>
                <a:latin typeface="ATDWPQ+MS-UIGothic"/>
                <a:cs typeface="ATDWPQ+MS-UIGothic"/>
              </a:rPr>
              <a:t>入</a:t>
            </a: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2000">
                <a:solidFill>
                  <a:srgbClr val="00A5B2"/>
                </a:solidFill>
                <a:latin typeface="ATDWPQ+MS-UIGothic"/>
                <a:cs typeface="ATDWPQ+MS-UIGothic"/>
              </a:rPr>
              <a:t>影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LOCH+NDSQJJ+MicrosoftYaHei"/>
                <a:cs typeface="CJLOCH+NDSQJJ+MicrosoftYaHei"/>
              </a:rPr>
              <a:t>1920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年代，随着技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步，声音开始被引入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影，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志着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影从无声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入有声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代。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为电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来了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全新的可能性，使得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影的表达更加丰富和生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294086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ATDWPQ+MS-UIGothic"/>
                <a:cs typeface="ATDWPQ+MS-UIGothic"/>
              </a:rPr>
              <a:t>早期有声</a:t>
            </a: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2000" spc="15">
                <a:solidFill>
                  <a:srgbClr val="00A5B2"/>
                </a:solidFill>
                <a:latin typeface="ATDWPQ+MS-UIGothic"/>
                <a:cs typeface="ATDWPQ+MS-UIGothic"/>
              </a:rPr>
              <a:t>影的局限性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虽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然有声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影的出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现为电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来了巨大的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革，但早期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有声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影技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存在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多局限性，如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录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设备庞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大、声音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量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差、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简单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ATDWPQ+MS-UIGothic"/>
                <a:cs typeface="ATDWPQ+MS-UIGothic"/>
              </a:rPr>
              <a:t>彩色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A5B2"/>
                </a:solidFill>
                <a:latin typeface="ATDWPQ+MS-UIGothic"/>
                <a:cs typeface="ATDWPQ+MS-UIGothic"/>
              </a:rPr>
              <a:t>影的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诞</a:t>
            </a:r>
            <a:r>
              <a:rPr sz="3000">
                <a:solidFill>
                  <a:srgbClr val="00A5B2"/>
                </a:solidFill>
                <a:latin typeface="ATDWPQ+MS-UIGothic"/>
                <a:cs typeface="ATDWPQ+MS-UIGothic"/>
              </a:rPr>
              <a:t>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ATDWPQ+MS-UIGothic"/>
                <a:cs typeface="ATDWPQ+MS-UIGothic"/>
              </a:rPr>
              <a:t>彩色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300" spc="23">
                <a:solidFill>
                  <a:srgbClr val="FFFFFF"/>
                </a:solidFill>
                <a:latin typeface="ATDWPQ+MS-UIGothic"/>
                <a:cs typeface="ATDWPQ+MS-UIGothic"/>
              </a:rPr>
              <a:t>影的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诞</a:t>
            </a:r>
            <a:r>
              <a:rPr sz="2300">
                <a:solidFill>
                  <a:srgbClr val="FFFFFF"/>
                </a:solidFill>
                <a:latin typeface="ATDWPQ+MS-UIGothic"/>
                <a:cs typeface="ATDWPQ+MS-UIGothic"/>
              </a:rPr>
              <a:t>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63941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随着技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步，彩色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影在</a:t>
            </a:r>
            <a:r>
              <a:rPr sz="1350">
                <a:solidFill>
                  <a:srgbClr val="FFFFFF"/>
                </a:solidFill>
                <a:latin typeface="CJLOCH+NDSQJJ+MicrosoftYaHei"/>
                <a:cs typeface="CJLOCH+NDSQJJ+MicrosoftYaHei"/>
              </a:rPr>
              <a:t>1930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年代开始出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。彩色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影的出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现为电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作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来了更加丰富的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视觉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效果，使得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影的情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和人物更加生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和真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ATDWPQ+MS-UIGothic"/>
                <a:cs typeface="ATDWPQ+MS-UIGothic"/>
              </a:rPr>
              <a:t>彩色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FFFFFF"/>
                </a:solidFill>
                <a:latin typeface="ATDWPQ+MS-UIGothic"/>
                <a:cs typeface="ATDWPQ+MS-UIGothic"/>
              </a:rPr>
              <a:t>影的影响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彩色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影的出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现对电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产业产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生了深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的影响。它不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提高了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众的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影体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影制作技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展和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ATDWPQ+MS-UIGothic"/>
                <a:cs typeface="ATDWPQ+MS-UIGothic"/>
              </a:rPr>
              <a:t>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A5B2"/>
                </a:solidFill>
                <a:latin typeface="ATDWPQ+MS-UIGothic"/>
                <a:cs typeface="ATDWPQ+MS-UIGothic"/>
              </a:rPr>
              <a:t>影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A5B2"/>
                </a:solidFill>
                <a:latin typeface="ATDWPQ+MS-UIGothic"/>
                <a:cs typeface="ATDWPQ+MS-UIGothic"/>
              </a:rPr>
              <a:t>型的多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样</a:t>
            </a:r>
            <a:r>
              <a:rPr sz="3000">
                <a:solidFill>
                  <a:srgbClr val="00A5B2"/>
                </a:solidFill>
                <a:latin typeface="ATDWPQ+MS-UIGothic"/>
                <a:cs typeface="ATDWPQ+MS-UIGothic"/>
              </a:rPr>
              <a:t>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00A5B2"/>
                </a:solidFill>
                <a:latin typeface="ATDWPQ+MS-UIGothic"/>
                <a:cs typeface="ATDWPQ+MS-UIGothic"/>
              </a:rPr>
              <a:t>影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类</a:t>
            </a:r>
            <a:r>
              <a:rPr sz="2300" spc="25">
                <a:solidFill>
                  <a:srgbClr val="00A5B2"/>
                </a:solidFill>
                <a:latin typeface="ATDWPQ+MS-UIGothic"/>
                <a:cs typeface="ATDWPQ+MS-UIGothic"/>
              </a:rPr>
              <a:t>型的多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样</a:t>
            </a:r>
            <a:r>
              <a:rPr sz="2300">
                <a:solidFill>
                  <a:srgbClr val="00A5B2"/>
                </a:solidFill>
                <a:latin typeface="ATDWPQ+MS-UIGothic"/>
                <a:cs typeface="ATDWPQ+MS-UIGothic"/>
              </a:rPr>
              <a:t>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834418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随着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影技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的成熟和市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大，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影的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型开始多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化，出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作片、喜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剧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片、恐怖片、科幻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片等不同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型。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些不同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型的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足了不同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众的需求，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一步推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类</a:t>
            </a:r>
            <a:r>
              <a:rPr sz="2300" spc="25">
                <a:solidFill>
                  <a:srgbClr val="00A5B2"/>
                </a:solidFill>
                <a:latin typeface="ATDWPQ+MS-UIGothic"/>
                <a:cs typeface="ATDWPQ+MS-UIGothic"/>
              </a:rPr>
              <a:t>型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00A5B2"/>
                </a:solidFill>
                <a:latin typeface="ATDWPQ+MS-UIGothic"/>
                <a:cs typeface="ATDWPQ+MS-UIGothic"/>
              </a:rPr>
              <a:t>影的演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47666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随着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的推移，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型也在不断地演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和融合。一些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典的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型逐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消失，而一些新的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不断涌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种演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反映了社会和文化的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化，也反映了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美需求的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ATDWPQ+MS-UIGothic"/>
                <a:cs typeface="ATDWPQ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https://d.book118.com/156051053240010051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WSJBEB+MGVKPS+ArialMT</vt:lpstr>
      <vt:lpstr>Times New Roman</vt:lpstr>
      <vt:lpstr>SimSun</vt:lpstr>
      <vt:lpstr>ATDWPQ+MS-UIGothic</vt:lpstr>
      <vt:lpstr>KSTIDN+NOQNLB+MicrosoftYaHei-Bold</vt:lpstr>
      <vt:lpstr>SSFBWK+RGWNWO+Arial-BoldMT</vt:lpstr>
      <vt:lpstr>CJLOCH+NDSQJJ+MicrosoftYaHei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2024-09-18T00:52:22.501</cp:lastPrinted>
  <dcterms:created xsi:type="dcterms:W3CDTF">2024-09-17T16:52:22Z</dcterms:created>
  <dcterms:modified xsi:type="dcterms:W3CDTF">2024-09-17T16:52:23Z</dcterms:modified>
</cp:coreProperties>
</file>