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B596EBF-D785-4BE5-A62C-4D223905AC2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0" name="PlaceHolder 1"/>
          <p:cNvSpPr>
            <a:spLocks noGrp="1"/>
          </p:cNvSpPr>
          <p:nvPr>
            <p:ph type="sldImg"/>
          </p:nvPr>
        </p:nvSpPr>
        <p:spPr>
          <a:xfrm>
            <a:off x="685800" y="1143000"/>
            <a:ext cx="5486040" cy="3085920"/>
          </a:xfrm>
          <a:prstGeom prst="rect">
            <a:avLst/>
          </a:prstGeom>
          <a:ln w="0">
            <a:noFill/>
          </a:ln>
        </p:spPr>
      </p:sp>
      <p:sp>
        <p:nvSpPr>
          <p:cNvPr id="68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3" name="PlaceHolder 1"/>
          <p:cNvSpPr>
            <a:spLocks noGrp="1"/>
          </p:cNvSpPr>
          <p:nvPr>
            <p:ph type="sldImg"/>
          </p:nvPr>
        </p:nvSpPr>
        <p:spPr>
          <a:xfrm>
            <a:off x="685800" y="1143000"/>
            <a:ext cx="5486040" cy="3085920"/>
          </a:xfrm>
          <a:prstGeom prst="rect">
            <a:avLst/>
          </a:prstGeom>
          <a:ln w="0">
            <a:noFill/>
          </a:ln>
        </p:spPr>
      </p:sp>
      <p:sp>
        <p:nvSpPr>
          <p:cNvPr id="68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6" name="PlaceHolder 1"/>
          <p:cNvSpPr>
            <a:spLocks noGrp="1"/>
          </p:cNvSpPr>
          <p:nvPr>
            <p:ph type="sldImg"/>
          </p:nvPr>
        </p:nvSpPr>
        <p:spPr>
          <a:xfrm>
            <a:off x="685800" y="1143000"/>
            <a:ext cx="5486040" cy="3085920"/>
          </a:xfrm>
          <a:prstGeom prst="rect">
            <a:avLst/>
          </a:prstGeom>
          <a:ln w="0">
            <a:noFill/>
          </a:ln>
        </p:spPr>
      </p:sp>
      <p:sp>
        <p:nvSpPr>
          <p:cNvPr id="68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9" name="PlaceHolder 1"/>
          <p:cNvSpPr>
            <a:spLocks noGrp="1"/>
          </p:cNvSpPr>
          <p:nvPr>
            <p:ph type="sldImg"/>
          </p:nvPr>
        </p:nvSpPr>
        <p:spPr>
          <a:xfrm>
            <a:off x="685800" y="1143000"/>
            <a:ext cx="5486040" cy="3085920"/>
          </a:xfrm>
          <a:prstGeom prst="rect">
            <a:avLst/>
          </a:prstGeom>
          <a:ln w="0">
            <a:noFill/>
          </a:ln>
        </p:spPr>
      </p:sp>
      <p:sp>
        <p:nvSpPr>
          <p:cNvPr id="69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2" name="PlaceHolder 1"/>
          <p:cNvSpPr>
            <a:spLocks noGrp="1"/>
          </p:cNvSpPr>
          <p:nvPr>
            <p:ph type="sldImg"/>
          </p:nvPr>
        </p:nvSpPr>
        <p:spPr>
          <a:xfrm>
            <a:off x="685800" y="1143000"/>
            <a:ext cx="5486040" cy="3085920"/>
          </a:xfrm>
          <a:prstGeom prst="rect">
            <a:avLst/>
          </a:prstGeom>
          <a:ln w="0">
            <a:noFill/>
          </a:ln>
        </p:spPr>
      </p:sp>
      <p:sp>
        <p:nvSpPr>
          <p:cNvPr id="69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5" name="PlaceHolder 1"/>
          <p:cNvSpPr>
            <a:spLocks noGrp="1"/>
          </p:cNvSpPr>
          <p:nvPr>
            <p:ph type="sldImg"/>
          </p:nvPr>
        </p:nvSpPr>
        <p:spPr>
          <a:xfrm>
            <a:off x="685800" y="1143000"/>
            <a:ext cx="5486040" cy="3085920"/>
          </a:xfrm>
          <a:prstGeom prst="rect">
            <a:avLst/>
          </a:prstGeom>
          <a:ln w="0">
            <a:noFill/>
          </a:ln>
        </p:spPr>
      </p:sp>
      <p:sp>
        <p:nvSpPr>
          <p:cNvPr id="69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6C7D24-C377-477B-88DB-EFC1EA07D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A18444-F000-4F6B-94C6-803B511B2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EB9A68-C797-4C6C-87F5-4375FACC6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97BFDA-58BB-4F58-B7D0-F3B172FF5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5AABF8-A712-495D-AE85-AB4DB982DF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265FFB-F240-49BA-93DB-9E3FCFC1F2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DDE66A-62AB-484E-9C63-3FC29F8CC8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3D346-1E65-410D-874C-79E0980B98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A40696-23E0-4F9C-91FD-6C55BEF87E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F2395-ADE7-4681-94F1-B7287B39C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7F88F6-26EC-402C-BE07-D12B777DE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8425785-DDED-4979-9B8A-3CC78592CFC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CF60594-A6F9-48A7-89EC-9514CFF6C04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6.png" /><Relationship Id="rId4" Type="http://schemas.openxmlformats.org/officeDocument/2006/relationships/image" Target="../media/image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10011121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妊娠合并梅毒护理查房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alpha val="4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妊娠合并梅毒的概述</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妊娠合并梅毒的护理管理</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妊娠合并梅毒的并发症预防</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专科查房与团队协作</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伦理问题与法律责任</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第一章 妊娠合并梅毒的概述</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妊娠合并梅毒简介</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妊娠合并梅毒是指患者同时患有妊娠和梅毒的情况。梅毒在妊娠期的表现可能包括疹疹、脓疱和溃疡，严重时可导致胎儿感染。妊娠合并梅毒的危害不容忽视，需及时诊断和治疗。</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AutoShape 2"/>
          <p:cNvSpPr/>
          <p:nvPr/>
        </p:nvSpPr>
        <p:spPr>
          <a:xfrm>
            <a:off x="59292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3"/>
          <p:cNvSpPr/>
          <p:nvPr/>
        </p:nvSpPr>
        <p:spPr>
          <a:xfrm>
            <a:off x="436788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4"/>
          <p:cNvSpPr/>
          <p:nvPr/>
        </p:nvSpPr>
        <p:spPr>
          <a:xfrm>
            <a:off x="813384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9" name="AutoShape 5"/>
          <p:cNvSpPr/>
          <p:nvPr/>
        </p:nvSpPr>
        <p:spPr>
          <a:xfrm rot="18900000" flipH="1" flipV="1">
            <a:off x="527472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8"/>
          <p:cNvSpPr/>
          <p:nvPr/>
        </p:nvSpPr>
        <p:spPr>
          <a:xfrm>
            <a:off x="58183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1" name="AutoShape 9"/>
          <p:cNvSpPr/>
          <p:nvPr/>
        </p:nvSpPr>
        <p:spPr>
          <a:xfrm rot="18900000" flipH="1" flipV="1">
            <a:off x="149976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2"/>
          <p:cNvSpPr/>
          <p:nvPr/>
        </p:nvSpPr>
        <p:spPr>
          <a:xfrm>
            <a:off x="204336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3" name="AutoShape 13"/>
          <p:cNvSpPr/>
          <p:nvPr/>
        </p:nvSpPr>
        <p:spPr>
          <a:xfrm rot="18900000" flipH="1" flipV="1">
            <a:off x="904032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AutoShape 16"/>
          <p:cNvSpPr/>
          <p:nvPr/>
        </p:nvSpPr>
        <p:spPr>
          <a:xfrm>
            <a:off x="95839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5"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6"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7"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8"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抗梅毒药物选择和剂量</a:t>
            </a:r>
            <a:endParaRPr lang="en-US" sz="2000" b="0" strike="noStrike" spc="-1">
              <a:solidFill>
                <a:srgbClr val="000000"/>
              </a:solidFill>
              <a:latin typeface="Arial"/>
            </a:endParaRPr>
          </a:p>
        </p:txBody>
      </p:sp>
      <p:sp>
        <p:nvSpPr>
          <p:cNvPr id="140"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青霉素治疗为主</a:t>
            </a:r>
            <a:endParaRPr lang="en-US" sz="1600" b="0" strike="noStrike" spc="-1">
              <a:solidFill>
                <a:srgbClr val="000000"/>
              </a:solidFill>
              <a:latin typeface="Arial"/>
            </a:endParaRPr>
          </a:p>
        </p:txBody>
      </p:sp>
      <p:sp>
        <p:nvSpPr>
          <p:cNvPr id="141"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治疗过程中的注意事项</a:t>
            </a:r>
            <a:endParaRPr lang="en-US" sz="2000" b="0" strike="noStrike" spc="-1">
              <a:solidFill>
                <a:srgbClr val="000000"/>
              </a:solidFill>
              <a:latin typeface="Arial"/>
            </a:endParaRPr>
          </a:p>
        </p:txBody>
      </p:sp>
      <p:sp>
        <p:nvSpPr>
          <p:cNvPr id="143"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定期检查、避免复发</a:t>
            </a:r>
            <a:endParaRPr lang="en-US" sz="1600" b="0" strike="noStrike" spc="-1">
              <a:solidFill>
                <a:srgbClr val="000000"/>
              </a:solidFill>
              <a:latin typeface="Arial"/>
            </a:endParaRPr>
          </a:p>
        </p:txBody>
      </p:sp>
      <p:sp>
        <p:nvSpPr>
          <p:cNvPr id="14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妊娠合并梅毒的治疗</a:t>
            </a:r>
            <a:endParaRPr lang="en-US" sz="3000" b="0" strike="noStrike" spc="-1">
              <a:solidFill>
                <a:schemeClr val="dk1"/>
              </a:solidFill>
              <a:latin typeface="Arial"/>
            </a:endParaRPr>
          </a:p>
        </p:txBody>
      </p:sp>
      <p:sp>
        <p:nvSpPr>
          <p:cNvPr id="14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梅毒在妊娠期的治疗原则</a:t>
            </a:r>
            <a:endParaRPr lang="en-US" sz="2000" b="0" strike="noStrike" spc="-1">
              <a:solidFill>
                <a:srgbClr val="000000"/>
              </a:solidFill>
              <a:latin typeface="Arial"/>
            </a:endParaRPr>
          </a:p>
        </p:txBody>
      </p:sp>
      <p:sp>
        <p:nvSpPr>
          <p:cNvPr id="148"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保护胎儿、控制传播</a:t>
            </a:r>
            <a:endParaRPr lang="en-US" sz="1600" b="0" strike="noStrike" spc="-1">
              <a:solidFill>
                <a:srgbClr val="000000"/>
              </a:solidFill>
              <a:latin typeface="Arial"/>
            </a:endParaRPr>
          </a:p>
        </p:txBody>
      </p:sp>
      <p:grpSp>
        <p:nvGrpSpPr>
          <p:cNvPr id="149" name="Group 15"/>
          <p:cNvGrpSpPr/>
          <p:nvPr/>
        </p:nvGrpSpPr>
        <p:grpSpPr>
          <a:xfrm>
            <a:off x="435960" y="378720"/>
            <a:ext cx="515160" cy="439560"/>
            <a:chOff x="435960" y="378720"/>
            <a:chExt cx="515160" cy="439560"/>
          </a:xfrm>
        </p:grpSpPr>
        <p:sp>
          <p:nvSpPr>
            <p:cNvPr id="150" name="AutoShape 16"/>
            <p:cNvSpPr/>
            <p:nvPr/>
          </p:nvSpPr>
          <p:spPr>
            <a:xfrm>
              <a:off x="435960" y="3787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1" name="AutoShape 17"/>
            <p:cNvSpPr/>
            <p:nvPr/>
          </p:nvSpPr>
          <p:spPr>
            <a:xfrm>
              <a:off x="555840" y="3852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2" name="AutoShape 18"/>
            <p:cNvSpPr/>
            <p:nvPr/>
          </p:nvSpPr>
          <p:spPr>
            <a:xfrm>
              <a:off x="669960" y="3870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3" name="AutoShape 19"/>
            <p:cNvSpPr/>
            <p:nvPr/>
          </p:nvSpPr>
          <p:spPr>
            <a:xfrm>
              <a:off x="780840" y="39600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4" name="AutoShape 20"/>
            <p:cNvSpPr/>
            <p:nvPr/>
          </p:nvSpPr>
          <p:spPr>
            <a:xfrm>
              <a:off x="885960" y="39204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5" name="AutoShape 21"/>
            <p:cNvSpPr/>
            <p:nvPr/>
          </p:nvSpPr>
          <p:spPr>
            <a:xfrm>
              <a:off x="435960" y="4964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6" name="AutoShape 22"/>
            <p:cNvSpPr/>
            <p:nvPr/>
          </p:nvSpPr>
          <p:spPr>
            <a:xfrm>
              <a:off x="555840" y="50328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7" name="AutoShape 23"/>
            <p:cNvSpPr/>
            <p:nvPr/>
          </p:nvSpPr>
          <p:spPr>
            <a:xfrm>
              <a:off x="669960" y="5047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8" name="AutoShape 24"/>
            <p:cNvSpPr/>
            <p:nvPr/>
          </p:nvSpPr>
          <p:spPr>
            <a:xfrm>
              <a:off x="780840" y="5137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9" name="AutoShape 25"/>
            <p:cNvSpPr/>
            <p:nvPr/>
          </p:nvSpPr>
          <p:spPr>
            <a:xfrm>
              <a:off x="885960" y="50976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0" name="AutoShape 26"/>
            <p:cNvSpPr/>
            <p:nvPr/>
          </p:nvSpPr>
          <p:spPr>
            <a:xfrm>
              <a:off x="435960" y="6145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1" name="AutoShape 27"/>
            <p:cNvSpPr/>
            <p:nvPr/>
          </p:nvSpPr>
          <p:spPr>
            <a:xfrm>
              <a:off x="555840" y="6210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2" name="AutoShape 28"/>
            <p:cNvSpPr/>
            <p:nvPr/>
          </p:nvSpPr>
          <p:spPr>
            <a:xfrm>
              <a:off x="669960" y="6228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3" name="AutoShape 29"/>
            <p:cNvSpPr/>
            <p:nvPr/>
          </p:nvSpPr>
          <p:spPr>
            <a:xfrm>
              <a:off x="780840" y="63144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4" name="AutoShape 30"/>
            <p:cNvSpPr/>
            <p:nvPr/>
          </p:nvSpPr>
          <p:spPr>
            <a:xfrm>
              <a:off x="885960" y="62748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5" name="AutoShape 31"/>
            <p:cNvSpPr/>
            <p:nvPr/>
          </p:nvSpPr>
          <p:spPr>
            <a:xfrm>
              <a:off x="435960" y="7322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6" name="AutoShape 32"/>
            <p:cNvSpPr/>
            <p:nvPr/>
          </p:nvSpPr>
          <p:spPr>
            <a:xfrm>
              <a:off x="555840" y="73872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7" name="AutoShape 33"/>
            <p:cNvSpPr/>
            <p:nvPr/>
          </p:nvSpPr>
          <p:spPr>
            <a:xfrm>
              <a:off x="669960" y="7405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8" name="AutoShape 34"/>
            <p:cNvSpPr/>
            <p:nvPr/>
          </p:nvSpPr>
          <p:spPr>
            <a:xfrm>
              <a:off x="780840" y="7495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9" name="AutoShape 35"/>
            <p:cNvSpPr/>
            <p:nvPr/>
          </p:nvSpPr>
          <p:spPr>
            <a:xfrm>
              <a:off x="885960" y="74520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0" name="AutoShape 3"/>
          <p:cNvSpPr/>
          <p:nvPr/>
        </p:nvSpPr>
        <p:spPr>
          <a:xfrm>
            <a:off x="6866280" y="1243800"/>
            <a:ext cx="532548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1"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结尾</a:t>
            </a:r>
            <a:endParaRPr lang="en-US" sz="3000" b="0" strike="noStrike" spc="-1">
              <a:solidFill>
                <a:schemeClr val="dk1"/>
              </a:solidFill>
              <a:latin typeface="Arial"/>
            </a:endParaRPr>
          </a:p>
        </p:txBody>
      </p:sp>
      <p:sp>
        <p:nvSpPr>
          <p:cNvPr id="172"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妊娠合并梅毒的护理查房是非常重要的，通过及时诊断和治疗，可以降低母婴感染风险。医护人员需要严格执行护理措施，为患者提供全面的医疗服务。</a:t>
            </a:r>
            <a:endParaRPr lang="en-US" sz="1800" b="0" strike="noStrike" spc="-1">
              <a:solidFill>
                <a:srgbClr val="000000"/>
              </a:solidFill>
              <a:latin typeface="Arial"/>
            </a:endParaRPr>
          </a:p>
        </p:txBody>
      </p:sp>
      <p:grpSp>
        <p:nvGrpSpPr>
          <p:cNvPr id="173" name="Group 15"/>
          <p:cNvGrpSpPr/>
          <p:nvPr/>
        </p:nvGrpSpPr>
        <p:grpSpPr>
          <a:xfrm>
            <a:off x="435960" y="378720"/>
            <a:ext cx="515160" cy="439560"/>
            <a:chOff x="435960" y="378720"/>
            <a:chExt cx="515160" cy="439560"/>
          </a:xfrm>
        </p:grpSpPr>
        <p:sp>
          <p:nvSpPr>
            <p:cNvPr id="17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94"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96"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妊娠合并梅毒的护理管理</a:t>
            </a:r>
            <a:endParaRPr lang="en-US" sz="5200" b="0" strike="noStrike" spc="-1">
              <a:solidFill>
                <a:schemeClr val="dk1"/>
              </a:solidFill>
              <a:latin typeface="Arial"/>
            </a:endParaRPr>
          </a:p>
        </p:txBody>
      </p:sp>
      <p:sp>
        <p:nvSpPr>
          <p:cNvPr id="19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9"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0"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1"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2"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3"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4"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5"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护理评估与监测</a:t>
            </a:r>
            <a:endParaRPr lang="en-US" sz="3600" b="0" strike="noStrike" spc="-1">
              <a:solidFill>
                <a:srgbClr val="000000"/>
              </a:solidFill>
              <a:latin typeface="Arial"/>
            </a:endParaRPr>
          </a:p>
        </p:txBody>
      </p:sp>
      <p:sp>
        <p:nvSpPr>
          <p:cNvPr id="20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妊娠合并梅毒的评估内容需要综合考虑患者的病情和胎儿的健康状况，监测指标与频率需要定期检查血液指标和病情变化，护理记录与沟通是护理过程中重要的信息交流环节。</a:t>
            </a:r>
            <a:endParaRPr lang="en-US" sz="1800" b="0" strike="noStrike" spc="-1">
              <a:solidFill>
                <a:srgbClr val="000000"/>
              </a:solidFill>
              <a:latin typeface="Arial"/>
            </a:endParaRPr>
          </a:p>
        </p:txBody>
      </p:sp>
      <p:sp>
        <p:nvSpPr>
          <p:cNvPr id="2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10" name="Group 15"/>
          <p:cNvGrpSpPr/>
          <p:nvPr/>
        </p:nvGrpSpPr>
        <p:grpSpPr>
          <a:xfrm>
            <a:off x="431640" y="396000"/>
            <a:ext cx="514800" cy="439200"/>
            <a:chOff x="431640" y="396000"/>
            <a:chExt cx="514800" cy="439200"/>
          </a:xfrm>
        </p:grpSpPr>
        <p:sp>
          <p:nvSpPr>
            <p:cNvPr id="211"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2"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3"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4"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5"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6"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7"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8"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9"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0"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1"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2"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3"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4"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5"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6"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7"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8"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9"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0"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3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2"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3"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5" name="PlaceHolder 1"/>
          <p:cNvSpPr>
            <a:spLocks noGrp="1"/>
          </p:cNvSpPr>
          <p:nvPr>
            <p:ph type="title" idx="4294967295"/>
          </p:nvPr>
        </p:nvSpPr>
        <p:spPr>
          <a:xfrm>
            <a:off x="1036440" y="16632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产后护理与随访</a:t>
            </a:r>
            <a:endParaRPr lang="en-US" sz="3000" b="0" strike="noStrike" spc="-1">
              <a:solidFill>
                <a:schemeClr val="dk1"/>
              </a:solidFill>
              <a:latin typeface="Arial"/>
            </a:endParaRPr>
          </a:p>
        </p:txBody>
      </p:sp>
      <p:sp>
        <p:nvSpPr>
          <p:cNvPr id="23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237" name="Group 15"/>
          <p:cNvGrpSpPr/>
          <p:nvPr/>
        </p:nvGrpSpPr>
        <p:grpSpPr>
          <a:xfrm>
            <a:off x="435960" y="378720"/>
            <a:ext cx="515160" cy="439560"/>
            <a:chOff x="435960" y="378720"/>
            <a:chExt cx="515160" cy="439560"/>
          </a:xfrm>
        </p:grpSpPr>
        <p:sp>
          <p:nvSpPr>
            <p:cNvPr id="23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58" name="AutoShape 2"/>
          <p:cNvSpPr/>
          <p:nvPr/>
        </p:nvSpPr>
        <p:spPr>
          <a:xfrm>
            <a:off x="981720" y="1604880"/>
            <a:ext cx="3394800" cy="2116440"/>
          </a:xfrm>
          <a:prstGeom prst="rect">
            <a:avLst/>
          </a:prstGeom>
          <a:solidFill>
            <a:srgbClr val="3045FD">
              <a:alpha val="5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59" name="AutoShape 3"/>
          <p:cNvSpPr/>
          <p:nvPr/>
        </p:nvSpPr>
        <p:spPr>
          <a:xfrm>
            <a:off x="4376880" y="3721680"/>
            <a:ext cx="3394800" cy="211644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0" name="AutoShape 4"/>
          <p:cNvSpPr/>
          <p:nvPr/>
        </p:nvSpPr>
        <p:spPr>
          <a:xfrm>
            <a:off x="7771680" y="1604880"/>
            <a:ext cx="3394800" cy="211644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261" name="Picture 5" descr="C:/Users/Administrator/Desktop/ppt模板/图片素材/QQ截图20240309205721.pngQQ截图20240309205721"/>
          <p:cNvPicPr/>
          <p:nvPr/>
        </p:nvPicPr>
        <p:blipFill>
          <a:blip r:embed="rId2"/>
          <a:srcRect t="20029" b="20029"/>
          <a:stretch>
            <a:fillRect/>
          </a:stretch>
        </p:blipFill>
        <p:spPr>
          <a:xfrm>
            <a:off x="981720" y="3694320"/>
            <a:ext cx="3394440" cy="2143440"/>
          </a:xfrm>
          <a:prstGeom prst="rect">
            <a:avLst/>
          </a:prstGeom>
          <a:ln w="0">
            <a:noFill/>
          </a:ln>
        </p:spPr>
      </p:pic>
      <p:pic>
        <p:nvPicPr>
          <p:cNvPr id="262" name="Picture 6" descr="C:/Users/Administrator/Desktop/ppt模板/图片素材/image2709229.pngimage2709229"/>
          <p:cNvPicPr/>
          <p:nvPr/>
        </p:nvPicPr>
        <p:blipFill>
          <a:blip r:embed="rId3"/>
          <a:srcRect t="11868" b="11868"/>
          <a:stretch>
            <a:fillRect/>
          </a:stretch>
        </p:blipFill>
        <p:spPr>
          <a:xfrm>
            <a:off x="4376880" y="1577880"/>
            <a:ext cx="3394440" cy="2143440"/>
          </a:xfrm>
          <a:prstGeom prst="rect">
            <a:avLst/>
          </a:prstGeom>
          <a:ln w="0">
            <a:noFill/>
          </a:ln>
        </p:spPr>
      </p:pic>
      <p:pic>
        <p:nvPicPr>
          <p:cNvPr id="263" name="Picture 7" descr="C:/Users/Administrator/Desktop/ppt模板/图片素材/QQ截图20240309205650.pngQQ截图20240309205650"/>
          <p:cNvPicPr/>
          <p:nvPr/>
        </p:nvPicPr>
        <p:blipFill>
          <a:blip r:embed="rId4"/>
          <a:srcRect t="19809" b="19809"/>
          <a:stretch>
            <a:fillRect/>
          </a:stretch>
        </p:blipFill>
        <p:spPr>
          <a:xfrm>
            <a:off x="7771680" y="3721680"/>
            <a:ext cx="3394440" cy="2143440"/>
          </a:xfrm>
          <a:prstGeom prst="rect">
            <a:avLst/>
          </a:prstGeom>
          <a:ln w="0">
            <a:noFill/>
          </a:ln>
        </p:spPr>
      </p:pic>
      <p:sp>
        <p:nvSpPr>
          <p:cNvPr id="264"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产后梅毒的风险评估</a:t>
            </a:r>
            <a:endParaRPr lang="en-US" sz="2000" b="0" strike="noStrike" spc="-1">
              <a:solidFill>
                <a:srgbClr val="000000"/>
              </a:solidFill>
              <a:latin typeface="Arial"/>
            </a:endParaRPr>
          </a:p>
        </p:txBody>
      </p:sp>
      <p:sp>
        <p:nvSpPr>
          <p:cNvPr id="265"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定期检查病情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关注产后恢复</a:t>
            </a:r>
            <a:endParaRPr lang="en-US" sz="1600" b="0" strike="noStrike" spc="-1">
              <a:solidFill>
                <a:srgbClr val="000000"/>
              </a:solidFill>
              <a:latin typeface="Arial"/>
            </a:endParaRPr>
          </a:p>
        </p:txBody>
      </p:sp>
      <p:sp>
        <p:nvSpPr>
          <p:cNvPr id="266"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产后护理重点</a:t>
            </a:r>
            <a:endParaRPr lang="en-US" sz="2000" b="0" strike="noStrike" spc="-1">
              <a:solidFill>
                <a:srgbClr val="000000"/>
              </a:solidFill>
              <a:latin typeface="Arial"/>
            </a:endParaRPr>
          </a:p>
        </p:txBody>
      </p:sp>
      <p:sp>
        <p:nvSpPr>
          <p:cNvPr id="267"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注意产后恢复</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观察母婴情况</a:t>
            </a:r>
            <a:endParaRPr lang="en-US" sz="1600" b="0" strike="noStrike" spc="-1">
              <a:solidFill>
                <a:srgbClr val="000000"/>
              </a:solidFill>
              <a:latin typeface="Arial"/>
            </a:endParaRPr>
          </a:p>
        </p:txBody>
      </p:sp>
      <p:sp>
        <p:nvSpPr>
          <p:cNvPr id="268"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产后随访与健康教育</a:t>
            </a:r>
            <a:endParaRPr lang="en-US" sz="2000" b="0" strike="noStrike" spc="-1">
              <a:solidFill>
                <a:srgbClr val="000000"/>
              </a:solidFill>
              <a:latin typeface="Arial"/>
            </a:endParaRPr>
          </a:p>
        </p:txBody>
      </p:sp>
      <p:sp>
        <p:nvSpPr>
          <p:cNvPr id="269"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指导产妇恢复</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定期随访观察</a:t>
            </a:r>
            <a:endParaRPr lang="en-US" sz="16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0" name="AutoShape 3"/>
          <p:cNvSpPr/>
          <p:nvPr/>
        </p:nvSpPr>
        <p:spPr>
          <a:xfrm>
            <a:off x="304920" y="1631880"/>
            <a:ext cx="659556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结尾</a:t>
            </a:r>
            <a:endParaRPr lang="en-US" sz="3000" b="0" strike="noStrike" spc="-1">
              <a:solidFill>
                <a:schemeClr val="dk1"/>
              </a:solidFill>
              <a:latin typeface="Arial"/>
            </a:endParaRPr>
          </a:p>
        </p:txBody>
      </p:sp>
      <p:sp>
        <p:nvSpPr>
          <p:cNvPr id="272"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通过以上护理管理措施，可以有效提高妊娠合并梅毒患者和胎儿的护理质量，确保产后健康。</a:t>
            </a:r>
            <a:endParaRPr lang="en-US" sz="1800" b="0" strike="noStrike" spc="-1">
              <a:solidFill>
                <a:srgbClr val="000000"/>
              </a:solidFill>
              <a:latin typeface="Arial"/>
            </a:endParaRPr>
          </a:p>
        </p:txBody>
      </p:sp>
      <p:grpSp>
        <p:nvGrpSpPr>
          <p:cNvPr id="273" name="Group 15"/>
          <p:cNvGrpSpPr/>
          <p:nvPr/>
        </p:nvGrpSpPr>
        <p:grpSpPr>
          <a:xfrm>
            <a:off x="435960" y="378720"/>
            <a:ext cx="515160" cy="439560"/>
            <a:chOff x="435960" y="378720"/>
            <a:chExt cx="515160" cy="439560"/>
          </a:xfrm>
        </p:grpSpPr>
        <p:sp>
          <p:nvSpPr>
            <p:cNvPr id="27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94"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5"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96"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妊娠合并梅毒的并发症预防</a:t>
            </a:r>
            <a:endParaRPr lang="en-US" sz="5200" b="0" strike="noStrike" spc="-1">
              <a:solidFill>
                <a:schemeClr val="dk1"/>
              </a:solidFill>
              <a:latin typeface="Arial"/>
            </a:endParaRPr>
          </a:p>
        </p:txBody>
      </p:sp>
      <p:sp>
        <p:nvSpPr>
          <p:cNvPr id="29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8"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9"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0"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1"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2"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4"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5"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早产和低体重儿的预防</a:t>
            </a:r>
            <a:endParaRPr lang="en-US" sz="3600" b="0" strike="noStrike" spc="-1">
              <a:solidFill>
                <a:srgbClr val="000000"/>
              </a:solidFill>
              <a:latin typeface="Arial"/>
            </a:endParaRPr>
          </a:p>
        </p:txBody>
      </p:sp>
      <p:sp>
        <p:nvSpPr>
          <p:cNvPr id="30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早产和低体重儿是妊娠合并梅毒的常见并发症。早产和低体重儿的定义是指胎儿在妊娠</a:t>
            </a:r>
            <a:r>
              <a:rPr lang="en-US" sz="1800" b="0" strike="noStrike" spc="148">
                <a:solidFill>
                  <a:schemeClr val="lt1"/>
                </a:solidFill>
                <a:latin typeface="Arial"/>
                <a:ea typeface="微软雅黑"/>
              </a:rPr>
              <a:t>33-36</a:t>
            </a:r>
            <a:r>
              <a:rPr lang="zh-CN" sz="1800" b="0" strike="noStrike" spc="148">
                <a:solidFill>
                  <a:schemeClr val="lt1"/>
                </a:solidFill>
                <a:latin typeface="Arial"/>
                <a:ea typeface="微软雅黑"/>
              </a:rPr>
              <a:t>周之间出生或出生时体重低于</a:t>
            </a:r>
            <a:r>
              <a:rPr lang="en-US" sz="1800" b="0" strike="noStrike" spc="148">
                <a:solidFill>
                  <a:schemeClr val="lt1"/>
                </a:solidFill>
                <a:latin typeface="Arial"/>
                <a:ea typeface="微软雅黑"/>
              </a:rPr>
              <a:t>2500g</a:t>
            </a:r>
            <a:r>
              <a:rPr lang="zh-CN" sz="1800" b="0" strike="noStrike" spc="148">
                <a:solidFill>
                  <a:schemeClr val="lt1"/>
                </a:solidFill>
                <a:latin typeface="Arial"/>
                <a:ea typeface="微软雅黑"/>
              </a:rPr>
              <a:t>。引起早产和低体重儿的因素包括感染、营养不良、吸烟等。预防策略主要包括定期产检、保持合理的饮食和休息、避免接触有害物质等措施。</a:t>
            </a:r>
            <a:endParaRPr lang="en-US" sz="1800" b="0" strike="noStrike" spc="-1">
              <a:solidFill>
                <a:srgbClr val="000000"/>
              </a:solidFill>
              <a:latin typeface="Arial"/>
            </a:endParaRPr>
          </a:p>
        </p:txBody>
      </p:sp>
      <p:sp>
        <p:nvSpPr>
          <p:cNvPr id="3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10" name="Group 15"/>
          <p:cNvGrpSpPr/>
          <p:nvPr/>
        </p:nvGrpSpPr>
        <p:grpSpPr>
          <a:xfrm>
            <a:off x="431640" y="396000"/>
            <a:ext cx="514800" cy="439200"/>
            <a:chOff x="431640" y="396000"/>
            <a:chExt cx="514800" cy="439200"/>
          </a:xfrm>
        </p:grpSpPr>
        <p:sp>
          <p:nvSpPr>
            <p:cNvPr id="311"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2"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3"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4"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5"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6"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7"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8"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9"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0"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1"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2"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3"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4"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5"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6"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7"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8"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9"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0"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3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2" name="AutoShape 3"/>
          <p:cNvSpPr/>
          <p:nvPr/>
        </p:nvSpPr>
        <p:spPr>
          <a:xfrm>
            <a:off x="385344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3" name="AutoShape 4"/>
          <p:cNvSpPr/>
          <p:nvPr/>
        </p:nvSpPr>
        <p:spPr>
          <a:xfrm>
            <a:off x="3853440" y="1301040"/>
            <a:ext cx="3657240" cy="718920"/>
          </a:xfrm>
          <a:prstGeom prst="roundRect">
            <a:avLst>
              <a:gd name="adj" fmla="val 16667"/>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4" name="AutoShape 7"/>
          <p:cNvSpPr/>
          <p:nvPr/>
        </p:nvSpPr>
        <p:spPr>
          <a:xfrm>
            <a:off x="787320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5" name="AutoShape 8"/>
          <p:cNvSpPr/>
          <p:nvPr/>
        </p:nvSpPr>
        <p:spPr>
          <a:xfrm>
            <a:off x="7873200" y="1301040"/>
            <a:ext cx="3657240" cy="718920"/>
          </a:xfrm>
          <a:prstGeom prst="roundRect">
            <a:avLst>
              <a:gd name="adj" fmla="val 16667"/>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6" name="AutoShape 10"/>
          <p:cNvSpPr/>
          <p:nvPr/>
        </p:nvSpPr>
        <p:spPr>
          <a:xfrm>
            <a:off x="385344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7" name="AutoShape 11"/>
          <p:cNvSpPr/>
          <p:nvPr/>
        </p:nvSpPr>
        <p:spPr>
          <a:xfrm>
            <a:off x="3853440" y="3895200"/>
            <a:ext cx="3657240" cy="718920"/>
          </a:xfrm>
          <a:prstGeom prst="roundRect">
            <a:avLst>
              <a:gd name="adj" fmla="val 16667"/>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8" name="AutoShape 13"/>
          <p:cNvSpPr/>
          <p:nvPr/>
        </p:nvSpPr>
        <p:spPr>
          <a:xfrm>
            <a:off x="787320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9" name="AutoShape 14"/>
          <p:cNvSpPr/>
          <p:nvPr/>
        </p:nvSpPr>
        <p:spPr>
          <a:xfrm>
            <a:off x="7873200" y="3895200"/>
            <a:ext cx="3657240" cy="718920"/>
          </a:xfrm>
          <a:prstGeom prst="roundRect">
            <a:avLst>
              <a:gd name="adj" fmla="val 16667"/>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1" name="content.2.title"/>
          <p:cNvSpPr/>
          <p:nvPr/>
        </p:nvSpPr>
        <p:spPr>
          <a:xfrm>
            <a:off x="7984440" y="1557720"/>
            <a:ext cx="3362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防范措施</a:t>
            </a:r>
            <a:endParaRPr lang="en-US" sz="2000" b="0" strike="noStrike" spc="-1">
              <a:solidFill>
                <a:srgbClr val="000000"/>
              </a:solidFill>
              <a:latin typeface="Arial"/>
            </a:endParaRPr>
          </a:p>
        </p:txBody>
      </p:sp>
      <p:sp>
        <p:nvSpPr>
          <p:cNvPr id="342"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避免性接触</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规范防护措施</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密切监测</a:t>
            </a:r>
            <a:endParaRPr lang="en-US" sz="1600" b="0" strike="noStrike" spc="-1">
              <a:solidFill>
                <a:srgbClr val="000000"/>
              </a:solidFill>
              <a:latin typeface="Arial"/>
            </a:endParaRPr>
          </a:p>
        </p:txBody>
      </p:sp>
      <p:sp>
        <p:nvSpPr>
          <p:cNvPr id="34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4" name="content.3.title"/>
          <p:cNvSpPr/>
          <p:nvPr/>
        </p:nvSpPr>
        <p:spPr>
          <a:xfrm>
            <a:off x="3992400" y="410904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管理流程</a:t>
            </a:r>
            <a:endParaRPr lang="en-US" sz="2000" b="0" strike="noStrike" spc="-1">
              <a:solidFill>
                <a:srgbClr val="000000"/>
              </a:solidFill>
              <a:latin typeface="Arial"/>
            </a:endParaRPr>
          </a:p>
        </p:txBody>
      </p:sp>
      <p:sp>
        <p:nvSpPr>
          <p:cNvPr id="345"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早期筛查</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确诊后的随访</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家庭卫生指导</a:t>
            </a:r>
            <a:endParaRPr lang="en-US" sz="1600" b="0" strike="noStrike" spc="-1">
              <a:solidFill>
                <a:srgbClr val="000000"/>
              </a:solidFill>
              <a:latin typeface="Arial"/>
            </a:endParaRPr>
          </a:p>
        </p:txBody>
      </p:sp>
      <p:sp>
        <p:nvSpPr>
          <p:cNvPr id="34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7" name="content.4.title"/>
          <p:cNvSpPr/>
          <p:nvPr/>
        </p:nvSpPr>
        <p:spPr>
          <a:xfrm>
            <a:off x="8046720" y="4109040"/>
            <a:ext cx="33004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348"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34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母婴传播的防范</a:t>
            </a:r>
            <a:endParaRPr lang="en-US" sz="3000" b="0" strike="noStrike" spc="-1">
              <a:solidFill>
                <a:schemeClr val="dk1"/>
              </a:solidFill>
              <a:latin typeface="Arial"/>
            </a:endParaRPr>
          </a:p>
        </p:txBody>
      </p:sp>
      <p:sp>
        <p:nvSpPr>
          <p:cNvPr id="35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1" name="content.1.title"/>
          <p:cNvSpPr/>
          <p:nvPr/>
        </p:nvSpPr>
        <p:spPr>
          <a:xfrm>
            <a:off x="3992400" y="1557720"/>
            <a:ext cx="3441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危害</a:t>
            </a:r>
            <a:endParaRPr lang="en-US" sz="2000" b="0" strike="noStrike" spc="-1">
              <a:solidFill>
                <a:srgbClr val="000000"/>
              </a:solidFill>
              <a:latin typeface="Arial"/>
            </a:endParaRPr>
          </a:p>
        </p:txBody>
      </p:sp>
      <p:sp>
        <p:nvSpPr>
          <p:cNvPr id="352"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对婴儿健康的影响</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婴儿患病风险增加</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家庭和社会影响</a:t>
            </a:r>
            <a:endParaRPr lang="en-US" sz="1600" b="0" strike="noStrike" spc="-1">
              <a:solidFill>
                <a:srgbClr val="000000"/>
              </a:solidFill>
              <a:latin typeface="Arial"/>
            </a:endParaRPr>
          </a:p>
        </p:txBody>
      </p:sp>
      <p:grpSp>
        <p:nvGrpSpPr>
          <p:cNvPr id="353" name="Group 15"/>
          <p:cNvGrpSpPr/>
          <p:nvPr/>
        </p:nvGrpSpPr>
        <p:grpSpPr>
          <a:xfrm>
            <a:off x="435960" y="378720"/>
            <a:ext cx="515160" cy="439560"/>
            <a:chOff x="435960" y="378720"/>
            <a:chExt cx="515160" cy="439560"/>
          </a:xfrm>
        </p:grpSpPr>
        <p:sp>
          <p:nvSpPr>
            <p:cNvPr id="35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5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74"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https://d.book118.com/156110011121010103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妊娠合并梅毒护理查房</vt:lpstr>
      <vt:lpstr>目录</vt:lpstr>
      <vt:lpstr>第一章 妊娠合并梅毒的概述</vt:lpstr>
      <vt:lpstr> </vt:lpstr>
      <vt:lpstr>妊娠合并梅毒的治疗</vt:lpstr>
      <vt:lpstr>结尾</vt:lpstr>
      <vt:lpstr>第2章 妊娠合并梅毒的护理管理</vt:lpstr>
      <vt:lpstr> </vt:lpstr>
      <vt:lpstr>产后护理与随访</vt:lpstr>
      <vt:lpstr>结尾</vt:lpstr>
      <vt:lpstr>第3章 妊娠合并梅毒的并发症预防</vt:lpstr>
      <vt:lpstr> </vt:lpstr>
      <vt:lpstr>母婴传播的防范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2024-09-28T19:50:01.429</cp:lastPrinted>
  <dcterms:created xsi:type="dcterms:W3CDTF">2024-09-28T11:50:01Z</dcterms:created>
  <dcterms:modified xsi:type="dcterms:W3CDTF">2024-09-28T11:50:03Z</dcterms:modified>
</cp:coreProperties>
</file>