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6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AC30B-F3DE-4F26-ABEC-448B4C1C10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8E6FF4-06A4-4484-A8AA-EB2216BBDC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191861B-9D79-47FB-953A-D41E0AB858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9F2A72B-36E4-4CB9-A5E3-678622429D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8A77A65-DB79-4BC3-8922-6BEA6CA31C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FFB9983-9E0D-42B9-8B08-6C9A5ACA0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7782006-2CA1-4976-B0EA-78F8FCBE92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0427BD-AFF1-429D-B6FD-4B74B0D29B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2F1C6A-9BFD-464E-8790-04103AEAE8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6497A6-9B6E-41F4-A884-4B66B07CF0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5E0B2D-2CDC-4241-9B52-3A01498584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2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571500" y="2606765"/>
            <a:ext cx="5506636" cy="1200329"/>
          </a:xfrm>
        </p:spPr>
        <p:txBody>
          <a:bodyPr wrap="none" anchor="t">
            <a:spAutoFit/>
          </a:bodyPr>
          <a:lstStyle>
            <a:lvl1pPr algn="l">
              <a:defRPr sz="8000" b="1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71500" y="3984896"/>
            <a:ext cx="3070071" cy="397032"/>
          </a:xfrm>
        </p:spPr>
        <p:txBody>
          <a:bodyPr wrap="none">
            <a:spAutoFit/>
          </a:bodyPr>
          <a:lstStyle>
            <a:lvl1pPr marL="0" indent="0" algn="l">
              <a:buNone/>
              <a:defRPr sz="2200" b="0" i="0" spc="3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点击编辑副标题样式</a:t>
            </a:r>
            <a:endParaRPr/>
          </a:p>
        </p:txBody>
      </p:sp>
      <p:sp>
        <p:nvSpPr>
          <p:cNvPr id="5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1406436"/>
            <a:ext cx="5506636" cy="1200329"/>
          </a:xfrm>
        </p:spPr>
        <p:txBody>
          <a:bodyPr wrap="none" anchor="b">
            <a:spAutoFit/>
          </a:bodyPr>
          <a:lstStyle>
            <a:lvl1pPr marL="0" indent="0">
              <a:buNone/>
              <a:defRPr sz="8000" b="0" i="0" spc="300">
                <a:solidFill>
                  <a:schemeClr val="accent1">
                    <a:lumMod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spTree>
      <p:nvGrpSpPr>
        <p:cNvPr id="6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spTree>
      <p:nvGrpSpPr>
        <p:cNvPr id="12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gradFill>
          <a:gsLst>
            <a:gs pos="80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9" name="矩形 6"/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2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5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13022204301005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儿童虐待的社会工作实践\n## 1.儿童虐待现象的严重性及影响\n### 1.1儿童虐待现象的普遍性及严重程度\n### 1.2儿童虐待对受害者的心理影响\n### 1.3儿童虐待对社会和家庭的影响\n## 2.社会工作在儿童虐待防治中的作用\n### 2.1社会工作的专业理念和方法\n### 2.2社会工作在儿童虐待预防中的作用\n### 2.3社会工作在儿童虐待干预和支持中的作用\n## 3.儿童虐待的社会工作实践策略\n### 3.1提高公众对儿童虐待的认识和关注\n### 3.2建立多元化的儿童虐待预防和干预体系\n### 3.3为受害儿童及其家庭提供全面的支持和服务\n## 4.儿童虐待社会工作实践的挑战与对策\n### 4.1面临的法律法规和伦理道德挑战\n### 4.2应对挑战的社会工作实践策略\n### 4.3提高儿童虐待社会工作实践的有效性\n## 5.儿童虐待社会工作实践的案例与分析\n### 5.1成功的儿童虐待预防和干预案例\n### 5.2儿童虐待治疗和支持案例\n### 5.3案例分析与启示\n## 6.结论与展望\n### 6.1儿童虐待社会工作实践的重要性\n### 6.2当前面临的挑战与机遇\n### 6.3未来发展趋势与展望\n&quot;,&quot;templateId&quot;:&quot;ujpcqsuz1ifzxno4qckwkhkbir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1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571500" y="2606765"/>
            <a:ext cx="11055350" cy="118745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7200"/>
              <a:t>儿童虐待的社会工作实践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500" y="3984896"/>
            <a:ext cx="5581650" cy="400050"/>
          </a:xfrm>
        </p:spPr>
        <p:txBody>
          <a:bodyPr/>
          <a:lstStyle/>
          <a:p>
            <a:r>
              <a:rPr lang="en-US"/>
              <a:t> </a:t>
            </a:r>
            <a:endParaRPr/>
          </a:p>
        </p:txBody>
      </p:sp>
      <p:cxnSp>
        <p:nvCxnSpPr>
          <p:cNvPr id="4" name="直线连接符 4"/>
          <p:cNvCxnSpPr/>
          <p:nvPr/>
        </p:nvCxnSpPr>
        <p:spPr>
          <a:xfrm>
            <a:off x="660400" y="6014027"/>
            <a:ext cx="8255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20"/>
          <p:cNvSpPr txBox="1"/>
          <p:nvPr/>
        </p:nvSpPr>
        <p:spPr>
          <a:xfrm>
            <a:off x="571499" y="6129521"/>
            <a:ext cx="2093843" cy="375552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sz="1400" spc="8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文本占位符 20"/>
          <p:cNvSpPr txBox="1"/>
          <p:nvPr/>
        </p:nvSpPr>
        <p:spPr>
          <a:xfrm>
            <a:off x="9937347" y="6129521"/>
            <a:ext cx="1683154" cy="377411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spc="8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endParaRPr kumimoji="1" lang="en-US" altLang="zh-CN" sz="1400" spc="8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26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儿童虐待现象的严重性及影响</a:t>
            </a:r>
            <a:endParaRPr/>
          </a:p>
        </p:txBody>
      </p:sp>
      <p:sp>
        <p:nvSpPr>
          <p:cNvPr id="127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01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28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13" name="Picture 2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>
              <a:gd name="adj" fmla="val 6169"/>
            </a:avLst>
          </a:prstGeom>
        </p:spPr>
      </p:pic>
      <p:grpSp>
        <p:nvGrpSpPr>
          <p:cNvPr id="214" name="" descr="{&quot;isTemplate&quot;:true,&quot;type&quot;:&quot;list&quot;,&quot;canOmit&quot;:false,&quot;minItemsCount&quot;:-1,&quot;scalable&quot;:false,&quot;alignment&quot;:&quot;left&quot;,&quot;alignmentVertical&quot;:&quot;top&quot;}"/>
          <p:cNvGrpSpPr/>
          <p:nvPr/>
        </p:nvGrpSpPr>
        <p:grpSpPr>
          <a:xfrm>
            <a:off x="660396" y="1892786"/>
            <a:ext cx="5622868" cy="4617939"/>
            <a:chOff x="660396" y="1892786"/>
            <a:chExt cx="5622868" cy="4617939"/>
          </a:xfrm>
        </p:grpSpPr>
        <p:grpSp>
          <p:nvGrpSpPr>
            <p:cNvPr id="215" name="组合 4"/>
            <p:cNvGrpSpPr/>
            <p:nvPr/>
          </p:nvGrpSpPr>
          <p:grpSpPr>
            <a:xfrm>
              <a:off x="660396" y="1892786"/>
              <a:ext cx="5622867" cy="1446014"/>
              <a:chOff x="571500" y="1815543"/>
              <a:chExt cx="5622867" cy="1446014"/>
            </a:xfrm>
          </p:grpSpPr>
          <p:sp>
            <p:nvSpPr>
              <p:cNvPr id="21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儿童虐待现象在全球范围内普遍存在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7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7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根据联合国儿童基金会的数据，全球每年有超过5700万儿童遭受虐待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儿童虐待现象在不同国家和地区普遍存在，包括发达国家和发展中国家</a:t>
                </a:r>
                <a:endParaRPr/>
              </a:p>
            </p:txBody>
          </p:sp>
          <p:sp>
            <p:nvSpPr>
              <p:cNvPr id="218" name="椭圆 7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01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19" name="组合 8"/>
            <p:cNvGrpSpPr/>
            <p:nvPr/>
          </p:nvGrpSpPr>
          <p:grpSpPr>
            <a:xfrm>
              <a:off x="660396" y="3478749"/>
              <a:ext cx="5622868" cy="1446014"/>
              <a:chOff x="571500" y="1815543"/>
              <a:chExt cx="5622868" cy="1446014"/>
            </a:xfrm>
          </p:grpSpPr>
          <p:sp>
            <p:nvSpPr>
              <p:cNvPr id="220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儿童虐待的严重程度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1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8000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儿童虐待可能导致儿童身体和心理的长期伤害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儿童虐待甚至可能导致死亡，每年有约5.7万名儿童因虐待死亡</a:t>
                </a:r>
                <a:endParaRPr/>
              </a:p>
            </p:txBody>
          </p:sp>
          <p:sp>
            <p:nvSpPr>
              <p:cNvPr id="222" name="椭圆 11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02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223" name="组合 12"/>
            <p:cNvGrpSpPr/>
            <p:nvPr/>
          </p:nvGrpSpPr>
          <p:grpSpPr>
            <a:xfrm>
              <a:off x="660396" y="5064711"/>
              <a:ext cx="5622867" cy="1446014"/>
              <a:chOff x="571500" y="1815543"/>
              <a:chExt cx="5622867" cy="1446014"/>
            </a:xfrm>
          </p:grpSpPr>
          <p:sp>
            <p:nvSpPr>
              <p:cNvPr id="224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1406368" y="1815732"/>
                <a:ext cx="460073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儿童虐待现象的隐蔽性</a:t>
                </a:r>
                <a:endParaRPr lang="en-US" b="1">
                  <a:solidFill>
                    <a:schemeClr val="accent1">
                      <a:alpha val="100000"/>
                    </a:schemeClr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5" name="Tencent" descr="{&quot;isTemplate&quot;:true,&quot;type&quot;:&quot;content&quot;,&quot;canOmit&quot;:false,&quot;range&quot;:0}"/>
              <p:cNvSpPr/>
              <p:nvPr/>
            </p:nvSpPr>
            <p:spPr>
              <a:xfrm>
                <a:off x="1406368" y="2193913"/>
                <a:ext cx="4787999" cy="106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由于儿童虐待的隐蔽性，实际受害儿童的数量可能远高于已知的数字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儿童虐待往往被忽视，导致受害儿童得不到及时的救助和支持</a:t>
                </a:r>
                <a:endParaRPr/>
              </a:p>
            </p:txBody>
          </p:sp>
          <p:sp>
            <p:nvSpPr>
              <p:cNvPr id="226" name="椭圆 15"/>
              <p:cNvSpPr/>
              <p:nvPr/>
            </p:nvSpPr>
            <p:spPr>
              <a:xfrm>
                <a:off x="571500" y="1815543"/>
                <a:ext cx="690319" cy="6903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zh-CN" sz="2000">
                    <a:latin typeface="+mj-ea"/>
                    <a:ea typeface="+mj-ea"/>
                  </a:rPr>
                  <a:t>03</a:t>
                </a:r>
                <a:endParaRPr kumimoji="1" lang="zh-CN" altLang="en-US" sz="20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儿童虐待现象的普遍性及严重程度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29" name="AutoShape 2" descr="{&quot;isTemplate&quot;:true,&quot;type&quot;:&quot;image&quot;,&quot;canOmit&quot;:false,&quot;range&quot;:0}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30" name="Group 47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59808" y="1869081"/>
            <a:ext cx="6019800" cy="4574158"/>
            <a:chOff x="454962" y="1575832"/>
            <a:chExt cx="6019800" cy="4574158"/>
          </a:xfrm>
        </p:grpSpPr>
        <p:grpSp>
          <p:nvGrpSpPr>
            <p:cNvPr id="231" name="Group 474"/>
            <p:cNvGrpSpPr/>
            <p:nvPr/>
          </p:nvGrpSpPr>
          <p:grpSpPr>
            <a:xfrm>
              <a:off x="454962" y="1575832"/>
              <a:ext cx="5829300" cy="1489352"/>
              <a:chOff x="454963" y="1575832"/>
              <a:chExt cx="5829300" cy="1489352"/>
            </a:xfrm>
          </p:grpSpPr>
          <p:sp>
            <p:nvSpPr>
              <p:cNvPr id="2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2034175"/>
                <a:ext cx="5829300" cy="1031009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儿童虐待可能导致受害者出现心理问题，如焦虑、抑郁、自卑等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儿童虐待可能导致受害者出现行为问题，如暴力、反社会行为等</a:t>
                </a:r>
                <a:endParaRPr/>
              </a:p>
            </p:txBody>
          </p:sp>
          <p:sp>
            <p:nvSpPr>
              <p:cNvPr id="233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157583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儿童虐待对受害者心理健康的长期影响</a:t>
                </a:r>
                <a:endParaRPr/>
              </a:p>
            </p:txBody>
          </p:sp>
        </p:grpSp>
        <p:grpSp>
          <p:nvGrpSpPr>
            <p:cNvPr id="234" name="Group 477"/>
            <p:cNvGrpSpPr/>
            <p:nvPr/>
          </p:nvGrpSpPr>
          <p:grpSpPr>
            <a:xfrm>
              <a:off x="454962" y="3071702"/>
              <a:ext cx="5829300" cy="1489351"/>
              <a:chOff x="454963" y="3071702"/>
              <a:chExt cx="5829300" cy="1489351"/>
            </a:xfrm>
          </p:grpSpPr>
          <p:sp>
            <p:nvSpPr>
              <p:cNvPr id="235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3530045"/>
                <a:ext cx="58293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儿童虐待可能导致受害者认知能力受损，影响其学习和生活能力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儿童虐待可能导致受害者情感发展受阻，影响其建立正常的人际关系</a:t>
                </a:r>
                <a:endParaRPr/>
              </a:p>
            </p:txBody>
          </p:sp>
          <p:sp>
            <p:nvSpPr>
              <p:cNvPr id="236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3071702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儿童虐待对受害者认知和情感发展的影响</a:t>
                </a:r>
                <a:endParaRPr/>
              </a:p>
            </p:txBody>
          </p:sp>
        </p:grpSp>
        <p:grpSp>
          <p:nvGrpSpPr>
            <p:cNvPr id="237" name="Group 480"/>
            <p:cNvGrpSpPr/>
            <p:nvPr/>
          </p:nvGrpSpPr>
          <p:grpSpPr>
            <a:xfrm>
              <a:off x="454962" y="4660638"/>
              <a:ext cx="6019800" cy="1489352"/>
              <a:chOff x="454963" y="4660638"/>
              <a:chExt cx="6019800" cy="1489352"/>
            </a:xfrm>
          </p:grpSpPr>
          <p:sp>
            <p:nvSpPr>
              <p:cNvPr id="238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454963" y="5118982"/>
                <a:ext cx="6019800" cy="1031008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儿童虐待可能导致受害者在成年后出现心理问题，如心理创伤、心理疾病等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儿童虐待可能导致受害者在成年后出现行为问题，如暴力、犯罪等</a:t>
                </a:r>
                <a:endParaRPr/>
              </a:p>
            </p:txBody>
          </p:sp>
          <p:sp>
            <p:nvSpPr>
              <p:cNvPr id="239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454963" y="4660638"/>
                <a:ext cx="58293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儿童虐待对受害者成年后心理健康的影响</a:t>
                </a:r>
                <a:endParaRPr/>
              </a:p>
            </p:txBody>
          </p:sp>
        </p:grpSp>
      </p:grpSp>
      <p:pic>
        <p:nvPicPr>
          <p:cNvPr id="240" name="Picture 9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241" name="椭圆 6"/>
          <p:cNvSpPr>
            <a:spLocks noChangeAspect="1"/>
          </p:cNvSpPr>
          <p:nvPr/>
        </p:nvSpPr>
        <p:spPr>
          <a:xfrm>
            <a:off x="8687905" y="1507725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42" name="椭圆 7"/>
          <p:cNvSpPr>
            <a:spLocks noChangeAspect="1"/>
          </p:cNvSpPr>
          <p:nvPr/>
        </p:nvSpPr>
        <p:spPr>
          <a:xfrm>
            <a:off x="6939559" y="4654032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43" name="椭圆 8"/>
          <p:cNvSpPr>
            <a:spLocks noChangeAspect="1"/>
          </p:cNvSpPr>
          <p:nvPr/>
        </p:nvSpPr>
        <p:spPr>
          <a:xfrm>
            <a:off x="10420189" y="4651332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  <p:sp>
        <p:nvSpPr>
          <p:cNvPr id="2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儿童虐待对受害者的心理影响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6" name="Group 743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521950"/>
            <a:ext cx="5783287" cy="4824775"/>
            <a:chOff x="5982796" y="1521950"/>
            <a:chExt cx="5783287" cy="4824775"/>
          </a:xfrm>
        </p:grpSpPr>
        <p:grpSp>
          <p:nvGrpSpPr>
            <p:cNvPr id="247" name="Group 9"/>
            <p:cNvGrpSpPr/>
            <p:nvPr/>
          </p:nvGrpSpPr>
          <p:grpSpPr>
            <a:xfrm>
              <a:off x="5982796" y="1521950"/>
              <a:ext cx="5687135" cy="1523479"/>
              <a:chOff x="5982796" y="1521950"/>
              <a:chExt cx="5687135" cy="1523479"/>
            </a:xfrm>
          </p:grpSpPr>
          <p:sp>
            <p:nvSpPr>
              <p:cNvPr id="248" name="TextBox 10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521950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儿童虐待对社会的影响</a:t>
                </a:r>
                <a:endParaRPr/>
              </a:p>
            </p:txBody>
          </p:sp>
          <p:sp>
            <p:nvSpPr>
              <p:cNvPr id="249" name="TextBox 11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92485"/>
                <a:ext cx="5687135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儿童虐待可能导致社会道德沦丧，影响社会风气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儿童虐待可能导致社会不安定，影响社会和谐</a:t>
                </a:r>
                <a:endParaRPr/>
              </a:p>
            </p:txBody>
          </p:sp>
        </p:grpSp>
        <p:grpSp>
          <p:nvGrpSpPr>
            <p:cNvPr id="250" name="Group 2"/>
            <p:cNvGrpSpPr/>
            <p:nvPr/>
          </p:nvGrpSpPr>
          <p:grpSpPr>
            <a:xfrm>
              <a:off x="5982796" y="3170591"/>
              <a:ext cx="5783287" cy="1523479"/>
              <a:chOff x="5982796" y="3170591"/>
              <a:chExt cx="5783287" cy="1523479"/>
            </a:xfrm>
          </p:grpSpPr>
          <p:sp>
            <p:nvSpPr>
              <p:cNvPr id="251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70591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儿童虐待对家庭的影响</a:t>
                </a:r>
                <a:endParaRPr/>
              </a:p>
            </p:txBody>
          </p:sp>
          <p:sp>
            <p:nvSpPr>
              <p:cNvPr id="252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641126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儿童虐待可能导致家庭关系破裂，影响家庭和谐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儿童虐待可能导致家庭成员心理问题，影响家庭功能</a:t>
                </a:r>
                <a:endParaRPr/>
              </a:p>
            </p:txBody>
          </p:sp>
        </p:grpSp>
        <p:grpSp>
          <p:nvGrpSpPr>
            <p:cNvPr id="253" name="Group 5"/>
            <p:cNvGrpSpPr/>
            <p:nvPr/>
          </p:nvGrpSpPr>
          <p:grpSpPr>
            <a:xfrm>
              <a:off x="5982796" y="4823246"/>
              <a:ext cx="5783287" cy="1523479"/>
              <a:chOff x="5982796" y="4823246"/>
              <a:chExt cx="5783287" cy="1523479"/>
            </a:xfrm>
          </p:grpSpPr>
          <p:sp>
            <p:nvSpPr>
              <p:cNvPr id="254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823246"/>
                <a:ext cx="5613400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儿童虐待对儿童本人的影响</a:t>
                </a:r>
                <a:endParaRPr/>
              </a:p>
            </p:txBody>
          </p:sp>
          <p:sp>
            <p:nvSpPr>
              <p:cNvPr id="2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93781"/>
                <a:ext cx="5783287" cy="1052944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儿童虐待可能导致儿童身心受到伤害，影响其正常成长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儿童虐待可能导致儿童学业受挫，影响其未来发展</a:t>
                </a:r>
                <a:endParaRPr/>
              </a:p>
            </p:txBody>
          </p:sp>
        </p:grpSp>
      </p:grpSp>
      <p:pic>
        <p:nvPicPr>
          <p:cNvPr id="256" name="Picture 18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478" r="21478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sp>
        <p:nvSpPr>
          <p:cNvPr id="25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100953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儿童虐待对社会和家庭的影响</a:t>
            </a:r>
            <a:endParaRPr lang="en-US" altLang="zh-CN" sz="2800" b="1">
              <a:latin typeface="+mj-ea"/>
              <a:ea typeface="+mj-ea"/>
            </a:endParaRPr>
          </a:p>
        </p:txBody>
      </p:sp>
      <p:sp>
        <p:nvSpPr>
          <p:cNvPr id="258" name="椭圆 7"/>
          <p:cNvSpPr>
            <a:spLocks noChangeAspect="1"/>
          </p:cNvSpPr>
          <p:nvPr/>
        </p:nvSpPr>
        <p:spPr>
          <a:xfrm>
            <a:off x="4804244" y="1524563"/>
            <a:ext cx="864000" cy="8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💡</a:t>
            </a:r>
            <a:endParaRPr/>
          </a:p>
        </p:txBody>
      </p:sp>
      <p:sp>
        <p:nvSpPr>
          <p:cNvPr id="259" name="椭圆 8"/>
          <p:cNvSpPr>
            <a:spLocks noChangeAspect="1"/>
          </p:cNvSpPr>
          <p:nvPr/>
        </p:nvSpPr>
        <p:spPr>
          <a:xfrm>
            <a:off x="4804244" y="3170591"/>
            <a:ext cx="864000" cy="86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📖</a:t>
            </a:r>
            <a:endParaRPr/>
          </a:p>
        </p:txBody>
      </p:sp>
      <p:sp>
        <p:nvSpPr>
          <p:cNvPr id="260" name="椭圆 9"/>
          <p:cNvSpPr>
            <a:spLocks noChangeAspect="1"/>
          </p:cNvSpPr>
          <p:nvPr/>
        </p:nvSpPr>
        <p:spPr>
          <a:xfrm>
            <a:off x="4804244" y="4822844"/>
            <a:ext cx="864000" cy="86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2800">
                <a:latin typeface="+mj-ea"/>
                <a:ea typeface="+mj-ea"/>
              </a:rPr>
              <a:t>⌛️</a:t>
            </a:r>
            <a:endParaRPr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62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社会工作在儿童虐待防治中的作用</a:t>
            </a:r>
            <a:endParaRPr/>
          </a:p>
        </p:txBody>
      </p:sp>
      <p:sp>
        <p:nvSpPr>
          <p:cNvPr id="263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02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264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66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7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68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69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社会工作的专业理念</a:t>
                </a:r>
                <a:endParaRPr/>
              </a:p>
            </p:txBody>
          </p:sp>
          <p:sp>
            <p:nvSpPr>
              <p:cNvPr id="270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社会工作主张尊重人的尊严，关注人的权益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社会工作主张助人自助，帮助个体解决问题和克服困难</a:t>
                </a:r>
                <a:endParaRPr/>
              </a:p>
            </p:txBody>
          </p:sp>
          <p:sp>
            <p:nvSpPr>
              <p:cNvPr id="271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3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74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75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276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社会工作的专业方法</a:t>
                </a:r>
                <a:endParaRPr/>
              </a:p>
            </p:txBody>
          </p:sp>
          <p:sp>
            <p:nvSpPr>
              <p:cNvPr id="277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社会工作采用个案工作、小组工作、社区工作等多种方法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社会工作运用心理治疗、心理咨询、心理康复等技术手段</a:t>
                </a:r>
                <a:endParaRPr/>
              </a:p>
            </p:txBody>
          </p:sp>
          <p:sp>
            <p:nvSpPr>
              <p:cNvPr id="278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9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0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81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8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社会工作的专业理念和方法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3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28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社会工作在儿童虐待预防中的作用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285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286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287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8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社会工作在提高公众认识中的作用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社会工作通过宣传、教育等手段，提高公众对儿童虐待的认识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社会工作通过倡导、倡导等手段，提高公众对儿童虐待的关注</a:t>
                </a:r>
                <a:endParaRPr/>
              </a:p>
            </p:txBody>
          </p:sp>
          <p:pic>
            <p:nvPicPr>
              <p:cNvPr id="290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291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92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3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社会工作在政策支持中的作用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4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社会工作为政府制定儿童虐待防治政策提供建议和支持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社会工作推动政府加大对儿童虐待防治的投入和支持</a:t>
                </a:r>
                <a:endParaRPr/>
              </a:p>
            </p:txBody>
          </p:sp>
          <p:pic>
            <p:nvPicPr>
              <p:cNvPr id="295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6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97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8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99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0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社会工作在干预儿童虐待事件中的作用</a:t>
                </a:r>
                <a:endParaRPr/>
              </a:p>
            </p:txBody>
          </p:sp>
          <p:sp>
            <p:nvSpPr>
              <p:cNvPr id="301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社会工作通过及时发现和报告儿童虐待事件，防止事态恶化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社会工作通过介入儿童虐待事件，保护受害儿童的安全</a:t>
                </a:r>
                <a:endParaRPr/>
              </a:p>
            </p:txBody>
          </p:sp>
          <p:sp>
            <p:nvSpPr>
              <p:cNvPr id="302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3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4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05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6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07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社会工作在对受害儿童提供支持中的作用</a:t>
                </a:r>
                <a:endParaRPr/>
              </a:p>
            </p:txBody>
          </p:sp>
          <p:sp>
            <p:nvSpPr>
              <p:cNvPr id="308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社会工作为受害儿童提供心理治疗、心理咨询、心理康复等服务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社会工作为受害儿童提供生活照顾、教育辅导、法律援助等服务</a:t>
                </a:r>
                <a:endParaRPr/>
              </a:p>
            </p:txBody>
          </p:sp>
          <p:sp>
            <p:nvSpPr>
              <p:cNvPr id="309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0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1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2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31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社会工作在儿童虐待干预和支持中的作用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>
            <a:spLocks noGrp="1"/>
          </p:cNvSpPr>
          <p:nvPr>
            <p:ph type="title" idx="4294967295"/>
          </p:nvPr>
        </p:nvSpPr>
        <p:spPr>
          <a:xfrm>
            <a:off x="831850" y="3537545"/>
            <a:ext cx="10826750" cy="749300"/>
          </a:xfrm>
        </p:spPr>
        <p:txBody>
          <a:bodyPr vert="horz" wrap="square" lIns="91440" tIns="45720" rIns="91440" bIns="45720" anchor="b">
            <a:spAutoFit/>
          </a:bodyPr>
          <a:lstStyle/>
          <a:p>
            <a:pPr>
              <a:buNone/>
            </a:pPr>
            <a:r>
              <a:rPr lang="zh-CN" sz="4800" b="1" spc="300">
                <a:solidFill>
                  <a:schemeClr val="accent1">
                    <a:lumMod val="50000"/>
                    <a:alpha val="100000"/>
                  </a:schemeClr>
                </a:solidFill>
              </a:rPr>
              <a:t>儿童虐待的社会工作实践策略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831850" y="1844227"/>
            <a:ext cx="1324402" cy="131112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8800" spc="300"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03</a:t>
            </a:r>
            <a:endParaRPr kumimoji="1" lang="zh-CN" altLang="en-US" sz="8800" spc="300"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  <p:cxnSp>
        <p:nvCxnSpPr>
          <p:cNvPr id="10" name="直线连接符 4"/>
          <p:cNvCxnSpPr/>
          <p:nvPr/>
        </p:nvCxnSpPr>
        <p:spPr>
          <a:xfrm>
            <a:off x="952500" y="3155355"/>
            <a:ext cx="120375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" name="" descr="{&quot;isTemplate&quot;:true,&quot;type&quot;:3}"/>
        <p:cNvGrpSpPr/>
        <p:nvPr/>
      </p:nvGrpSpPr>
      <p:grpSpPr>
        <a:xfrm>
          <a:off x="0" y="0"/>
          <a:ext cx="0" cy="0"/>
        </a:xfrm>
      </p:grpSpPr>
      <p:sp>
        <p:nvSpPr>
          <p:cNvPr id="12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871205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提高公众对儿童虐待的认识和关注</a:t>
            </a:r>
            <a:endParaRPr lang="en-US" altLang="zh-CN" sz="2800" b="1">
              <a:latin typeface="+mj-ea"/>
              <a:ea typeface="+mj-ea"/>
            </a:endParaRPr>
          </a:p>
        </p:txBody>
      </p:sp>
      <p:grpSp>
        <p:nvGrpSpPr>
          <p:cNvPr id="1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60399" y="2074672"/>
            <a:ext cx="10871202" cy="4536540"/>
            <a:chOff x="660399" y="2074672"/>
            <a:chExt cx="10871202" cy="4536540"/>
          </a:xfrm>
        </p:grpSpPr>
        <p:grpSp>
          <p:nvGrpSpPr>
            <p:cNvPr id="14" name=""/>
            <p:cNvGrpSpPr/>
            <p:nvPr/>
          </p:nvGrpSpPr>
          <p:grpSpPr>
            <a:xfrm>
              <a:off x="660399" y="2074672"/>
              <a:ext cx="5100082" cy="4536540"/>
              <a:chOff x="660399" y="2074672"/>
              <a:chExt cx="5100082" cy="4536540"/>
            </a:xfrm>
          </p:grpSpPr>
          <p:sp>
            <p:nvSpPr>
              <p:cNvPr id="15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6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开展儿童虐待的宣传和教育活动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利用媒体、社区、学校等渠道，开展儿童虐待的宣传和教育活动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提高公众对儿童虐待的认识，增强公众对儿童虐待的关注</a:t>
                </a:r>
                <a:endParaRPr/>
              </a:p>
            </p:txBody>
          </p:sp>
          <p:pic>
            <p:nvPicPr>
              <p:cNvPr id="18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2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  <p:grpSp>
          <p:nvGrpSpPr>
            <p:cNvPr id="19" name=""/>
            <p:cNvGrpSpPr/>
            <p:nvPr/>
          </p:nvGrpSpPr>
          <p:grpSpPr>
            <a:xfrm>
              <a:off x="6431519" y="2074672"/>
              <a:ext cx="5100082" cy="4536540"/>
              <a:chOff x="660399" y="2074672"/>
              <a:chExt cx="5100082" cy="4536540"/>
            </a:xfrm>
          </p:grpSpPr>
          <p:sp>
            <p:nvSpPr>
              <p:cNvPr id="20" name="Tencent"/>
              <p:cNvSpPr/>
              <p:nvPr/>
            </p:nvSpPr>
            <p:spPr>
              <a:xfrm>
                <a:off x="660399" y="2074672"/>
                <a:ext cx="5100082" cy="4536540"/>
              </a:xfrm>
              <a:prstGeom prst="rect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Tencent" descr="{&quot;isTemplate&quot;:true,&quot;type&quot;:&quot;title&quot;,&quot;canOmit&quot;:false,&quot;range&quot;:0}"/>
              <p:cNvSpPr txBox="1"/>
              <p:nvPr/>
            </p:nvSpPr>
            <p:spPr>
              <a:xfrm>
                <a:off x="803410" y="5027498"/>
                <a:ext cx="4813300" cy="393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倡导儿童虐待防治的社会观念</a:t>
                </a:r>
                <a:endParaRPr lang="en-US" altLang="zh-CN" sz="20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803410" y="5390146"/>
                <a:ext cx="4809943" cy="10780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倡导儿童权益保护的社会观念，提高公众对儿童虐待的敏感度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倡导家庭和谐、亲子关系良好的社会观念，预防儿童虐待的发生</a:t>
                </a:r>
                <a:endParaRPr/>
              </a:p>
            </p:txBody>
          </p:sp>
          <p:pic>
            <p:nvPicPr>
              <p:cNvPr id="23" name="图片 11" descr="{&quot;isTemplate&quot;:true,&quot;type&quot;:&quot;image&quot;,&quot;canOmit&quot;:false}"/>
              <p:cNvPicPr>
                <a:picLocks noChangeAspect="1"/>
              </p:cNvPicPr>
              <p:nvPr/>
            </p:nvPicPr>
            <p:blipFill>
              <a:blip r:embed="rId3"/>
              <a:srcRect t="21" b="21"/>
              <a:stretch>
                <a:fillRect/>
              </a:stretch>
            </p:blipFill>
            <p:spPr>
              <a:xfrm>
                <a:off x="803410" y="2212783"/>
                <a:ext cx="4809943" cy="2704406"/>
              </a:xfrm>
              <a:prstGeom prst="rect">
                <a:avLst/>
              </a:prstGeom>
              <a:noFill/>
              <a:ln w="0"/>
            </p:spPr>
          </p:pic>
        </p:grp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5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6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27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28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建立儿童虐待的预防体系</a:t>
                </a:r>
                <a:endParaRPr/>
              </a:p>
            </p:txBody>
          </p:sp>
          <p:sp>
            <p:nvSpPr>
              <p:cNvPr id="29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通过家庭教育、学校教育、社区教育等手段，建立儿童虐待的预防体系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提高儿童自我保护意识和能力，降低儿童虐待的发生率</a:t>
                </a:r>
                <a:endParaRPr/>
              </a:p>
            </p:txBody>
          </p:sp>
          <p:sp>
            <p:nvSpPr>
              <p:cNvPr id="30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3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4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5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建立儿童虐待的干预体系</a:t>
                </a:r>
                <a:endParaRPr/>
              </a:p>
            </p:txBody>
          </p:sp>
          <p:sp>
            <p:nvSpPr>
              <p:cNvPr id="36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通过个案干预、小组干预、社区干预等手段，建立儿童虐待的干预体系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为受害儿童提供及时有效的干预和支持，减少儿童虐待的后果</a:t>
                </a:r>
                <a:endParaRPr/>
              </a:p>
            </p:txBody>
          </p:sp>
          <p:sp>
            <p:nvSpPr>
              <p:cNvPr id="37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0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建立多元化的儿童虐待预防和干预体系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2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43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44" name="Group 40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5982796" y="1468163"/>
            <a:ext cx="5783287" cy="4912094"/>
            <a:chOff x="5982796" y="1468163"/>
            <a:chExt cx="5783287" cy="4912094"/>
          </a:xfrm>
        </p:grpSpPr>
        <p:grpSp>
          <p:nvGrpSpPr>
            <p:cNvPr id="45" name="Group 2"/>
            <p:cNvGrpSpPr/>
            <p:nvPr/>
          </p:nvGrpSpPr>
          <p:grpSpPr>
            <a:xfrm>
              <a:off x="5982796" y="3116804"/>
              <a:ext cx="5783287" cy="1610798"/>
              <a:chOff x="5982796" y="3116804"/>
              <a:chExt cx="5783287" cy="1610798"/>
            </a:xfrm>
          </p:grpSpPr>
          <p:sp>
            <p:nvSpPr>
              <p:cNvPr id="46" name="TextBox 3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3116804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为受害儿童提供心理支持和服务</a:t>
                </a:r>
                <a:endParaRPr/>
              </a:p>
            </p:txBody>
          </p:sp>
          <p:sp>
            <p:nvSpPr>
              <p:cNvPr id="47" name="TextBox 4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3575147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为受害儿童提供心理治疗、心理咨询、心理康复等服务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帮助受害儿童恢复心理健康，恢复正常生活</a:t>
                </a:r>
                <a:endParaRPr/>
              </a:p>
            </p:txBody>
          </p:sp>
        </p:grpSp>
        <p:grpSp>
          <p:nvGrpSpPr>
            <p:cNvPr id="48" name="Group 5"/>
            <p:cNvGrpSpPr/>
            <p:nvPr/>
          </p:nvGrpSpPr>
          <p:grpSpPr>
            <a:xfrm>
              <a:off x="5982796" y="4769459"/>
              <a:ext cx="5783287" cy="1610798"/>
              <a:chOff x="5982796" y="4769459"/>
              <a:chExt cx="5783287" cy="1610798"/>
            </a:xfrm>
          </p:grpSpPr>
          <p:sp>
            <p:nvSpPr>
              <p:cNvPr id="49" name="TextBox 6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4769459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为受害儿童提供生活支持和服务</a:t>
                </a:r>
                <a:endParaRPr/>
              </a:p>
            </p:txBody>
          </p:sp>
          <p:sp>
            <p:nvSpPr>
              <p:cNvPr id="50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5227802"/>
                <a:ext cx="5783287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为受害儿童提供生活照顾、教育辅导、法律援助等服务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帮助受害儿童恢复正常生活，保障其权益</a:t>
                </a:r>
                <a:endParaRPr/>
              </a:p>
            </p:txBody>
          </p:sp>
        </p:grpSp>
        <p:grpSp>
          <p:nvGrpSpPr>
            <p:cNvPr id="51" name="Group 407"/>
            <p:cNvGrpSpPr/>
            <p:nvPr/>
          </p:nvGrpSpPr>
          <p:grpSpPr>
            <a:xfrm>
              <a:off x="5982796" y="1468163"/>
              <a:ext cx="5700871" cy="1610798"/>
              <a:chOff x="5982796" y="1468163"/>
              <a:chExt cx="5700871" cy="1610798"/>
            </a:xfrm>
          </p:grpSpPr>
          <p:sp>
            <p:nvSpPr>
              <p:cNvPr id="52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5982796" y="1468163"/>
                <a:ext cx="5629563" cy="349250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77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为受害儿童的家庭提供支持和服务</a:t>
                </a:r>
                <a:endParaRPr/>
              </a:p>
            </p:txBody>
          </p:sp>
          <p:sp>
            <p:nvSpPr>
              <p:cNvPr id="53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5982796" y="1926506"/>
                <a:ext cx="5700871" cy="1152455"/>
              </a:xfrm>
              <a:prstGeom prst="rect">
                <a:avLst/>
              </a:prstGeom>
            </p:spPr>
            <p:txBody>
              <a:bodyPr vert="horz" wrap="square" lIns="114300" tIns="57150" rIns="114300" bIns="5715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为受害儿童的家庭提供家庭治疗、亲子关系辅导、家庭教育等服务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帮助受害儿童的家庭恢复和谐，预防儿童虐待的再次发生</a:t>
                </a:r>
                <a:endParaRPr/>
              </a:p>
            </p:txBody>
          </p:sp>
        </p:grpSp>
      </p:grpSp>
      <p:sp>
        <p:nvSpPr>
          <p:cNvPr id="5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为受害儿童及其家庭提供全面的支持和服务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https://d.book118.com/156130222043010053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techno_ray_blue">
      <a:dk1>
        <a:srgbClr val="000000"/>
      </a:dk1>
      <a:lt1>
        <a:srgbClr val="FFFFFF"/>
      </a:lt1>
      <a:dk2>
        <a:srgbClr val="0A102F"/>
      </a:dk2>
      <a:lt2>
        <a:srgbClr val="DEEFF8"/>
      </a:lt2>
      <a:accent1>
        <a:srgbClr val="2A68D2"/>
      </a:accent1>
      <a:accent2>
        <a:srgbClr val="70AEE1"/>
      </a:accent2>
      <a:accent3>
        <a:srgbClr val="2B4FAD"/>
      </a:accent3>
      <a:accent4>
        <a:srgbClr val="F4796D"/>
      </a:accent4>
      <a:accent5>
        <a:srgbClr val="B53F55"/>
      </a:accent5>
      <a:accent6>
        <a:srgbClr val="7D2F61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儿童虐待的社会工作实践</vt:lpstr>
      <vt:lpstr>儿童虐待现象的严重性及影响</vt:lpstr>
      <vt:lpstr>PowerPoint Presentation</vt:lpstr>
      <vt:lpstr>PowerPoint Presentation</vt:lpstr>
      <vt:lpstr>PowerPoint Presentation</vt:lpstr>
      <vt:lpstr>社会工作在儿童虐待防治中的作用</vt:lpstr>
      <vt:lpstr>PowerPoint Presentation</vt:lpstr>
      <vt:lpstr>PowerPoint Presentation</vt:lpstr>
      <vt:lpstr>PowerPoint Presentation</vt:lpstr>
      <vt:lpstr>儿童虐待的社会工作实践策略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2024-09-19T22:35:07.658</cp:lastPrinted>
  <dcterms:created xsi:type="dcterms:W3CDTF">2024-09-19T14:35:07Z</dcterms:created>
  <dcterms:modified xsi:type="dcterms:W3CDTF">2024-09-19T14:35:09Z</dcterms:modified>
</cp:coreProperties>
</file>