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423400" cy="65278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92039-1FE2-451B-9D56-A82DF6F04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C1ED3-47E7-4C9D-9140-86189A572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DF303-9830-470F-A8E4-DC9785234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E6867-0612-4B88-86A5-29D1EE402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76FEF-3BE1-44F0-8EEF-052EF7F19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7CB1D4-8951-45C7-A600-DDE8006AA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9B5A27-420F-43AB-9D02-69301D830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F6AA7-6254-491D-BAE4-337B64BE1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2C26A-2C18-4501-B7CE-5E94DCA02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DE0A5-97C4-42EA-BA4C-19B21400F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CC988-F0C4-48BC-93BD-664929D46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06755" y="2023618"/>
            <a:ext cx="8009890" cy="13708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413510" y="3655568"/>
            <a:ext cx="6596380" cy="16319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3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3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71170" y="1501394"/>
            <a:ext cx="4099179" cy="430834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853051" y="1501394"/>
            <a:ext cx="4099179" cy="430834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3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9525" y="5136473"/>
            <a:ext cx="9413875" cy="28588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699067" y="596900"/>
            <a:ext cx="4025265" cy="3797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638300" y="3219450"/>
            <a:ext cx="6353175" cy="17329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203956" y="6070854"/>
            <a:ext cx="3015488" cy="3263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71170" y="6070854"/>
            <a:ext cx="2167382" cy="3263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784848" y="6070854"/>
            <a:ext cx="2167382" cy="3263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332020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9462" y="2054225"/>
            <a:ext cx="5257165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b="1" spc="-25">
                <a:solidFill>
                  <a:srgbClr val="0066FF"/>
                </a:solidFill>
                <a:latin typeface="Microsoft JhengHei"/>
                <a:cs typeface="Microsoft JhengHei"/>
              </a:rPr>
              <a:t>变压器基础知识培训</a:t>
            </a:r>
            <a:endParaRPr sz="455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57925" y="507080"/>
            <a:ext cx="2733674" cy="35969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983037" y="5492750"/>
            <a:ext cx="1731645" cy="5969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76200">
              <a:lnSpc>
                <a:spcPct val="101400"/>
              </a:lnSpc>
              <a:spcBef>
                <a:spcPts val="90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单县光伏</a:t>
            </a:r>
            <a:r>
              <a:rPr sz="1850" b="1" spc="35">
                <a:solidFill>
                  <a:srgbClr val="0066FF"/>
                </a:solidFill>
                <a:latin typeface="Microsoft JhengHei"/>
                <a:cs typeface="Microsoft JhengHei"/>
              </a:rPr>
              <a:t>-杨盼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 </a:t>
            </a:r>
            <a:r>
              <a:rPr sz="1850" b="1" spc="-145">
                <a:solidFill>
                  <a:srgbClr val="0066FF"/>
                </a:solidFill>
                <a:latin typeface="Microsoft JhengHei"/>
                <a:cs typeface="Microsoft JhengHei"/>
              </a:rPr>
              <a:t>2018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年</a:t>
            </a:r>
            <a:r>
              <a:rPr sz="1850" b="1" spc="-145">
                <a:solidFill>
                  <a:srgbClr val="0066FF"/>
                </a:solidFill>
                <a:latin typeface="Microsoft JhengHei"/>
                <a:cs typeface="Microsoft JhengHei"/>
              </a:rPr>
              <a:t>04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月</a:t>
            </a:r>
            <a:r>
              <a:rPr sz="1850" b="1" spc="-145">
                <a:solidFill>
                  <a:srgbClr val="0066FF"/>
                </a:solidFill>
                <a:latin typeface="Microsoft JhengHei"/>
                <a:cs typeface="Microsoft JhengHei"/>
              </a:rPr>
              <a:t>19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日</a:t>
            </a:r>
            <a:endParaRPr sz="18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39837" y="968375"/>
            <a:ext cx="4779645" cy="3454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195705">
              <a:lnSpc>
                <a:spcPct val="152000"/>
              </a:lnSpc>
              <a:spcBef>
                <a:spcPts val="95"/>
              </a:spcBef>
              <a:tabLst>
                <a:tab pos="955040"/>
              </a:tabLst>
            </a:pP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第一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章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	变压器的基本原理和分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类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第二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章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	变压器基本结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构</a:t>
            </a:r>
            <a:endParaRPr sz="1850">
              <a:latin typeface="Microsoft JhengHei"/>
              <a:cs typeface="Microsoft JhengHei"/>
            </a:endParaRPr>
          </a:p>
          <a:p>
            <a:pPr marL="12700" marR="957580">
              <a:lnSpc>
                <a:spcPct val="152000"/>
              </a:lnSpc>
              <a:tabLst>
                <a:tab pos="955040"/>
              </a:tabLst>
            </a:pP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第三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章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	变压器投入前的准备和试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验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第四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章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	变压器的投入和停止运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行</a:t>
            </a:r>
            <a:r>
              <a:rPr sz="1850" b="1" spc="500">
                <a:solidFill>
                  <a:srgbClr val="3333CC"/>
                </a:solidFill>
                <a:latin typeface="Microsoft JhengHei"/>
                <a:cs typeface="Microsoft JhengHei"/>
              </a:rPr>
              <a:t> 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第五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章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1850" b="1">
                <a:solidFill>
                  <a:srgbClr val="2C2CB6"/>
                </a:solidFill>
                <a:latin typeface="Microsoft JhengHei"/>
                <a:cs typeface="Microsoft JhengHei"/>
              </a:rPr>
              <a:t>变压器日常巡检维</a:t>
            </a:r>
            <a:r>
              <a:rPr sz="1850" b="1" spc="-50">
                <a:solidFill>
                  <a:srgbClr val="2C2CB6"/>
                </a:solidFill>
                <a:latin typeface="Microsoft JhengHei"/>
                <a:cs typeface="Microsoft JhengHei"/>
              </a:rPr>
              <a:t>护</a:t>
            </a:r>
            <a:endParaRPr sz="1850">
              <a:latin typeface="Microsoft JhengHei"/>
              <a:cs typeface="Microsoft JhengHei"/>
            </a:endParaRPr>
          </a:p>
          <a:p>
            <a:pPr marL="12700" marR="5080">
              <a:lnSpc>
                <a:spcPct val="152000"/>
              </a:lnSpc>
              <a:tabLst>
                <a:tab pos="955040"/>
              </a:tabLst>
            </a:pP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第六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章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	变压器分接头开关的调整及运行维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护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第七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章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	变压器冷却装置的运行规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定</a:t>
            </a:r>
            <a:endParaRPr sz="18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  <a:tabLst>
                <a:tab pos="955040"/>
              </a:tabLst>
            </a:pP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第八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章</a:t>
            </a:r>
            <a:r>
              <a:rPr sz="1850" b="1">
                <a:solidFill>
                  <a:srgbClr val="3333CC"/>
                </a:solidFill>
                <a:latin typeface="Microsoft JhengHei"/>
                <a:cs typeface="Microsoft JhengHei"/>
              </a:rPr>
              <a:t>	变压器事故处</a:t>
            </a:r>
            <a:r>
              <a:rPr sz="1850" b="1" spc="-50">
                <a:solidFill>
                  <a:srgbClr val="3333CC"/>
                </a:solidFill>
                <a:latin typeface="Microsoft JhengHei"/>
                <a:cs typeface="Microsoft JhengHei"/>
              </a:rPr>
              <a:t>理</a:t>
            </a:r>
            <a:endParaRPr sz="185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82687" y="434975"/>
            <a:ext cx="179832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主要内容介</a:t>
            </a:r>
            <a:r>
              <a:rPr spc="-50"/>
              <a:t>绍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257925" y="507080"/>
            <a:ext cx="2733674" cy="3596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125"/>
              </a:spcBef>
            </a:pPr>
            <a:r>
              <a:rPr/>
              <a:t>第一</a:t>
            </a:r>
            <a:r>
              <a:rPr spc="40"/>
              <a:t>章 变</a:t>
            </a:r>
            <a:r>
              <a:rPr/>
              <a:t>压器基本原理及分</a:t>
            </a:r>
            <a:r>
              <a:rPr spc="-50"/>
              <a:t>类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1612" y="1235075"/>
            <a:ext cx="9075420" cy="33496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84200">
              <a:lnSpc>
                <a:spcPct val="100000"/>
              </a:lnSpc>
              <a:spcBef>
                <a:spcPts val="125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变压器是应用电磁感应原理来进行能量交换的，其结构的主要部件是两个（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或</a:t>
            </a:r>
            <a:endParaRPr sz="1850">
              <a:latin typeface="Microsoft JhengHei"/>
              <a:cs typeface="Microsoft JhengHei"/>
            </a:endParaRPr>
          </a:p>
          <a:p>
            <a:pPr marL="12700" marR="5080">
              <a:lnSpc>
                <a:spcPct val="152000"/>
              </a:lnSpc>
              <a:spcBef>
                <a:spcPts val="300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两个以上）相互绝缘的绕组，套在一个共同的铁芯上，两个绕组之间通过磁场而耦合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，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除自耦变外，其余变压器在电的方面没有直接联系，主要依靠磁场完成相关能量交换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  <a:p>
            <a:pPr marL="12700" marR="243204" indent="457200" algn="just">
              <a:lnSpc>
                <a:spcPct val="152000"/>
              </a:lnSpc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目前市面上的变压器大体可分为油浸式变压器、干式变压器（空气冷却式）以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及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水冷式变压器。干式变压器多用在低电压，小容量或用在防火防爆的场所；而电压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较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高，容量较大的变压器多采用油浸式，目前电力变压器大多采用油浸式变压器。其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中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油浸式变压器又根据能否在带负载时调节分接开关的能力，分为了有载调节变压器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和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无励调节变压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器</a:t>
            </a:r>
            <a:endParaRPr sz="18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76400" y="581025"/>
            <a:ext cx="1228725" cy="27622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668462" y="539750"/>
            <a:ext cx="121729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>
                <a:latin typeface="Microsoft JhengHei"/>
                <a:cs typeface="Microsoft JhengHei"/>
              </a:rPr>
              <a:t>干式变压</a:t>
            </a:r>
            <a:r>
              <a:rPr sz="1850" b="1" spc="-50">
                <a:latin typeface="Microsoft JhengHei"/>
                <a:cs typeface="Microsoft JhengHei"/>
              </a:rPr>
              <a:t>器</a:t>
            </a:r>
            <a:endParaRPr sz="185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609600" y="1247775"/>
            <a:ext cx="3209924" cy="24860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4848225" y="1247775"/>
            <a:ext cx="3171824" cy="25431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5505450" y="581025"/>
            <a:ext cx="1466850" cy="276225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497512" y="539750"/>
            <a:ext cx="145542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>
                <a:latin typeface="Microsoft JhengHei"/>
                <a:cs typeface="Microsoft JhengHei"/>
              </a:rPr>
              <a:t>油浸式变压</a:t>
            </a:r>
            <a:r>
              <a:rPr sz="1850" b="1" spc="-50">
                <a:latin typeface="Microsoft JhengHei"/>
                <a:cs typeface="Microsoft JhengHei"/>
              </a:rPr>
              <a:t>器</a:t>
            </a:r>
            <a:endParaRPr sz="18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952750" y="457200"/>
            <a:ext cx="923925" cy="33337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124325" y="457200"/>
            <a:ext cx="2105025" cy="33337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944812" y="415925"/>
            <a:ext cx="326517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183640"/>
              </a:tabLst>
            </a:pPr>
            <a:r>
              <a:rPr/>
              <a:t>第二</a:t>
            </a:r>
            <a:r>
              <a:rPr spc="-50"/>
              <a:t>章</a:t>
            </a:r>
            <a:r>
              <a:rPr/>
              <a:t>	变压器基本结</a:t>
            </a:r>
            <a:r>
              <a:rPr spc="-50"/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8787" y="1196975"/>
            <a:ext cx="7837170" cy="33496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41325">
              <a:lnSpc>
                <a:spcPct val="100000"/>
              </a:lnSpc>
              <a:spcBef>
                <a:spcPts val="125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电力变压器最主要的部件是铁芯和绕组，其中变压器进行电磁能量转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换</a:t>
            </a:r>
            <a:endParaRPr sz="1850">
              <a:latin typeface="Microsoft JhengHei"/>
              <a:cs typeface="Microsoft JhengHei"/>
            </a:endParaRPr>
          </a:p>
          <a:p>
            <a:pPr marL="12700" marR="81280">
              <a:lnSpc>
                <a:spcPct val="152000"/>
              </a:lnSpc>
              <a:spcBef>
                <a:spcPts val="300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的有效部分为变压器的器身。对于油浸式变压器，器身浸放在油箱里</a:t>
            </a:r>
            <a:r>
              <a:rPr sz="1850" b="1" spc="-25">
                <a:solidFill>
                  <a:srgbClr val="0066FF"/>
                </a:solidFill>
                <a:latin typeface="Microsoft JhengHei"/>
                <a:cs typeface="Microsoft JhengHei"/>
              </a:rPr>
              <a:t>，油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箱是变压器的外壳，箱内灌满了变压器油，变压器油起绝缘和散热作用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油箱外装有散热器，油箱上部还装有储油柜（油枕），安全气道（防爆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管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或压力释</a:t>
            </a:r>
            <a:r>
              <a:rPr sz="1850" b="1" spc="140">
                <a:solidFill>
                  <a:srgbClr val="0066FF"/>
                </a:solidFill>
                <a:latin typeface="Microsoft JhengHei"/>
                <a:cs typeface="Microsoft JhengHei"/>
              </a:rPr>
              <a:t>放 阀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），绝缘瓷套管等。绝缘瓷套管是将变压器内部的高、低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压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引线引到油箱的外部，不但作为引线对地的绝缘，而且担负着固定引线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的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作用。另外，有些变压器根据需要还装有冷却系统，用来保证变压器在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额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定条件下运行时温升不超过允许值</a:t>
            </a:r>
            <a:r>
              <a:rPr sz="1850" b="1" spc="500">
                <a:solidFill>
                  <a:srgbClr val="0066FF"/>
                </a:solidFill>
                <a:latin typeface="Microsoft JhengHei"/>
                <a:cs typeface="Microsoft JhengHei"/>
              </a:rPr>
              <a:t>,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以保证其设计使用寿命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6937" y="520700"/>
            <a:ext cx="268414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>
                <a:solidFill>
                  <a:srgbClr val="0066FF"/>
                </a:solidFill>
              </a:rPr>
              <a:t>变压器主要组成部</a:t>
            </a:r>
            <a:r>
              <a:rPr spc="-50">
                <a:solidFill>
                  <a:srgbClr val="0066FF"/>
                </a:solidFill>
              </a:rPr>
              <a:t>分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19125" y="1095375"/>
            <a:ext cx="7677149" cy="380047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82600" y="587375"/>
            <a:ext cx="1749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60">
                <a:solidFill>
                  <a:srgbClr val="0066FF"/>
                </a:solidFill>
              </a:rPr>
              <a:t>变压器结构</a:t>
            </a:r>
            <a:r>
              <a:rPr spc="-50">
                <a:solidFill>
                  <a:srgbClr val="0066FF"/>
                </a:solidFill>
              </a:rPr>
              <a:t>图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7837" y="4111625"/>
            <a:ext cx="8083550" cy="63119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1580"/>
              </a:lnSpc>
              <a:spcBef>
                <a:spcPts val="185"/>
              </a:spcBef>
            </a:pPr>
            <a:r>
              <a:rPr sz="1350" b="1" spc="-30">
                <a:solidFill>
                  <a:srgbClr val="0066FF"/>
                </a:solidFill>
                <a:latin typeface="Microsoft JhengHei"/>
                <a:cs typeface="Microsoft JhengHei"/>
              </a:rPr>
              <a:t>1-</a:t>
            </a:r>
            <a:r>
              <a:rPr sz="1350" b="1" spc="-5">
                <a:solidFill>
                  <a:srgbClr val="0066FF"/>
                </a:solidFill>
                <a:latin typeface="Microsoft JhengHei"/>
                <a:cs typeface="Microsoft JhengHei"/>
              </a:rPr>
              <a:t>高压套管；</a:t>
            </a:r>
            <a:r>
              <a:rPr sz="1350" b="1" spc="-25">
                <a:solidFill>
                  <a:srgbClr val="0066FF"/>
                </a:solidFill>
                <a:latin typeface="Microsoft JhengHei"/>
                <a:cs typeface="Microsoft JhengHei"/>
              </a:rPr>
              <a:t>2-</a:t>
            </a:r>
            <a:r>
              <a:rPr sz="1350" b="1" spc="-5">
                <a:solidFill>
                  <a:srgbClr val="0066FF"/>
                </a:solidFill>
                <a:latin typeface="Microsoft JhengHei"/>
                <a:cs typeface="Microsoft JhengHei"/>
              </a:rPr>
              <a:t>分接开关；</a:t>
            </a:r>
            <a:r>
              <a:rPr sz="1350" b="1" spc="-25">
                <a:solidFill>
                  <a:srgbClr val="0066FF"/>
                </a:solidFill>
                <a:latin typeface="Microsoft JhengHei"/>
                <a:cs typeface="Microsoft JhengHei"/>
              </a:rPr>
              <a:t>3-</a:t>
            </a:r>
            <a:r>
              <a:rPr sz="1350" b="1" spc="-5">
                <a:solidFill>
                  <a:srgbClr val="0066FF"/>
                </a:solidFill>
                <a:latin typeface="Microsoft JhengHei"/>
                <a:cs typeface="Microsoft JhengHei"/>
              </a:rPr>
              <a:t>低压套管；</a:t>
            </a:r>
            <a:r>
              <a:rPr sz="1350" b="1" spc="-25">
                <a:solidFill>
                  <a:srgbClr val="0066FF"/>
                </a:solidFill>
                <a:latin typeface="Microsoft JhengHei"/>
                <a:cs typeface="Microsoft JhengHei"/>
              </a:rPr>
              <a:t>4-</a:t>
            </a:r>
            <a:r>
              <a:rPr sz="1350" b="1" spc="-5">
                <a:solidFill>
                  <a:srgbClr val="0066FF"/>
                </a:solidFill>
                <a:latin typeface="Microsoft JhengHei"/>
                <a:cs typeface="Microsoft JhengHei"/>
              </a:rPr>
              <a:t>气体继电器；</a:t>
            </a:r>
            <a:r>
              <a:rPr sz="1350" b="1" spc="-25">
                <a:solidFill>
                  <a:srgbClr val="0066FF"/>
                </a:solidFill>
                <a:latin typeface="Microsoft JhengHei"/>
                <a:cs typeface="Microsoft JhengHei"/>
              </a:rPr>
              <a:t>5-</a:t>
            </a:r>
            <a:r>
              <a:rPr sz="1350" b="1">
                <a:solidFill>
                  <a:srgbClr val="0066FF"/>
                </a:solidFill>
                <a:latin typeface="Microsoft JhengHei"/>
                <a:cs typeface="Microsoft JhengHei"/>
              </a:rPr>
              <a:t>安全气道（防爆管</a:t>
            </a:r>
            <a:r>
              <a:rPr sz="1350" b="1" spc="-20">
                <a:solidFill>
                  <a:srgbClr val="0066FF"/>
                </a:solidFill>
                <a:latin typeface="Microsoft JhengHei"/>
                <a:cs typeface="Microsoft JhengHei"/>
              </a:rPr>
              <a:t>）；6-</a:t>
            </a:r>
            <a:r>
              <a:rPr sz="1350" b="1">
                <a:solidFill>
                  <a:srgbClr val="0066FF"/>
                </a:solidFill>
                <a:latin typeface="Microsoft JhengHei"/>
                <a:cs typeface="Microsoft JhengHei"/>
              </a:rPr>
              <a:t>油枕（储油贵</a:t>
            </a:r>
            <a:r>
              <a:rPr sz="1350" b="1" spc="-20">
                <a:solidFill>
                  <a:srgbClr val="0066FF"/>
                </a:solidFill>
                <a:latin typeface="Microsoft JhengHei"/>
                <a:cs typeface="Microsoft JhengHei"/>
              </a:rPr>
              <a:t>）；7</a:t>
            </a:r>
            <a:r>
              <a:rPr sz="1350" b="1" spc="-35">
                <a:solidFill>
                  <a:srgbClr val="0066FF"/>
                </a:solidFill>
                <a:latin typeface="Microsoft JhengHei"/>
                <a:cs typeface="Microsoft JhengHei"/>
              </a:rPr>
              <a:t>-油</a:t>
            </a:r>
            <a:r>
              <a:rPr sz="1350" b="1" spc="-10">
                <a:solidFill>
                  <a:srgbClr val="0066FF"/>
                </a:solidFill>
                <a:latin typeface="Microsoft JhengHei"/>
                <a:cs typeface="Microsoft JhengHei"/>
              </a:rPr>
              <a:t>位计；</a:t>
            </a:r>
            <a:r>
              <a:rPr sz="1350" b="1" spc="-25">
                <a:solidFill>
                  <a:srgbClr val="0066FF"/>
                </a:solidFill>
                <a:latin typeface="Microsoft JhengHei"/>
                <a:cs typeface="Microsoft JhengHei"/>
              </a:rPr>
              <a:t>8-</a:t>
            </a:r>
            <a:r>
              <a:rPr sz="1350" b="1">
                <a:solidFill>
                  <a:srgbClr val="0066FF"/>
                </a:solidFill>
                <a:latin typeface="Microsoft JhengHei"/>
                <a:cs typeface="Microsoft JhengHei"/>
              </a:rPr>
              <a:t>呼吸器（吸湿器</a:t>
            </a:r>
            <a:r>
              <a:rPr sz="1350" b="1" spc="-20">
                <a:solidFill>
                  <a:srgbClr val="0066FF"/>
                </a:solidFill>
                <a:latin typeface="Microsoft JhengHei"/>
                <a:cs typeface="Microsoft JhengHei"/>
              </a:rPr>
              <a:t>）；9-</a:t>
            </a:r>
            <a:r>
              <a:rPr sz="1350" b="1" spc="-15">
                <a:solidFill>
                  <a:srgbClr val="0066FF"/>
                </a:solidFill>
                <a:latin typeface="Microsoft JhengHei"/>
                <a:cs typeface="Microsoft JhengHei"/>
              </a:rPr>
              <a:t>散热气；</a:t>
            </a:r>
            <a:r>
              <a:rPr sz="1350" b="1" spc="-55">
                <a:solidFill>
                  <a:srgbClr val="0066FF"/>
                </a:solidFill>
                <a:latin typeface="Microsoft JhengHei"/>
                <a:cs typeface="Microsoft JhengHei"/>
              </a:rPr>
              <a:t>10-</a:t>
            </a:r>
            <a:r>
              <a:rPr sz="1350" b="1" spc="-20">
                <a:solidFill>
                  <a:srgbClr val="0066FF"/>
                </a:solidFill>
                <a:latin typeface="Microsoft JhengHei"/>
                <a:cs typeface="Microsoft JhengHei"/>
              </a:rPr>
              <a:t>铭牌；</a:t>
            </a:r>
            <a:r>
              <a:rPr sz="1350" b="1" spc="-55">
                <a:solidFill>
                  <a:srgbClr val="0066FF"/>
                </a:solidFill>
                <a:latin typeface="Microsoft JhengHei"/>
                <a:cs typeface="Microsoft JhengHei"/>
              </a:rPr>
              <a:t>11-</a:t>
            </a:r>
            <a:r>
              <a:rPr sz="1350" b="1" spc="-15">
                <a:solidFill>
                  <a:srgbClr val="0066FF"/>
                </a:solidFill>
                <a:latin typeface="Microsoft JhengHei"/>
                <a:cs typeface="Microsoft JhengHei"/>
              </a:rPr>
              <a:t>接地螺栓；</a:t>
            </a:r>
            <a:r>
              <a:rPr sz="1350" b="1" spc="-55">
                <a:solidFill>
                  <a:srgbClr val="0066FF"/>
                </a:solidFill>
                <a:latin typeface="Microsoft JhengHei"/>
                <a:cs typeface="Microsoft JhengHei"/>
              </a:rPr>
              <a:t>12-</a:t>
            </a:r>
            <a:r>
              <a:rPr sz="1350" b="1" spc="-10">
                <a:solidFill>
                  <a:srgbClr val="0066FF"/>
                </a:solidFill>
                <a:latin typeface="Microsoft JhengHei"/>
                <a:cs typeface="Microsoft JhengHei"/>
              </a:rPr>
              <a:t>油样活门；</a:t>
            </a:r>
            <a:r>
              <a:rPr sz="1350" b="1" spc="-30">
                <a:solidFill>
                  <a:srgbClr val="0066FF"/>
                </a:solidFill>
                <a:latin typeface="Microsoft JhengHei"/>
                <a:cs typeface="Microsoft JhengHei"/>
              </a:rPr>
              <a:t>13</a:t>
            </a:r>
            <a:r>
              <a:rPr sz="1350" b="1" spc="30">
                <a:solidFill>
                  <a:srgbClr val="0066FF"/>
                </a:solidFill>
                <a:latin typeface="Microsoft JhengHei"/>
                <a:cs typeface="Microsoft JhengHei"/>
              </a:rPr>
              <a:t> 放油阀门；</a:t>
            </a:r>
            <a:r>
              <a:rPr sz="1350" b="1" spc="-55">
                <a:solidFill>
                  <a:srgbClr val="0066FF"/>
                </a:solidFill>
                <a:latin typeface="Microsoft JhengHei"/>
                <a:cs typeface="Microsoft JhengHei"/>
              </a:rPr>
              <a:t>14-</a:t>
            </a:r>
            <a:r>
              <a:rPr sz="1350" b="1" spc="-20">
                <a:solidFill>
                  <a:srgbClr val="0066FF"/>
                </a:solidFill>
                <a:latin typeface="Microsoft JhengHei"/>
                <a:cs typeface="Microsoft JhengHei"/>
              </a:rPr>
              <a:t>阀门；</a:t>
            </a:r>
            <a:r>
              <a:rPr sz="1350" b="1" spc="-50">
                <a:solidFill>
                  <a:srgbClr val="0066FF"/>
                </a:solidFill>
                <a:latin typeface="Microsoft JhengHei"/>
                <a:cs typeface="Microsoft JhengHei"/>
              </a:rPr>
              <a:t> </a:t>
            </a:r>
            <a:r>
              <a:rPr sz="1350" b="1" spc="-70">
                <a:solidFill>
                  <a:srgbClr val="0066FF"/>
                </a:solidFill>
                <a:latin typeface="Microsoft JhengHei"/>
                <a:cs typeface="Microsoft JhengHei"/>
              </a:rPr>
              <a:t>15-</a:t>
            </a:r>
            <a:r>
              <a:rPr sz="1350" b="1">
                <a:solidFill>
                  <a:srgbClr val="0066FF"/>
                </a:solidFill>
                <a:latin typeface="Microsoft JhengHei"/>
                <a:cs typeface="Microsoft JhengHei"/>
              </a:rPr>
              <a:t>绕组（线圈</a:t>
            </a:r>
            <a:r>
              <a:rPr sz="1350" b="1" spc="-45">
                <a:solidFill>
                  <a:srgbClr val="0066FF"/>
                </a:solidFill>
                <a:latin typeface="Microsoft JhengHei"/>
                <a:cs typeface="Microsoft JhengHei"/>
              </a:rPr>
              <a:t>）；16-</a:t>
            </a:r>
            <a:r>
              <a:rPr sz="1350" b="1" spc="-10">
                <a:solidFill>
                  <a:srgbClr val="0066FF"/>
                </a:solidFill>
                <a:latin typeface="Microsoft JhengHei"/>
                <a:cs typeface="Microsoft JhengHei"/>
              </a:rPr>
              <a:t>信号温度计；</a:t>
            </a:r>
            <a:r>
              <a:rPr sz="1350" b="1" spc="-55">
                <a:solidFill>
                  <a:srgbClr val="0066FF"/>
                </a:solidFill>
                <a:latin typeface="Microsoft JhengHei"/>
                <a:cs typeface="Microsoft JhengHei"/>
              </a:rPr>
              <a:t>17-</a:t>
            </a:r>
            <a:r>
              <a:rPr sz="1350" b="1" spc="-20">
                <a:solidFill>
                  <a:srgbClr val="0066FF"/>
                </a:solidFill>
                <a:latin typeface="Microsoft JhengHei"/>
                <a:cs typeface="Microsoft JhengHei"/>
              </a:rPr>
              <a:t>铁芯；</a:t>
            </a:r>
            <a:r>
              <a:rPr sz="1350" b="1" spc="-55">
                <a:solidFill>
                  <a:srgbClr val="0066FF"/>
                </a:solidFill>
                <a:latin typeface="Microsoft JhengHei"/>
                <a:cs typeface="Microsoft JhengHei"/>
              </a:rPr>
              <a:t>18-</a:t>
            </a:r>
            <a:r>
              <a:rPr sz="1350" b="1" spc="-15">
                <a:solidFill>
                  <a:srgbClr val="0066FF"/>
                </a:solidFill>
                <a:latin typeface="Microsoft JhengHei"/>
                <a:cs typeface="Microsoft JhengHei"/>
              </a:rPr>
              <a:t>净油器；</a:t>
            </a:r>
            <a:r>
              <a:rPr sz="1350" b="1" spc="-55">
                <a:solidFill>
                  <a:srgbClr val="0066FF"/>
                </a:solidFill>
                <a:latin typeface="Microsoft JhengHei"/>
                <a:cs typeface="Microsoft JhengHei"/>
              </a:rPr>
              <a:t>19-</a:t>
            </a:r>
            <a:r>
              <a:rPr sz="1350" b="1" spc="-20">
                <a:solidFill>
                  <a:srgbClr val="0066FF"/>
                </a:solidFill>
                <a:latin typeface="Microsoft JhengHei"/>
                <a:cs typeface="Microsoft JhengHei"/>
              </a:rPr>
              <a:t>油箱；</a:t>
            </a:r>
            <a:r>
              <a:rPr sz="1350" b="1" spc="-55">
                <a:solidFill>
                  <a:srgbClr val="0066FF"/>
                </a:solidFill>
                <a:latin typeface="Microsoft JhengHei"/>
                <a:cs typeface="Microsoft JhengHei"/>
              </a:rPr>
              <a:t>20-</a:t>
            </a:r>
            <a:r>
              <a:rPr sz="1350" b="1" spc="-15">
                <a:solidFill>
                  <a:srgbClr val="0066FF"/>
                </a:solidFill>
                <a:latin typeface="Microsoft JhengHei"/>
                <a:cs typeface="Microsoft JhengHei"/>
              </a:rPr>
              <a:t>变压器油</a:t>
            </a:r>
            <a:endParaRPr sz="135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752600" y="1000125"/>
            <a:ext cx="4991099" cy="31622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20925" y="387350"/>
            <a:ext cx="474154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183640"/>
              </a:tabLst>
            </a:pPr>
            <a:r>
              <a:rPr/>
              <a:t>第三</a:t>
            </a:r>
            <a:r>
              <a:rPr spc="-50"/>
              <a:t>章</a:t>
            </a:r>
            <a:r>
              <a:rPr/>
              <a:t>	变压器投入前的准备和试</a:t>
            </a:r>
            <a:r>
              <a:rPr spc="-50"/>
              <a:t>验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4512" y="882650"/>
            <a:ext cx="8122920" cy="38258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228600" algn="just">
              <a:lnSpc>
                <a:spcPct val="101400"/>
              </a:lnSpc>
              <a:spcBef>
                <a:spcPts val="90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变压器在投运前，有关工作票全部收回，短路接地线、临时标示牌、警告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牌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和临时遮拦应全部拆除，并登记注销，恢复常设安全遮拦。与运行无关的工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具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材料及其它杂物应由检修人员清理干净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  <a:p>
            <a:pPr marL="12700" marR="128905" indent="342900">
              <a:lnSpc>
                <a:spcPct val="101400"/>
              </a:lnSpc>
              <a:spcBef>
                <a:spcPts val="75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一、新安装、大修后或长期</a:t>
            </a:r>
            <a:r>
              <a:rPr sz="1850" b="1" spc="-95">
                <a:solidFill>
                  <a:srgbClr val="0066FF"/>
                </a:solidFill>
                <a:latin typeface="Microsoft JhengHei"/>
                <a:cs typeface="Microsoft JhengHei"/>
              </a:rPr>
              <a:t>（15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天以上者）停运的变压器投运前应做好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下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列准备工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作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变压器保护已校验完毕，可以投运。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变压器高低压侧开关、刀闸完好，传动试验良好合格。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变压器绝缘电阻值及电气试验合格（以正规的检修测试报告为准）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变压器冷却装置及调压装置试验良好合格。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变压器的分接头位置已记入专用记录本内。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变压器各部完好，符合运行条件。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变压器投运的操作票已写好，各级审查无误并已签名。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接到开始操作的命令后即可进行变压器投运操作。</a:t>
            </a:r>
            <a:endParaRPr sz="18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8337" y="415925"/>
            <a:ext cx="47891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二、变压器投运前应按下列项目进行详细检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查</a:t>
            </a:r>
            <a:endParaRPr sz="185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7837" y="882650"/>
            <a:ext cx="8361045" cy="390397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27075" indent="-714375">
              <a:lnSpc>
                <a:spcPct val="100000"/>
              </a:lnSpc>
              <a:spcBef>
                <a:spcPts val="12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变压器应充满油，油枕油位正常。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变压器瓦斯继电器应充满油，内部无气体存在，二次接线良好。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变压器引线瓷套管清洁光亮，油色油位正常。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714375">
              <a:lnSpc>
                <a:spcPct val="101400"/>
              </a:lnSpc>
              <a:spcBef>
                <a:spcPts val="70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变压器顶部无遗留物件，分接头位置正确，调压装置调节灵活，就地档位指示与集控室档位指示一致。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变压器高低压侧各部接线牢固，外壳接地良好。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714375">
              <a:lnSpc>
                <a:spcPct val="101400"/>
              </a:lnSpc>
              <a:spcBef>
                <a:spcPts val="7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变压器的防爆管及防爆薄膜或释压器完好无损，吸湿器完好无损，硅胶颜</a:t>
            </a:r>
            <a:r>
              <a:rPr sz="1850" b="1" spc="-15">
                <a:solidFill>
                  <a:srgbClr val="0066FF"/>
                </a:solidFill>
                <a:latin typeface="Microsoft JhengHei"/>
                <a:cs typeface="Microsoft JhengHei"/>
              </a:rPr>
              <a:t>色正常。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变压器本体各部件清洁，无裂纹、无渗漏油现象。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变压器油枕、散热器、瓦斯继电器的各阀门均已打开。</a:t>
            </a:r>
            <a:endParaRPr sz="1850">
              <a:latin typeface="Microsoft JhengHei"/>
              <a:cs typeface="Microsoft JhengHei"/>
            </a:endParaRPr>
          </a:p>
          <a:p>
            <a:pPr marL="727075" indent="-71437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27075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变压器冷却装置符合运行条件。</a:t>
            </a:r>
            <a:endParaRPr sz="1850">
              <a:latin typeface="Microsoft JhengHei"/>
              <a:cs typeface="Microsoft JhengHei"/>
            </a:endParaRPr>
          </a:p>
          <a:p>
            <a:pPr marL="850900" indent="-838200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85090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变压器温度表完整无损，指示正确。</a:t>
            </a:r>
            <a:endParaRPr sz="1850">
              <a:latin typeface="Microsoft JhengHei"/>
              <a:cs typeface="Microsoft JhengHei"/>
            </a:endParaRPr>
          </a:p>
          <a:p>
            <a:pPr marL="737870" indent="-725805">
              <a:lnSpc>
                <a:spcPct val="100000"/>
              </a:lnSpc>
              <a:spcBef>
                <a:spcPts val="105"/>
              </a:spcBef>
              <a:buAutoNum type="arabicPlain"/>
              <a:tabLst>
                <a:tab pos="738505"/>
              </a:tabLst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变压器保护装置及保护出口压板位置符合运行条件</a:t>
            </a:r>
            <a:r>
              <a:rPr sz="2300" spc="-50">
                <a:solidFill>
                  <a:srgbClr val="0066FF"/>
                </a:solidFill>
                <a:latin typeface="宋体"/>
                <a:cs typeface="宋体"/>
              </a:rPr>
              <a:t>。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92162" y="682625"/>
            <a:ext cx="7751445" cy="17113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55575">
              <a:lnSpc>
                <a:spcPct val="100000"/>
              </a:lnSpc>
              <a:spcBef>
                <a:spcPts val="125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三、变压器的各项电气试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验</a:t>
            </a:r>
            <a:endParaRPr sz="185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</a:pPr>
            <a:endParaRPr sz="1100">
              <a:latin typeface="Microsoft JhengHei"/>
              <a:cs typeface="Microsoft JhengHei"/>
            </a:endParaRPr>
          </a:p>
          <a:p>
            <a:pPr marL="12700" marR="5080" indent="342900">
              <a:lnSpc>
                <a:spcPct val="101400"/>
              </a:lnSpc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测定绕组的绝缘电阻值和吸收比，测量绕组连同瓷套管的泄漏电流、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介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质损耗，绝缘油的耐压试验，化学成份化验等，在变压器投运前应向有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关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检修试验人员联系询问各项试验的情况，以及绝缘油化验报告单所反映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的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结果，了解所投运的变压器电气性能应良好合格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30500" y="596900"/>
            <a:ext cx="385572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183640"/>
              </a:tabLst>
            </a:pPr>
            <a:r>
              <a:rPr/>
              <a:t>第四</a:t>
            </a:r>
            <a:r>
              <a:rPr spc="-50"/>
              <a:t>章</a:t>
            </a:r>
            <a:r>
              <a:rPr/>
              <a:t>	变压器日常巡检维</a:t>
            </a:r>
            <a:r>
              <a:rPr spc="-50"/>
              <a:t>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1612" y="949325"/>
            <a:ext cx="8722995" cy="431165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55575">
              <a:lnSpc>
                <a:spcPct val="100000"/>
              </a:lnSpc>
              <a:spcBef>
                <a:spcPts val="800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一、变压器正常运行中的检查项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目</a:t>
            </a:r>
            <a:endParaRPr sz="1850">
              <a:latin typeface="Microsoft JhengHei"/>
              <a:cs typeface="Microsoft JhengHei"/>
            </a:endParaRPr>
          </a:p>
          <a:p>
            <a:pPr marL="614045" indent="-601980">
              <a:lnSpc>
                <a:spcPct val="100000"/>
              </a:lnSpc>
              <a:spcBef>
                <a:spcPts val="705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变压器的油枕(储油柜)和充油瓷套管的油色、油位均应正常，且不渗漏油。</a:t>
            </a:r>
            <a:endParaRPr sz="1850">
              <a:latin typeface="Microsoft JhengHei"/>
              <a:cs typeface="Microsoft JhengHei"/>
            </a:endParaRPr>
          </a:p>
          <a:p>
            <a:pPr marL="614045" indent="-601980">
              <a:lnSpc>
                <a:spcPct val="100000"/>
              </a:lnSpc>
              <a:spcBef>
                <a:spcPts val="480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变压器的瓷套管外部应清洁光亮，无破损裂纹、放电痕迹及其它异常现象。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601980">
              <a:lnSpc>
                <a:spcPct val="101400"/>
              </a:lnSpc>
              <a:spcBef>
                <a:spcPts val="445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变压器运行声音正常，本体各部无渗漏油现象，吸湿器应完好无损，硅胶应干</a:t>
            </a:r>
            <a:r>
              <a:rPr sz="1850" b="1" spc="-10">
                <a:solidFill>
                  <a:srgbClr val="0066FF"/>
                </a:solidFill>
                <a:latin typeface="Microsoft JhengHei"/>
                <a:cs typeface="Microsoft JhengHei"/>
              </a:rPr>
              <a:t>燥，且颜色正常。</a:t>
            </a:r>
            <a:endParaRPr sz="1850">
              <a:latin typeface="Microsoft JhengHei"/>
              <a:cs typeface="Microsoft JhengHei"/>
            </a:endParaRPr>
          </a:p>
          <a:p>
            <a:pPr marL="614045" indent="-601980">
              <a:lnSpc>
                <a:spcPct val="100000"/>
              </a:lnSpc>
              <a:spcBef>
                <a:spcPts val="480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变压器各部温度应正常，各冷却器或散热片温度应正常，无渗漏油现象。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601980">
              <a:lnSpc>
                <a:spcPct val="101400"/>
              </a:lnSpc>
              <a:spcBef>
                <a:spcPts val="450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变压器潜油泵及风扇运转正常，油管道阀门开闭位置正确，无振动或其它异常</a:t>
            </a:r>
            <a:r>
              <a:rPr sz="1850" b="1" spc="-20">
                <a:solidFill>
                  <a:srgbClr val="0066FF"/>
                </a:solidFill>
                <a:latin typeface="Microsoft JhengHei"/>
                <a:cs typeface="Microsoft JhengHei"/>
              </a:rPr>
              <a:t>现象。</a:t>
            </a:r>
            <a:endParaRPr sz="1850">
              <a:latin typeface="Microsoft JhengHei"/>
              <a:cs typeface="Microsoft JhengHei"/>
            </a:endParaRPr>
          </a:p>
          <a:p>
            <a:pPr marL="614045" indent="-601980">
              <a:lnSpc>
                <a:spcPct val="100000"/>
              </a:lnSpc>
              <a:spcBef>
                <a:spcPts val="480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变压器引线接头、电缆、母线均应无过热现象。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601980">
              <a:lnSpc>
                <a:spcPct val="101400"/>
              </a:lnSpc>
              <a:spcBef>
                <a:spcPts val="450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变压器的防爆管、防爆薄膜均应完好无损（</a:t>
            </a: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主变、厂高变、高压公用变、启备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变均采用释压器，应检查无动作信号发出）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601980">
              <a:lnSpc>
                <a:spcPct val="101400"/>
              </a:lnSpc>
              <a:spcBef>
                <a:spcPts val="450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变压器的瓦斯继电器应无气体，继电器与储油柜连接阀门应打开，瓦斯继电器</a:t>
            </a:r>
            <a:r>
              <a:rPr sz="1850" b="1" spc="-10">
                <a:solidFill>
                  <a:srgbClr val="0066FF"/>
                </a:solidFill>
                <a:latin typeface="Microsoft JhengHei"/>
                <a:cs typeface="Microsoft JhengHei"/>
              </a:rPr>
              <a:t>应无渗漏油现象。</a:t>
            </a:r>
            <a:endParaRPr sz="18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1612" y="539750"/>
            <a:ext cx="8961120" cy="4483100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575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二、变压器的特殊检查要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求</a:t>
            </a:r>
            <a:endParaRPr sz="1850">
              <a:latin typeface="Microsoft JhengHei"/>
              <a:cs typeface="Microsoft JhengHei"/>
            </a:endParaRPr>
          </a:p>
          <a:p>
            <a:pPr marL="12700" marR="243204" indent="601980">
              <a:lnSpc>
                <a:spcPct val="101400"/>
              </a:lnSpc>
              <a:spcBef>
                <a:spcPts val="445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雨、雪天气室内变压器应检查变压器室有无渗漏水现象；室外变压器应检查有无积雪、结冰现象，引线、瓷套管、绝缘支持瓷瓶有无闪络和放电现象。</a:t>
            </a:r>
            <a:endParaRPr sz="1850">
              <a:latin typeface="Microsoft JhengHei"/>
              <a:cs typeface="Microsoft JhengHei"/>
            </a:endParaRPr>
          </a:p>
          <a:p>
            <a:pPr marL="12700" marR="243204" indent="601980">
              <a:lnSpc>
                <a:spcPct val="101400"/>
              </a:lnSpc>
              <a:spcBef>
                <a:spcPts val="450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雷雨天气后应检查室外变压器有无放电和雷击烧伤痕迹，有避雷器的变压器还应检查避雷器是否动作。</a:t>
            </a:r>
            <a:endParaRPr sz="1850">
              <a:latin typeface="Microsoft JhengHei"/>
              <a:cs typeface="Microsoft JhengHei"/>
            </a:endParaRPr>
          </a:p>
          <a:p>
            <a:pPr marL="12700" marR="243204" indent="601980">
              <a:lnSpc>
                <a:spcPct val="101400"/>
              </a:lnSpc>
              <a:spcBef>
                <a:spcPts val="450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大风天气应检查室外变压器高压侧引线有无剧烈摆动和松驰现象，变压器顶部或母线桥上有无杂物。</a:t>
            </a:r>
            <a:endParaRPr sz="1850">
              <a:latin typeface="Microsoft JhengHei"/>
              <a:cs typeface="Microsoft JhengHei"/>
            </a:endParaRPr>
          </a:p>
          <a:p>
            <a:pPr marL="614045" indent="-601980">
              <a:lnSpc>
                <a:spcPct val="100000"/>
              </a:lnSpc>
              <a:spcBef>
                <a:spcPts val="480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大雾天气应检查室外变压器各部有无火花、放电或发出异常声音等现象。</a:t>
            </a:r>
            <a:endParaRPr sz="1850">
              <a:latin typeface="Microsoft JhengHei"/>
              <a:cs typeface="Microsoft JhengHei"/>
            </a:endParaRPr>
          </a:p>
          <a:p>
            <a:pPr marL="12700" marR="243204" indent="601980">
              <a:lnSpc>
                <a:spcPct val="101400"/>
              </a:lnSpc>
              <a:spcBef>
                <a:spcPts val="450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由于气候变化引起环境温度剧烈变化时，应检查室外变压器油位及充油瓷套管油位是否正常，变压器上层油温的变化情况是否正常。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601980">
              <a:lnSpc>
                <a:spcPct val="101400"/>
              </a:lnSpc>
              <a:spcBef>
                <a:spcPts val="450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变压器在过负荷运行情况下，应加强对变压器的检查监视；并对过负荷电流值、时间和温度等工况变化情况做以详细记录。</a:t>
            </a:r>
            <a:endParaRPr sz="1850">
              <a:latin typeface="Microsoft JhengHei"/>
              <a:cs typeface="Microsoft JhengHei"/>
            </a:endParaRPr>
          </a:p>
          <a:p>
            <a:pPr marL="12700" marR="243204" indent="601980">
              <a:lnSpc>
                <a:spcPct val="101400"/>
              </a:lnSpc>
              <a:spcBef>
                <a:spcPts val="445"/>
              </a:spcBef>
              <a:buSzPct val="94594"/>
              <a:buAutoNum type="arabicPlain"/>
              <a:tabLst>
                <a:tab pos="614680"/>
              </a:tabLst>
            </a:pPr>
            <a:r>
              <a:rPr sz="1850" b="1" spc="-5">
                <a:solidFill>
                  <a:srgbClr val="0066FF"/>
                </a:solidFill>
                <a:latin typeface="Microsoft JhengHei"/>
                <a:cs typeface="Microsoft JhengHei"/>
              </a:rPr>
              <a:t>变压器在发生事故跳闸后，除常规检查外，要进行认真分析，必要时要进行色谱分析和相关试验，不能冒然恢复运行</a:t>
            </a:r>
            <a:endParaRPr sz="18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92275" y="234950"/>
            <a:ext cx="56419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第五</a:t>
            </a:r>
            <a:r>
              <a:rPr spc="30"/>
              <a:t>章 变</a:t>
            </a:r>
            <a:r>
              <a:rPr spc="-70"/>
              <a:t>压器分接头开关的调整及运行维</a:t>
            </a:r>
            <a:r>
              <a:rPr spc="-50"/>
              <a:t>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1612" y="577850"/>
            <a:ext cx="8837295" cy="3397250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241300">
              <a:lnSpc>
                <a:spcPct val="100000"/>
              </a:lnSpc>
              <a:spcBef>
                <a:spcPts val="575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一、调节分接头的有关规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定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228600" algn="just">
              <a:lnSpc>
                <a:spcPct val="101400"/>
              </a:lnSpc>
              <a:spcBef>
                <a:spcPts val="445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主变分接头开关档位的调整，根据调度规定执行；厂高变、厂用高压公用变及厂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用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低压变分接头开关档位的调整，根据厂用母线电压的情况，并依据值长命令执行。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变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压器分接头开关的调节工作由电气值班人员配合检修维护人员进行，调整后的变压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器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档位情况应在专用记录本内做书面交待，便于核查变压器档位及电压的运行维护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342900">
              <a:lnSpc>
                <a:spcPct val="101400"/>
              </a:lnSpc>
              <a:spcBef>
                <a:spcPts val="450"/>
              </a:spcBef>
            </a:pPr>
            <a:r>
              <a:rPr sz="1850" b="1" spc="5">
                <a:solidFill>
                  <a:srgbClr val="0066FF"/>
                </a:solidFill>
                <a:latin typeface="Microsoft JhengHei"/>
                <a:cs typeface="Microsoft JhengHei"/>
              </a:rPr>
              <a:t>对于无载调压变压器，在变换分接头档位时，应在变压器停电的情况下进行</a:t>
            </a:r>
            <a:r>
              <a:rPr sz="1850" b="1" spc="10">
                <a:solidFill>
                  <a:srgbClr val="0066FF"/>
                </a:solidFill>
                <a:latin typeface="Microsoft JhengHei"/>
                <a:cs typeface="Microsoft JhengHei"/>
              </a:rPr>
              <a:t>，变</a:t>
            </a:r>
            <a:r>
              <a:rPr sz="1850" b="1" spc="5">
                <a:solidFill>
                  <a:srgbClr val="0066FF"/>
                </a:solidFill>
                <a:latin typeface="Microsoft JhengHei"/>
                <a:cs typeface="Microsoft JhengHei"/>
              </a:rPr>
              <a:t>换分接头后还应测量变压器三相绕组的直流电阻值，检查三相是否平衡，测量前应</a:t>
            </a:r>
            <a:r>
              <a:rPr sz="1850" b="1" spc="15">
                <a:solidFill>
                  <a:srgbClr val="0066FF"/>
                </a:solidFill>
                <a:latin typeface="Microsoft JhengHei"/>
                <a:cs typeface="Microsoft JhengHei"/>
              </a:rPr>
              <a:t>先</a:t>
            </a:r>
            <a:r>
              <a:rPr sz="1850" b="1" spc="5">
                <a:solidFill>
                  <a:srgbClr val="0066FF"/>
                </a:solidFill>
                <a:latin typeface="Microsoft JhengHei"/>
                <a:cs typeface="Microsoft JhengHei"/>
              </a:rPr>
              <a:t>锁紧档位位置</a:t>
            </a:r>
            <a:r>
              <a:rPr sz="1850" b="1" spc="15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457200" algn="just">
              <a:lnSpc>
                <a:spcPct val="101400"/>
              </a:lnSpc>
              <a:spcBef>
                <a:spcPts val="450"/>
              </a:spcBef>
            </a:pP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用有载调压开关向高或低调节电压时，每次只允许调节一个电压档位，同时观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察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电压变化情况，等电压趋于稳定后再进行下一个档位的调节。不允许一次调节数档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，</a:t>
            </a:r>
            <a:r>
              <a:rPr sz="1850" b="1">
                <a:solidFill>
                  <a:srgbClr val="0066FF"/>
                </a:solidFill>
                <a:latin typeface="Microsoft JhengHei"/>
                <a:cs typeface="Microsoft JhengHei"/>
              </a:rPr>
              <a:t>防止有载调压开关的接点烧坏</a:t>
            </a:r>
            <a:r>
              <a:rPr sz="185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8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1612" y="212090"/>
            <a:ext cx="9008745" cy="506412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222250">
              <a:lnSpc>
                <a:spcPct val="100000"/>
              </a:lnSpc>
              <a:spcBef>
                <a:spcPts val="455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二、无载分接头开关调整电压档位的操作顺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序</a:t>
            </a:r>
            <a:endParaRPr sz="1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59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（一）将变压器停电，做好安全措施；由运行人员协助检修人员进行调整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59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（二）拧松分接头开关操作手柄上的螺栓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12700" marR="5080">
              <a:lnSpc>
                <a:spcPts val="2030"/>
              </a:lnSpc>
              <a:spcBef>
                <a:spcPts val="434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（三）将分接头开关旋至所要调整的新电压档次的位置上，为了清除接点接触面上的氧化膜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及</a:t>
            </a: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沉积物，应将分接头开关位于新的电压档次位置，左右旋转五、六下后再定位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12700" marR="109855">
              <a:lnSpc>
                <a:spcPts val="2030"/>
              </a:lnSpc>
              <a:spcBef>
                <a:spcPts val="365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（四）测量变压器高压侧三相绕组的直流电阻，最大与最小差值不应大于最小值的</a:t>
            </a:r>
            <a:r>
              <a:rPr sz="1700" b="1" spc="-45">
                <a:solidFill>
                  <a:srgbClr val="0066FF"/>
                </a:solidFill>
                <a:latin typeface="Microsoft JhengHei"/>
                <a:cs typeface="Microsoft JhengHei"/>
              </a:rPr>
              <a:t>2％，</a:t>
            </a: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并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检</a:t>
            </a: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查锁紧位置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（五）拧紧分接头开关手柄上的定位螺栓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222250" marR="2853055" indent="-209550">
              <a:lnSpc>
                <a:spcPct val="117600"/>
              </a:lnSpc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（六）做好调整后的新电压档位及三相直流电阻值的详细记录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三、有载调压开关调整电压档位的操作顺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序</a:t>
            </a:r>
            <a:endParaRPr sz="1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（一）检查有载调压装置电动机动力保险良好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（二）检查有载调压装置抽头位置指示器电源良好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（三）检查有载调压装置机构箱内档位指示与</a:t>
            </a:r>
            <a:r>
              <a:rPr sz="1700" b="1" spc="-204">
                <a:solidFill>
                  <a:srgbClr val="0066FF"/>
                </a:solidFill>
                <a:latin typeface="Microsoft JhengHei"/>
                <a:cs typeface="Microsoft JhengHei"/>
              </a:rPr>
              <a:t>CRT</a:t>
            </a: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上的档位指示一致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12700" marR="5080">
              <a:lnSpc>
                <a:spcPts val="2030"/>
              </a:lnSpc>
              <a:spcBef>
                <a:spcPts val="434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（四）按预定的调压目标按一下升压或降压调节操作按键，注意档位指示灯的变化及电压表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指</a:t>
            </a: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示值的变化，逐步将电压调整到所要求的数值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（五）调整结束后还应检查有载调压装置机构箱内档位指示与</a:t>
            </a:r>
            <a:r>
              <a:rPr sz="1700" b="1" spc="-204">
                <a:solidFill>
                  <a:srgbClr val="0066FF"/>
                </a:solidFill>
                <a:latin typeface="Microsoft JhengHei"/>
                <a:cs typeface="Microsoft JhengHei"/>
              </a:rPr>
              <a:t>CRT</a:t>
            </a: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的指示是否一致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1700" b="1">
                <a:solidFill>
                  <a:srgbClr val="0066FF"/>
                </a:solidFill>
                <a:latin typeface="Microsoft JhengHei"/>
                <a:cs typeface="Microsoft JhengHei"/>
              </a:rPr>
              <a:t>（六）对变压器及有载调压装置进行全面检查，应无异常现象</a:t>
            </a:r>
            <a:r>
              <a:rPr sz="1700" b="1" spc="-50">
                <a:solidFill>
                  <a:srgbClr val="0066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153400" cy="52578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https://d.book118.com/156133202022010050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宋体</vt:lpstr>
      <vt:lpstr>Microsoft JhengHei</vt:lpstr>
      <vt:lpstr>Office Theme</vt:lpstr>
      <vt:lpstr>变压器基础知识培训</vt:lpstr>
      <vt:lpstr>主要内容介绍</vt:lpstr>
      <vt:lpstr>第一章 变压器基本原理及分类</vt:lpstr>
      <vt:lpstr>PowerPoint Presentation</vt:lpstr>
      <vt:lpstr>第二章	变压器基本结构</vt:lpstr>
      <vt:lpstr>变压器主要组成部分</vt:lpstr>
      <vt:lpstr>变压器结构图</vt:lpstr>
      <vt:lpstr>第三章	变压器投入前的准备和试验</vt:lpstr>
      <vt:lpstr>二、变压器投运前应按下列项目进行详细检查</vt:lpstr>
      <vt:lpstr>PowerPoint Presentation</vt:lpstr>
      <vt:lpstr>第四章	变压器日常巡检维护</vt:lpstr>
      <vt:lpstr>PowerPoint Presentation</vt:lpstr>
      <vt:lpstr>第五章 变压器分接头开关的调整及运行维护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2024-09-15T06:15:46.417</cp:lastPrinted>
  <dcterms:created xsi:type="dcterms:W3CDTF">2024-09-14T22:15:46Z</dcterms:created>
  <dcterms:modified xsi:type="dcterms:W3CDTF">2024-09-14T22:15:47Z</dcterms:modified>
</cp:coreProperties>
</file>