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VGHEJB+MS-UIGothic"/>
      <p:regular r:id="rId15"/>
    </p:embeddedFont>
    <p:embeddedFont>
      <p:font typeface="LTDHOV+HUEEFD+ArialMT"/>
      <p:regular r:id="rId16"/>
    </p:embeddedFont>
    <p:embeddedFont>
      <p:font typeface="IHCVMA+OBCEEC+MicrosoftYaHei-Bold"/>
      <p:regular r:id="rId17"/>
    </p:embeddedFont>
    <p:embeddedFont>
      <p:font typeface="FQNHIV+RFOCOA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C03F3-DD69-4A40-863C-06DA591DA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AE502-33C9-48BB-A1EA-D0FC0ED4F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88813-A96A-4818-9E1B-44A97EE96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41003-A04C-4D90-92BC-0B63795CF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CDF165-39BF-4B18-9293-962DB4211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3C9F0F-E170-4809-A608-8EFD8DFC7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A20C4E-2404-4C28-BCF7-A4646F929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DD16E-605C-495C-8756-AAC221E85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6A79A-52E4-4B34-88F0-B1210FDC4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EF51C-3A7C-4034-8ACB-4CAB0CB0D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856F0-02F6-4A3E-8A45-84CD4AE13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4210302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41069" y="1896629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货币银</a:t>
            </a:r>
            <a:r>
              <a:rPr sz="4950">
                <a:solidFill>
                  <a:srgbClr val="2C4A1E"/>
                </a:solidFill>
                <a:latin typeface="VGHEJB+MS-UIGothic"/>
                <a:cs typeface="VGHEJB+MS-UIGothic"/>
              </a:rPr>
              <a:t>行学原理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2C4A1E"/>
                </a:solidFill>
                <a:latin typeface="VGHEJB+MS-UIGothic"/>
                <a:cs typeface="VGHEJB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651490" y="1046003"/>
            <a:ext cx="1736445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2C4A1E"/>
                </a:solidFill>
                <a:latin typeface="VGHEJB+MS-UIGothic"/>
                <a:cs typeface="VGHEJB+MS-UIGothic"/>
              </a:rPr>
              <a:t>目</a:t>
            </a:r>
            <a:r>
              <a:rPr sz="3600" spc="173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3600">
                <a:solidFill>
                  <a:srgbClr val="2C4A1E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5015" y="4288980"/>
            <a:ext cx="3404502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LTDHOV+HUEEFD+ArialMT"/>
                <a:cs typeface="LTDHOV+HUEEFD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货币</a:t>
            </a:r>
            <a:r>
              <a:rPr sz="2400">
                <a:solidFill>
                  <a:srgbClr val="2C4A1E"/>
                </a:solidFill>
                <a:latin typeface="VGHEJB+MS-UIGothic"/>
                <a:cs typeface="VGHEJB+MS-UIGothic"/>
              </a:rPr>
              <a:t>政策与宏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观调</a:t>
            </a:r>
            <a:r>
              <a:rPr sz="2400">
                <a:solidFill>
                  <a:srgbClr val="2C4A1E"/>
                </a:solidFill>
                <a:latin typeface="VGHEJB+MS-UIGothic"/>
                <a:cs typeface="VGHEJB+MS-UIGothic"/>
              </a:rPr>
              <a:t>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65015" y="4837620"/>
            <a:ext cx="3738822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LTDHOV+HUEEFD+ArialMT"/>
                <a:cs typeface="LTDHOV+HUEEFD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VGHEJB+MS-UIGothic"/>
                <a:cs typeface="VGHEJB+MS-UIGothic"/>
              </a:rPr>
              <a:t>国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际</a:t>
            </a:r>
            <a:r>
              <a:rPr sz="2400">
                <a:solidFill>
                  <a:srgbClr val="2C4A1E"/>
                </a:solidFill>
                <a:latin typeface="VGHEJB+MS-UIGothic"/>
                <a:cs typeface="VGHEJB+MS-UIGothic"/>
              </a:rPr>
              <a:t>金融与金融全球化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IHCVMA+OBCEEC+MicrosoftYaHei-Bold"/>
                <a:cs typeface="IHCVMA+OBCEEC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IHCVMA+OBCEEC+MicrosoftYaHei-Bold"/>
                <a:cs typeface="IHCVMA+OBCEEC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IHCVMA+OBCEEC+MicrosoftYaHei-Bold"/>
                <a:cs typeface="IHCVMA+OBCEE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40585" y="256283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货币银</a:t>
            </a:r>
            <a:r>
              <a:rPr sz="4500">
                <a:solidFill>
                  <a:srgbClr val="2C4A1E"/>
                </a:solidFill>
                <a:latin typeface="VGHEJB+MS-UIGothic"/>
                <a:cs typeface="VGHEJB+MS-UIGothic"/>
              </a:rPr>
              <a:t>行学概述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VGHEJB+MS-UIGothic"/>
                <a:cs typeface="VGHEJB+MS-UIGothic"/>
              </a:rPr>
              <a:t>定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2C4A1E"/>
                </a:solidFill>
                <a:latin typeface="VGHEJB+MS-UIGothic"/>
                <a:cs typeface="VGHEJB+MS-UIGothic"/>
              </a:rPr>
              <a:t>与研究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2C4A1E"/>
                </a:solidFill>
                <a:latin typeface="VGHEJB+MS-UIGothic"/>
                <a:cs typeface="VGHEJB+MS-UIGothic"/>
              </a:rPr>
              <a:t>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VGHEJB+MS-UIGothic"/>
                <a:cs typeface="VGHEJB+MS-UIGothic"/>
              </a:rPr>
              <a:t>定</a:t>
            </a:r>
            <a:r>
              <a:rPr sz="1550">
                <a:solidFill>
                  <a:srgbClr val="2C4A1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2220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货币银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行学是一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研究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货币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、信用、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银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行及金融市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运行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律的学科。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VGHEJB+MS-UIGothic"/>
                <a:cs typeface="VGHEJB+MS-UIGothic"/>
              </a:rPr>
              <a:t>研究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50">
                <a:solidFill>
                  <a:srgbClr val="FFFFFF"/>
                </a:solidFill>
                <a:latin typeface="VGHEJB+MS-UIGothic"/>
                <a:cs typeface="VGHEJB+MS-UIGothic"/>
              </a:rPr>
              <a:t>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货币</a:t>
            </a: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的起源、本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</a:t>
            </a: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能和作用，信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用关系的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展与形式，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银</a:t>
            </a: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行的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管理，金融市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的运行机制等。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货币银</a:t>
            </a:r>
            <a:r>
              <a:rPr sz="3000">
                <a:solidFill>
                  <a:srgbClr val="2C4A1E"/>
                </a:solidFill>
                <a:latin typeface="VGHEJB+MS-UIGothic"/>
                <a:cs typeface="VGHEJB+MS-UIGothic"/>
              </a:rPr>
              <a:t>行学的学科特点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85010" y="21486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2300" spc="25">
                <a:solidFill>
                  <a:srgbClr val="FFFFFF"/>
                </a:solidFill>
                <a:latin typeface="VGHEJB+MS-UIGothic"/>
                <a:cs typeface="VGHEJB+MS-UIGothic"/>
              </a:rPr>
              <a:t>合性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52465" y="21486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FFFFFF"/>
                </a:solidFill>
                <a:latin typeface="VGHEJB+MS-UIGothic"/>
                <a:cs typeface="VGHEJB+MS-UIGothic"/>
              </a:rPr>
              <a:t>用性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19919" y="214864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VGHEJB+MS-UIGothic"/>
                <a:cs typeface="VGHEJB+MS-UIGothic"/>
              </a:rPr>
              <a:t>政策性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18539" y="3148067"/>
            <a:ext cx="31389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货币银</a:t>
            </a:r>
            <a:r>
              <a:rPr sz="1500">
                <a:solidFill>
                  <a:srgbClr val="FFFFFF"/>
                </a:solidFill>
                <a:latin typeface="VGHEJB+MS-UIGothic"/>
                <a:cs typeface="VGHEJB+MS-UIGothic"/>
              </a:rPr>
              <a:t>行学涉及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VGHEJB+MS-UIGothic"/>
                <a:cs typeface="VGHEJB+MS-UIGothic"/>
              </a:rPr>
              <a:t>学、金融学、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GHEJB+MS-UIGothic"/>
                <a:cs typeface="VGHEJB+MS-UIGothic"/>
              </a:rPr>
              <a:t>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VGHEJB+MS-UIGothic"/>
                <a:cs typeface="VGHEJB+MS-UIGothic"/>
              </a:rPr>
              <a:t>学等多个学科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VGHEJB+MS-UIGothic"/>
                <a:cs typeface="VGHEJB+MS-UIGothic"/>
              </a:rPr>
              <a:t>域，需要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GHEJB+MS-UIGothic"/>
                <a:cs typeface="VGHEJB+MS-UIGothic"/>
              </a:rPr>
              <a:t>合运用相关理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VGHEJB+MS-UIGothic"/>
                <a:cs typeface="VGHEJB+MS-UIGothic"/>
              </a:rPr>
              <a:t>和方法。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995" y="3148067"/>
            <a:ext cx="32125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货币银</a:t>
            </a:r>
            <a:r>
              <a:rPr sz="1500">
                <a:solidFill>
                  <a:srgbClr val="FFFFFF"/>
                </a:solidFill>
                <a:latin typeface="VGHEJB+MS-UIGothic"/>
                <a:cs typeface="VGHEJB+MS-UIGothic"/>
              </a:rPr>
              <a:t>行学是一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门应</a:t>
            </a:r>
            <a:r>
              <a:rPr sz="1500">
                <a:solidFill>
                  <a:srgbClr val="FFFFFF"/>
                </a:solidFill>
                <a:latin typeface="VGHEJB+MS-UIGothic"/>
                <a:cs typeface="VGHEJB+MS-UIGothic"/>
              </a:rPr>
              <a:t>用性很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VGHEJB+MS-UIGothic"/>
                <a:cs typeface="VGHEJB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GHEJB+MS-UIGothic"/>
                <a:cs typeface="VGHEJB+MS-UIGothic"/>
              </a:rPr>
              <a:t>学科，与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实际经济</a:t>
            </a:r>
            <a:r>
              <a:rPr sz="1500">
                <a:solidFill>
                  <a:srgbClr val="FFFFFF"/>
                </a:solidFill>
                <a:latin typeface="VGHEJB+MS-UIGothic"/>
                <a:cs typeface="VGHEJB+MS-UIGothic"/>
              </a:rPr>
              <a:t>生活密切相关，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VGHEJB+MS-UIGothic"/>
                <a:cs typeface="VGHEJB+MS-UIGothic"/>
              </a:rPr>
              <a:t>于指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VGHEJB+MS-UIGothic"/>
                <a:cs typeface="VGHEJB+MS-UIGothic"/>
              </a:rPr>
              <a:t>金融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VGHEJB+MS-UIGothic"/>
                <a:cs typeface="VGHEJB+MS-UIGothic"/>
              </a:rPr>
              <a:t>践具有重要意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VGHEJB+MS-UIGothic"/>
                <a:cs typeface="VGHEJB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53450" y="3148067"/>
            <a:ext cx="29934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货币银</a:t>
            </a:r>
            <a:r>
              <a:rPr sz="1500">
                <a:solidFill>
                  <a:srgbClr val="FFFFFF"/>
                </a:solidFill>
                <a:latin typeface="VGHEJB+MS-UIGothic"/>
                <a:cs typeface="VGHEJB+MS-UIGothic"/>
              </a:rPr>
              <a:t>行学涉及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货币</a:t>
            </a:r>
            <a:r>
              <a:rPr sz="1500">
                <a:solidFill>
                  <a:srgbClr val="FFFFFF"/>
                </a:solidFill>
                <a:latin typeface="VGHEJB+MS-UIGothic"/>
                <a:cs typeface="VGHEJB+MS-UIGothic"/>
              </a:rPr>
              <a:t>政策、金融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FFF"/>
                </a:solidFill>
                <a:latin typeface="VGHEJB+MS-UIGothic"/>
                <a:cs typeface="VGHEJB+MS-UIGothic"/>
              </a:rPr>
              <a:t>管等政策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VGHEJB+MS-UIGothic"/>
                <a:cs typeface="VGHEJB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VGHEJB+MS-UIGothic"/>
                <a:cs typeface="VGHEJB+MS-UIGothic"/>
              </a:rPr>
              <a:t>于政策制定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GHEJB+MS-UIGothic"/>
                <a:cs typeface="VGHEJB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VGHEJB+MS-UIGothic"/>
                <a:cs typeface="VGHEJB+MS-UIGothic"/>
              </a:rPr>
              <a:t>施具有重要影响。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货币银</a:t>
            </a:r>
            <a:r>
              <a:rPr sz="3000">
                <a:solidFill>
                  <a:srgbClr val="2C4A1E"/>
                </a:solidFill>
                <a:latin typeface="VGHEJB+MS-UIGothic"/>
                <a:cs typeface="VGHEJB+MS-UIGothic"/>
              </a:rPr>
              <a:t>行学的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2C4A1E"/>
                </a:solidFill>
                <a:latin typeface="VGHEJB+MS-UIGothic"/>
                <a:cs typeface="VGHEJB+MS-UIGothic"/>
              </a:rPr>
              <a:t>展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2C4A1E"/>
                </a:solidFill>
                <a:latin typeface="VGHEJB+MS-UIGothic"/>
                <a:cs typeface="VGHEJB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120255" y="141458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2C4A1E"/>
                </a:solidFill>
                <a:latin typeface="VGHEJB+MS-UIGothic"/>
                <a:cs typeface="VGHEJB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120255" y="2261087"/>
            <a:ext cx="430554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在</a:t>
            </a:r>
            <a:r>
              <a:rPr sz="1350">
                <a:solidFill>
                  <a:srgbClr val="041400"/>
                </a:solidFill>
                <a:latin typeface="FQNHIV+RFOCOA+MicrosoftYaHei"/>
                <a:cs typeface="FQNHIV+RFOCOA+MicrosoftYaHei"/>
              </a:rPr>
              <a:t>20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世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货币银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行学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经历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了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凯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恩斯革命和金融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创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新等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展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段，逐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成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一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独立的学科。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93139" y="250297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VGHEJB+MS-UIGothic"/>
                <a:cs typeface="VGHEJB+MS-UIGothic"/>
              </a:rPr>
              <a:t>起源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93139" y="3437108"/>
            <a:ext cx="367994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货币银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行学起源于古代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货币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和信用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践，随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着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本主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义经济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的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展而逐步形成。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253094" y="370820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65159" y="4642973"/>
            <a:ext cx="367994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当前，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货币银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行学正朝着国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化、微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化、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数量化和交叉化的方向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展，与其他学科的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交叉融合成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研究的新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IHCVMA+OBCEEC+MicrosoftYaHei-Bold"/>
                <a:cs typeface="IHCVMA+OBCEEC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IHCVMA+OBCEEC+MicrosoftYaHei-Bold"/>
                <a:cs typeface="IHCVMA+OBCEEC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IHCVMA+OBCEEC+MicrosoftYaHei-Bold"/>
                <a:cs typeface="IHCVMA+OBCEE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40585" y="256283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货币</a:t>
            </a:r>
            <a:r>
              <a:rPr sz="4500">
                <a:solidFill>
                  <a:srgbClr val="2C4A1E"/>
                </a:solidFill>
                <a:latin typeface="VGHEJB+MS-UIGothic"/>
                <a:cs typeface="VGHEJB+MS-UIGothic"/>
              </a:rPr>
              <a:t>与金融市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货币</a:t>
            </a:r>
            <a:r>
              <a:rPr sz="3000">
                <a:solidFill>
                  <a:srgbClr val="2C4A1E"/>
                </a:solidFill>
                <a:latin typeface="VGHEJB+MS-UIGothic"/>
                <a:cs typeface="VGHEJB+MS-UIGothic"/>
              </a:rPr>
              <a:t>的起源与演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2C4A1E"/>
                </a:solidFill>
                <a:latin typeface="SimSun"/>
                <a:cs typeface="SimSun"/>
              </a:rPr>
              <a:t>货币</a:t>
            </a:r>
            <a:r>
              <a:rPr sz="2000" spc="15">
                <a:solidFill>
                  <a:srgbClr val="2C4A1E"/>
                </a:solidFill>
                <a:latin typeface="VGHEJB+MS-UIGothic"/>
                <a:cs typeface="VGHEJB+MS-UIGothic"/>
              </a:rPr>
              <a:t>的起源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货币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起源于物物交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的不便，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经过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了商品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货币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、金属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货币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纸币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子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货币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等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段的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展，最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形成了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代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货币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体系。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2C4A1E"/>
                </a:solidFill>
                <a:latin typeface="SimSun"/>
                <a:cs typeface="SimSun"/>
              </a:rPr>
              <a:t>货币</a:t>
            </a:r>
            <a:r>
              <a:rPr sz="2000" spc="15">
                <a:solidFill>
                  <a:srgbClr val="2C4A1E"/>
                </a:solidFill>
                <a:latin typeface="VGHEJB+MS-UIGothic"/>
                <a:cs typeface="VGHEJB+MS-UIGothic"/>
              </a:rPr>
              <a:t>的演</a:t>
            </a:r>
            <a:r>
              <a:rPr sz="2000">
                <a:solidFill>
                  <a:srgbClr val="2C4A1E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91050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随着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的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展和技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的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步，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货币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的形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和功能不断演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纸币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子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货币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的出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极大地方便了人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的交易活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41400"/>
                </a:solidFill>
                <a:latin typeface="VGHEJB+MS-UIGothic"/>
                <a:cs typeface="VGHEJ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VGHEJB+MS-UIGothic"/>
                <a:cs typeface="VGHEJB+MS-UIGothic"/>
              </a:rPr>
              <a:t>金融市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2C4A1E"/>
                </a:solidFill>
                <a:latin typeface="VGHEJB+MS-UIGothic"/>
                <a:cs typeface="VGHEJB+MS-UIGothic"/>
              </a:rPr>
              <a:t>的构成与功能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VGHEJB+MS-UIGothic"/>
                <a:cs typeface="VGHEJB+MS-UIGothic"/>
              </a:rPr>
              <a:t>金融市</a:t>
            </a:r>
            <a:r>
              <a:rPr sz="2300" spc="23">
                <a:solidFill>
                  <a:srgbClr val="2C4A1E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2C4A1E"/>
                </a:solidFill>
                <a:latin typeface="VGHEJB+MS-UIGothic"/>
                <a:cs typeface="VGHEJB+MS-UIGothic"/>
              </a:rPr>
              <a:t>的构成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GHEJB+MS-UIGothic"/>
                <a:cs typeface="VGHEJB+MS-UIGothic"/>
              </a:rPr>
              <a:t>金融市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41400"/>
                </a:solidFill>
                <a:latin typeface="VGHEJB+MS-UIGothic"/>
                <a:cs typeface="VGHEJB+MS-UIGothic"/>
              </a:rPr>
              <a:t>由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41400"/>
                </a:solidFill>
                <a:latin typeface="VGHEJB+MS-UIGothic"/>
                <a:cs typeface="VGHEJB+MS-UIGothic"/>
              </a:rPr>
              <a:t>金供求双方、金融工具和交易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41400"/>
                </a:solidFill>
                <a:latin typeface="VGHEJB+MS-UIGothic"/>
                <a:cs typeface="VGHEJB+MS-UIGothic"/>
              </a:rPr>
              <a:t>所等要素构成，是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实现资</a:t>
            </a:r>
            <a:r>
              <a:rPr sz="1500">
                <a:solidFill>
                  <a:srgbClr val="041400"/>
                </a:solidFill>
                <a:latin typeface="VGHEJB+MS-UIGothic"/>
                <a:cs typeface="VGHEJB+MS-UIGothic"/>
              </a:rPr>
              <a:t>金融通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GHEJB+MS-UIGothic"/>
                <a:cs typeface="VGHEJB+MS-UIGothic"/>
              </a:rPr>
              <a:t>和金融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41400"/>
                </a:solidFill>
                <a:latin typeface="VGHEJB+MS-UIGothic"/>
                <a:cs typeface="VGHEJB+MS-UIGothic"/>
              </a:rPr>
              <a:t>源配置的重要平台。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VGHEJB+MS-UIGothic"/>
                <a:cs typeface="VGHEJB+MS-UIGothic"/>
              </a:rPr>
              <a:t>金融市</a:t>
            </a:r>
            <a:r>
              <a:rPr sz="2300" spc="23">
                <a:solidFill>
                  <a:srgbClr val="2C4A1E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2C4A1E"/>
                </a:solidFill>
                <a:latin typeface="VGHEJB+MS-UIGothic"/>
                <a:cs typeface="VGHEJB+MS-UIGothic"/>
              </a:rPr>
              <a:t>的功能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GHEJB+MS-UIGothic"/>
                <a:cs typeface="VGHEJB+MS-UIGothic"/>
              </a:rPr>
              <a:t>金融市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41400"/>
                </a:solidFill>
                <a:latin typeface="VGHEJB+MS-UIGothic"/>
                <a:cs typeface="VGHEJB+MS-UIGothic"/>
              </a:rPr>
              <a:t>具有融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41400"/>
                </a:solidFill>
                <a:latin typeface="VGHEJB+MS-UIGothic"/>
                <a:cs typeface="VGHEJB+MS-UIGothic"/>
              </a:rPr>
              <a:t>、投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41400"/>
                </a:solidFill>
                <a:latin typeface="VGHEJB+MS-UIGothic"/>
                <a:cs typeface="VGHEJB+MS-UIGothic"/>
              </a:rPr>
              <a:t>、价格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41400"/>
                </a:solidFill>
                <a:latin typeface="VGHEJB+MS-UIGothic"/>
                <a:cs typeface="VGHEJB+MS-UIGothic"/>
              </a:rPr>
              <a:t>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41400"/>
                </a:solidFill>
                <a:latin typeface="VGHEJB+MS-UIGothic"/>
                <a:cs typeface="VGHEJB+MS-UIGothic"/>
              </a:rPr>
              <a:t>管理等功能，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41400"/>
                </a:solidFill>
                <a:latin typeface="VGHEJB+MS-UIGothic"/>
                <a:cs typeface="VGHEJB+MS-UIGothic"/>
              </a:rPr>
              <a:t>促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进经济发</a:t>
            </a:r>
            <a:r>
              <a:rPr sz="1500">
                <a:solidFill>
                  <a:srgbClr val="041400"/>
                </a:solidFill>
                <a:latin typeface="VGHEJB+MS-UIGothic"/>
                <a:cs typeface="VGHEJB+MS-UIGothic"/>
              </a:rPr>
              <a:t>展和提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521308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VGHEJB+MS-UIGothic"/>
                <a:cs typeface="VGHEJB+MS-UIGothic"/>
              </a:rPr>
              <a:t>高社会福利具有重要作用。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VGHEJB+MS-UIGothic"/>
                <a:cs typeface="VGHEJB+MS-UIGothic"/>
              </a:rPr>
              <a:t>金融市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2C4A1E"/>
                </a:solidFill>
                <a:latin typeface="VGHEJB+MS-UIGothic"/>
                <a:cs typeface="VGHEJB+MS-UIGothic"/>
              </a:rPr>
              <a:t>的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2C4A1E"/>
                </a:solidFill>
                <a:latin typeface="VGHEJB+MS-UIGothic"/>
                <a:cs typeface="VGHEJB+MS-UIGothic"/>
              </a:rPr>
              <a:t>型与运作机制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VGHEJB+MS-UIGothic"/>
                <a:cs typeface="VGHEJB+MS-UIGothic"/>
              </a:rPr>
              <a:t>金融市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FFFFFF"/>
                </a:solidFill>
                <a:latin typeface="VGHEJB+MS-UIGothic"/>
                <a:cs typeface="VGHEJB+MS-UIGothic"/>
              </a:rPr>
              <a:t>的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2300">
                <a:solidFill>
                  <a:srgbClr val="FFFFFF"/>
                </a:solidFill>
                <a:latin typeface="VGHEJB+MS-UIGothic"/>
                <a:cs typeface="VGHEJB+MS-UIGothic"/>
              </a:rPr>
              <a:t>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根据交易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的物的不同，金融市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可以分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为货币</a:t>
            </a: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本市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、外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汇</a:t>
            </a: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和衍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生品市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VGHEJB+MS-UIGothic"/>
                <a:cs typeface="VGHEJB+MS-UIGothic"/>
              </a:rPr>
              <a:t>金融市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FFFFFF"/>
                </a:solidFill>
                <a:latin typeface="VGHEJB+MS-UIGothic"/>
                <a:cs typeface="VGHEJB+MS-UIGothic"/>
              </a:rPr>
              <a:t>的运作机制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金融市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的运作机制包括价格机制、供求机制、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机制和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争机制等，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些机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制相互作用，共同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VGHEJB+MS-UIGothic"/>
                <a:cs typeface="VGHEJB+MS-UIGothic"/>
              </a:rPr>
              <a:t>的正常运行。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https://d.book118.com/156142103023010103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SimSun</vt:lpstr>
      <vt:lpstr>VGHEJB+MS-UIGothic</vt:lpstr>
      <vt:lpstr>Times New Roman</vt:lpstr>
      <vt:lpstr>LTDHOV+HUEEFD+ArialMT</vt:lpstr>
      <vt:lpstr>IHCVMA+OBCEEC+MicrosoftYaHei-Bold</vt:lpstr>
      <vt:lpstr>FQNHIV+RFOCOA+MicrosoftYaHei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2024-09-28T07:38:43.706</cp:lastPrinted>
  <dcterms:created xsi:type="dcterms:W3CDTF">2024-09-27T23:38:43Z</dcterms:created>
  <dcterms:modified xsi:type="dcterms:W3CDTF">2024-09-27T23:38:44Z</dcterms:modified>
</cp:coreProperties>
</file>