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4EC164-0184-4194-B110-5E4BBC9A3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5A2900-29C0-4443-84D0-B0ED9CA1F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429A4E-DFD5-424F-9E41-4818164C5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499557-FE97-45C7-B385-F8AABBA507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AB04FB-71DC-4AA3-B1D3-34DE7D43A6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837297-6ED1-44B6-AA7E-1D263D6DF9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C42BBE-8B6F-45BC-AC65-4F75DF4CB4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295F9B-3A07-4E1F-A9D8-7FCEF7CEAE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A24F44-26CC-4987-B5C7-59B8A0E48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EF1A33-06AD-43B8-BD0A-E48A66B0F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069670-CDB5-44FF-90AE-BB62DCD1A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4315414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:PPT可修改</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在线学习的教学模式与学习成果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在线学习教学模式概述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在线学习教学模式的实践应用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学习成果评估与展示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在线学习教学模式的挑战与对策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未来展望与发展趋势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64" b="1066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互联网技术的快速发展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教育资源的全球化</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学习方式的变革</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随着互联网技术的不断进步，网络带宽、多媒体技术等得到了极大的提升，为在线学习提供了强大的技术支持。</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在线学习打破了地域限制，使得全球范围内的优质教育资源得以共享，促进了教育的公平性和普及性。</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在线学习提供了一种全新的学习方式，学习者可以根据自己的需求和兴趣选择课程，实现个性化学习。</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探讨在线学习的教学模式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分析在线学习的基本教学模式，如异步学习、同步学习、混合学习等，以及各种教学模式的优缺点。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评估在线学习的学习成果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通过对比传统面对面教学和在线学习的学习成果，评估在线学习的效果和质量。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提出改进在线学习的建议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针对在线学习中存在的问题和挑战，提出相应的改进措施和建议，以提高在线学习的效果和质量。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在线学习教学模式概述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教学模式的定义与分类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教学模式是在一定教学思想或教学理论指导下建立起来的较为稳定的教学活动结构框架和活动程序。</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根据教学目标、教学内容、教学手段等不同维度，教学模式可分为多种类型，如讲授式、探究式、案例式、项目式等。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77" r="314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86" r="307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0221" r="202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学生可随时随地通过网络进行学习，不受时间和地域限制。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突破时空限制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在线学习可利用多媒体、网络等技术手段，提供图文、音视频等丰富的教学资源。</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多样化教学手段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在线学习教学模式的特点与优势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895814" y="4807648"/>
            <a:ext cx="1401413" cy="2050351"/>
            <a:chOff x="6895814" y="4807648"/>
            <a:chExt cx="1401413" cy="2050351"/>
          </a:xfrm>
        </p:grpSpPr>
        <p:sp>
          <p:nvSpPr>
            <p:cNvPr id="3" name="Freeform 3"/>
            <p:cNvSpPr/>
            <p:nvPr/>
          </p:nvSpPr>
          <p:spPr>
            <a:xfrm>
              <a:off x="6895814"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57618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28014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4025837" y="4254913"/>
            <a:ext cx="1723930" cy="2603087"/>
            <a:chOff x="4025837" y="4254913"/>
            <a:chExt cx="1723930" cy="2603087"/>
          </a:xfrm>
        </p:grpSpPr>
        <p:sp>
          <p:nvSpPr>
            <p:cNvPr id="7" name="Freeform 7"/>
            <p:cNvSpPr/>
            <p:nvPr/>
          </p:nvSpPr>
          <p:spPr>
            <a:xfrm>
              <a:off x="4025837"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93337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513993"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2870645" y="4807648"/>
            <a:ext cx="1401412" cy="2050351"/>
            <a:chOff x="2870645" y="4807648"/>
            <a:chExt cx="1401412" cy="2050351"/>
          </a:xfrm>
        </p:grpSpPr>
        <p:sp>
          <p:nvSpPr>
            <p:cNvPr id="11" name="Freeform 11"/>
            <p:cNvSpPr/>
            <p:nvPr/>
          </p:nvSpPr>
          <p:spPr>
            <a:xfrm>
              <a:off x="2870645"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51015"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25497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71" y="4254913"/>
            <a:ext cx="1724026" cy="2603087"/>
            <a:chOff x="571" y="4254913"/>
            <a:chExt cx="1724026" cy="2603087"/>
          </a:xfrm>
        </p:grpSpPr>
        <p:sp>
          <p:nvSpPr>
            <p:cNvPr id="15" name="Freeform 15"/>
            <p:cNvSpPr/>
            <p:nvPr/>
          </p:nvSpPr>
          <p:spPr>
            <a:xfrm>
              <a:off x="571"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08209"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8728"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10791253" y="4807648"/>
            <a:ext cx="1401413" cy="2050351"/>
            <a:chOff x="10791253" y="4807648"/>
            <a:chExt cx="1401413" cy="2050351"/>
          </a:xfrm>
        </p:grpSpPr>
        <p:sp>
          <p:nvSpPr>
            <p:cNvPr id="19" name="Freeform 19"/>
            <p:cNvSpPr/>
            <p:nvPr/>
          </p:nvSpPr>
          <p:spPr>
            <a:xfrm>
              <a:off x="10791253" y="4807648"/>
              <a:ext cx="713994" cy="1408367"/>
            </a:xfrm>
            <a:custGeom>
              <a:rect l="l" t="t" r="r" b="b"/>
              <a:pathLst>
                <a:path w="215" h="422">
                  <a:moveTo>
                    <a:pt x="116" y="317"/>
                  </a:moveTo>
                  <a:cubicBezTo>
                    <a:pt x="186" y="317"/>
                    <a:pt x="200" y="363"/>
                    <a:pt x="200" y="359"/>
                  </a:cubicBezTo>
                  <a:cubicBezTo>
                    <a:pt x="215" y="337"/>
                    <a:pt x="193" y="212"/>
                    <a:pt x="193" y="212"/>
                  </a:cubicBezTo>
                  <a:cubicBezTo>
                    <a:pt x="200" y="226"/>
                    <a:pt x="205" y="239"/>
                    <a:pt x="205" y="252"/>
                  </a:cubicBezTo>
                  <a:cubicBezTo>
                    <a:pt x="205" y="0"/>
                    <a:pt x="205" y="0"/>
                    <a:pt x="205" y="0"/>
                  </a:cubicBezTo>
                  <a:cubicBezTo>
                    <a:pt x="205" y="0"/>
                    <a:pt x="208" y="0"/>
                    <a:pt x="207" y="0"/>
                  </a:cubicBezTo>
                  <a:cubicBezTo>
                    <a:pt x="172" y="103"/>
                    <a:pt x="98" y="187"/>
                    <a:pt x="0" y="232"/>
                  </a:cubicBezTo>
                  <a:cubicBezTo>
                    <a:pt x="10" y="333"/>
                    <a:pt x="91" y="414"/>
                    <a:pt x="193" y="424"/>
                  </a:cubicBezTo>
                  <a:cubicBezTo>
                    <a:pt x="193" y="411"/>
                    <a:pt x="193" y="402"/>
                    <a:pt x="193" y="402"/>
                  </a:cubicBezTo>
                  <a:cubicBezTo>
                    <a:pt x="181" y="358"/>
                    <a:pt x="116" y="317"/>
                    <a:pt x="116" y="31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471624" y="4807648"/>
              <a:ext cx="721042" cy="1408367"/>
            </a:xfrm>
            <a:custGeom>
              <a:rect l="l" t="t" r="r" b="b"/>
              <a:pathLst>
                <a:path w="216" h="422">
                  <a:moveTo>
                    <a:pt x="217" y="212"/>
                  </a:moveTo>
                  <a:cubicBezTo>
                    <a:pt x="217" y="95"/>
                    <a:pt x="124" y="0"/>
                    <a:pt x="0" y="0"/>
                  </a:cubicBezTo>
                  <a:cubicBezTo>
                    <a:pt x="0" y="252"/>
                    <a:pt x="0" y="252"/>
                    <a:pt x="0" y="252"/>
                  </a:cubicBezTo>
                  <a:cubicBezTo>
                    <a:pt x="28" y="318"/>
                    <a:pt x="24" y="354"/>
                    <a:pt x="24" y="354"/>
                  </a:cubicBezTo>
                  <a:cubicBezTo>
                    <a:pt x="60" y="308"/>
                    <a:pt x="143" y="312"/>
                    <a:pt x="143" y="312"/>
                  </a:cubicBezTo>
                  <a:cubicBezTo>
                    <a:pt x="143" y="312"/>
                    <a:pt x="51" y="344"/>
                    <a:pt x="33" y="409"/>
                  </a:cubicBezTo>
                  <a:cubicBezTo>
                    <a:pt x="33" y="409"/>
                    <a:pt x="31" y="415"/>
                    <a:pt x="31" y="424"/>
                  </a:cubicBezTo>
                  <a:cubicBezTo>
                    <a:pt x="137" y="411"/>
                    <a:pt x="217" y="321"/>
                    <a:pt x="217" y="21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1175588" y="5511736"/>
              <a:ext cx="781336" cy="1346263"/>
            </a:xfrm>
            <a:custGeom>
              <a:rect l="l" t="t" r="r" b="b"/>
              <a:pathLst>
                <a:path w="884237" h="1523516">
                  <a:moveTo>
                    <a:pt x="308543" y="0"/>
                  </a:moveTo>
                  <a:cubicBezTo>
                    <a:pt x="334881" y="52658"/>
                    <a:pt x="353695" y="101555"/>
                    <a:pt x="368746" y="150451"/>
                  </a:cubicBezTo>
                  <a:cubicBezTo>
                    <a:pt x="459051" y="398695"/>
                    <a:pt x="440237" y="534101"/>
                    <a:pt x="440237" y="534101"/>
                  </a:cubicBezTo>
                  <a:cubicBezTo>
                    <a:pt x="579458" y="361082"/>
                    <a:pt x="884237" y="376127"/>
                    <a:pt x="884237" y="376127"/>
                  </a:cubicBezTo>
                  <a:cubicBezTo>
                    <a:pt x="884237" y="376127"/>
                    <a:pt x="530542" y="496488"/>
                    <a:pt x="462814" y="740971"/>
                  </a:cubicBezTo>
                  <a:cubicBezTo>
                    <a:pt x="462814" y="740971"/>
                    <a:pt x="462814" y="763538"/>
                    <a:pt x="462814" y="797390"/>
                  </a:cubicBezTo>
                  <a:cubicBezTo>
                    <a:pt x="469399" y="942199"/>
                    <a:pt x="487506" y="1346183"/>
                    <a:pt x="534782" y="1512949"/>
                  </a:cubicBezTo>
                  <a:lnTo>
                    <a:pt x="538286" y="1523516"/>
                  </a:lnTo>
                  <a:lnTo>
                    <a:pt x="240131" y="1523516"/>
                  </a:lnTo>
                  <a:lnTo>
                    <a:pt x="248684" y="1476747"/>
                  </a:lnTo>
                  <a:cubicBezTo>
                    <a:pt x="281146" y="1263493"/>
                    <a:pt x="290200" y="945490"/>
                    <a:pt x="293492" y="797390"/>
                  </a:cubicBezTo>
                  <a:cubicBezTo>
                    <a:pt x="293492" y="748493"/>
                    <a:pt x="293492" y="714642"/>
                    <a:pt x="293492" y="714642"/>
                  </a:cubicBezTo>
                  <a:cubicBezTo>
                    <a:pt x="244576" y="549146"/>
                    <a:pt x="0" y="394934"/>
                    <a:pt x="0" y="394934"/>
                  </a:cubicBezTo>
                  <a:cubicBezTo>
                    <a:pt x="263390" y="394934"/>
                    <a:pt x="316068" y="567952"/>
                    <a:pt x="316068" y="552907"/>
                  </a:cubicBezTo>
                  <a:cubicBezTo>
                    <a:pt x="372509" y="470159"/>
                    <a:pt x="308543" y="0"/>
                    <a:pt x="308543"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7921180" y="4254913"/>
            <a:ext cx="1724025" cy="2603087"/>
            <a:chOff x="7921180" y="4254913"/>
            <a:chExt cx="1724025" cy="2603087"/>
          </a:xfrm>
        </p:grpSpPr>
        <p:sp>
          <p:nvSpPr>
            <p:cNvPr id="23" name="Freeform 23"/>
            <p:cNvSpPr/>
            <p:nvPr/>
          </p:nvSpPr>
          <p:spPr>
            <a:xfrm>
              <a:off x="7921180" y="4254913"/>
              <a:ext cx="907542" cy="1808131"/>
            </a:xfrm>
            <a:custGeom>
              <a:rect l="l" t="t" r="r" b="b"/>
              <a:pathLst>
                <a:path w="273" h="544">
                  <a:moveTo>
                    <a:pt x="147" y="408"/>
                  </a:moveTo>
                  <a:cubicBezTo>
                    <a:pt x="237" y="407"/>
                    <a:pt x="253" y="453"/>
                    <a:pt x="253" y="453"/>
                  </a:cubicBezTo>
                  <a:cubicBezTo>
                    <a:pt x="253" y="447"/>
                    <a:pt x="254" y="441"/>
                    <a:pt x="254" y="436"/>
                  </a:cubicBezTo>
                  <a:cubicBezTo>
                    <a:pt x="241" y="349"/>
                    <a:pt x="185" y="323"/>
                    <a:pt x="185" y="323"/>
                  </a:cubicBezTo>
                  <a:cubicBezTo>
                    <a:pt x="238" y="327"/>
                    <a:pt x="258" y="364"/>
                    <a:pt x="265" y="383"/>
                  </a:cubicBezTo>
                  <a:cubicBezTo>
                    <a:pt x="267" y="375"/>
                    <a:pt x="261" y="367"/>
                    <a:pt x="273" y="359"/>
                  </a:cubicBezTo>
                  <a:cubicBezTo>
                    <a:pt x="273" y="0"/>
                    <a:pt x="273" y="0"/>
                    <a:pt x="273" y="0"/>
                  </a:cubicBezTo>
                  <a:cubicBezTo>
                    <a:pt x="113" y="0"/>
                    <a:pt x="0" y="122"/>
                    <a:pt x="0" y="273"/>
                  </a:cubicBezTo>
                  <a:cubicBezTo>
                    <a:pt x="0" y="415"/>
                    <a:pt x="108" y="531"/>
                    <a:pt x="247" y="544"/>
                  </a:cubicBezTo>
                  <a:cubicBezTo>
                    <a:pt x="247" y="527"/>
                    <a:pt x="247" y="517"/>
                    <a:pt x="247" y="517"/>
                  </a:cubicBezTo>
                  <a:cubicBezTo>
                    <a:pt x="231" y="459"/>
                    <a:pt x="147" y="408"/>
                    <a:pt x="147"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828817" y="4254913"/>
              <a:ext cx="816388" cy="1808131"/>
            </a:xfrm>
            <a:custGeom>
              <a:rect l="l" t="t" r="r" b="b"/>
              <a:pathLst>
                <a:path w="246" h="544">
                  <a:moveTo>
                    <a:pt x="32" y="38"/>
                  </a:moveTo>
                  <a:cubicBezTo>
                    <a:pt x="32" y="26"/>
                    <a:pt x="33" y="14"/>
                    <a:pt x="34" y="3"/>
                  </a:cubicBezTo>
                  <a:cubicBezTo>
                    <a:pt x="23" y="1"/>
                    <a:pt x="8" y="0"/>
                    <a:pt x="0" y="0"/>
                  </a:cubicBezTo>
                  <a:cubicBezTo>
                    <a:pt x="0" y="359"/>
                    <a:pt x="0" y="359"/>
                    <a:pt x="0" y="359"/>
                  </a:cubicBezTo>
                  <a:cubicBezTo>
                    <a:pt x="28" y="278"/>
                    <a:pt x="88" y="245"/>
                    <a:pt x="88" y="245"/>
                  </a:cubicBezTo>
                  <a:cubicBezTo>
                    <a:pt x="14" y="390"/>
                    <a:pt x="24" y="455"/>
                    <a:pt x="24" y="455"/>
                  </a:cubicBezTo>
                  <a:cubicBezTo>
                    <a:pt x="71" y="396"/>
                    <a:pt x="175" y="401"/>
                    <a:pt x="175" y="401"/>
                  </a:cubicBezTo>
                  <a:cubicBezTo>
                    <a:pt x="175" y="401"/>
                    <a:pt x="55" y="442"/>
                    <a:pt x="31" y="526"/>
                  </a:cubicBezTo>
                  <a:cubicBezTo>
                    <a:pt x="31" y="526"/>
                    <a:pt x="32" y="533"/>
                    <a:pt x="32" y="544"/>
                  </a:cubicBezTo>
                  <a:cubicBezTo>
                    <a:pt x="127" y="533"/>
                    <a:pt x="207" y="473"/>
                    <a:pt x="246" y="390"/>
                  </a:cubicBezTo>
                  <a:cubicBezTo>
                    <a:pt x="119" y="324"/>
                    <a:pt x="32" y="191"/>
                    <a:pt x="32" y="3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409337" y="5069872"/>
              <a:ext cx="997363" cy="1788128"/>
            </a:xfrm>
            <a:custGeom>
              <a:rect l="l" t="t" r="r" b="b"/>
              <a:pathLst>
                <a:path w="1128712" h="2023578">
                  <a:moveTo>
                    <a:pt x="805148" y="0"/>
                  </a:moveTo>
                  <a:cubicBezTo>
                    <a:pt x="526732" y="545160"/>
                    <a:pt x="564356" y="789542"/>
                    <a:pt x="564356" y="789542"/>
                  </a:cubicBezTo>
                  <a:cubicBezTo>
                    <a:pt x="741188" y="567718"/>
                    <a:pt x="1128712" y="586517"/>
                    <a:pt x="1128712" y="586517"/>
                  </a:cubicBezTo>
                  <a:cubicBezTo>
                    <a:pt x="1128712" y="586517"/>
                    <a:pt x="680990" y="740665"/>
                    <a:pt x="590693" y="1056482"/>
                  </a:cubicBezTo>
                  <a:cubicBezTo>
                    <a:pt x="590693" y="1056482"/>
                    <a:pt x="594455" y="1082800"/>
                    <a:pt x="594455" y="1124157"/>
                  </a:cubicBezTo>
                  <a:cubicBezTo>
                    <a:pt x="600569" y="1295224"/>
                    <a:pt x="621586" y="1756686"/>
                    <a:pt x="671631" y="1992285"/>
                  </a:cubicBezTo>
                  <a:lnTo>
                    <a:pt x="679167" y="2023578"/>
                  </a:lnTo>
                  <a:lnTo>
                    <a:pt x="315501" y="2023578"/>
                  </a:lnTo>
                  <a:lnTo>
                    <a:pt x="320272" y="1996662"/>
                  </a:lnTo>
                  <a:cubicBezTo>
                    <a:pt x="361012" y="1721658"/>
                    <a:pt x="372946" y="1314962"/>
                    <a:pt x="376238" y="1124157"/>
                  </a:cubicBezTo>
                  <a:cubicBezTo>
                    <a:pt x="376238" y="1060241"/>
                    <a:pt x="376238" y="1022644"/>
                    <a:pt x="376238" y="1022644"/>
                  </a:cubicBezTo>
                  <a:cubicBezTo>
                    <a:pt x="316040" y="804580"/>
                    <a:pt x="0" y="612835"/>
                    <a:pt x="0" y="612835"/>
                  </a:cubicBezTo>
                  <a:cubicBezTo>
                    <a:pt x="338614" y="609075"/>
                    <a:pt x="398812" y="782022"/>
                    <a:pt x="398812" y="782022"/>
                  </a:cubicBezTo>
                  <a:cubicBezTo>
                    <a:pt x="398812" y="759464"/>
                    <a:pt x="402574" y="736905"/>
                    <a:pt x="402574" y="718107"/>
                  </a:cubicBezTo>
                  <a:cubicBezTo>
                    <a:pt x="353663" y="391011"/>
                    <a:pt x="142970" y="293258"/>
                    <a:pt x="142970" y="293258"/>
                  </a:cubicBezTo>
                  <a:cubicBezTo>
                    <a:pt x="342376" y="308297"/>
                    <a:pt x="417624" y="447407"/>
                    <a:pt x="443960" y="518842"/>
                  </a:cubicBezTo>
                  <a:cubicBezTo>
                    <a:pt x="451485" y="488764"/>
                    <a:pt x="462772" y="458686"/>
                    <a:pt x="474059" y="428608"/>
                  </a:cubicBezTo>
                  <a:cubicBezTo>
                    <a:pt x="594455" y="124071"/>
                    <a:pt x="805148" y="0"/>
                    <a:pt x="805148"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1013365" y="3065336"/>
            <a:ext cx="2631566" cy="3792664"/>
            <a:chOff x="1013365" y="3065336"/>
            <a:chExt cx="2631566" cy="3792664"/>
          </a:xfrm>
        </p:grpSpPr>
        <p:sp>
          <p:nvSpPr>
            <p:cNvPr id="27" name="Freeform 27"/>
            <p:cNvSpPr/>
            <p:nvPr/>
          </p:nvSpPr>
          <p:spPr>
            <a:xfrm>
              <a:off x="1013365"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29148"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76107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038630" y="3065336"/>
            <a:ext cx="2631566" cy="3792664"/>
            <a:chOff x="5038630" y="3065336"/>
            <a:chExt cx="2631566" cy="3792664"/>
          </a:xfrm>
        </p:grpSpPr>
        <p:sp>
          <p:nvSpPr>
            <p:cNvPr id="31" name="Freeform 31"/>
            <p:cNvSpPr/>
            <p:nvPr/>
          </p:nvSpPr>
          <p:spPr>
            <a:xfrm>
              <a:off x="5038630"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6354413"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786247"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8933974" y="3065336"/>
            <a:ext cx="2631566" cy="3792664"/>
            <a:chOff x="8933974" y="3065336"/>
            <a:chExt cx="2631566" cy="3792664"/>
          </a:xfrm>
        </p:grpSpPr>
        <p:sp>
          <p:nvSpPr>
            <p:cNvPr id="35" name="Freeform 35"/>
            <p:cNvSpPr/>
            <p:nvPr/>
          </p:nvSpPr>
          <p:spPr>
            <a:xfrm>
              <a:off x="8933974" y="3065336"/>
              <a:ext cx="1315783" cy="2625947"/>
            </a:xfrm>
            <a:custGeom>
              <a:rect l="l" t="t" r="r" b="b"/>
              <a:pathLst>
                <a:path w="396" h="790">
                  <a:moveTo>
                    <a:pt x="225" y="576"/>
                  </a:moveTo>
                  <a:cubicBezTo>
                    <a:pt x="359" y="528"/>
                    <a:pt x="390" y="676"/>
                    <a:pt x="390" y="676"/>
                  </a:cubicBezTo>
                  <a:cubicBezTo>
                    <a:pt x="393" y="665"/>
                    <a:pt x="396" y="653"/>
                    <a:pt x="396" y="640"/>
                  </a:cubicBezTo>
                  <a:cubicBezTo>
                    <a:pt x="396" y="618"/>
                    <a:pt x="396" y="618"/>
                    <a:pt x="396" y="618"/>
                  </a:cubicBezTo>
                  <a:cubicBezTo>
                    <a:pt x="384" y="519"/>
                    <a:pt x="326" y="394"/>
                    <a:pt x="326" y="394"/>
                  </a:cubicBezTo>
                  <a:cubicBezTo>
                    <a:pt x="357" y="421"/>
                    <a:pt x="376" y="453"/>
                    <a:pt x="396" y="485"/>
                  </a:cubicBezTo>
                  <a:cubicBezTo>
                    <a:pt x="396" y="0"/>
                    <a:pt x="396" y="0"/>
                    <a:pt x="396" y="0"/>
                  </a:cubicBezTo>
                  <a:cubicBezTo>
                    <a:pt x="180" y="0"/>
                    <a:pt x="20" y="159"/>
                    <a:pt x="2" y="361"/>
                  </a:cubicBezTo>
                  <a:cubicBezTo>
                    <a:pt x="1" y="372"/>
                    <a:pt x="0" y="384"/>
                    <a:pt x="0" y="396"/>
                  </a:cubicBezTo>
                  <a:cubicBezTo>
                    <a:pt x="0" y="549"/>
                    <a:pt x="87" y="682"/>
                    <a:pt x="214" y="748"/>
                  </a:cubicBezTo>
                  <a:cubicBezTo>
                    <a:pt x="257" y="770"/>
                    <a:pt x="304" y="785"/>
                    <a:pt x="354" y="790"/>
                  </a:cubicBezTo>
                  <a:cubicBezTo>
                    <a:pt x="360" y="556"/>
                    <a:pt x="225" y="576"/>
                    <a:pt x="225" y="57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0249757" y="3065336"/>
              <a:ext cx="1315783" cy="2602135"/>
            </a:xfrm>
            <a:custGeom>
              <a:rect l="l" t="t" r="r" b="b"/>
              <a:pathLst>
                <a:path w="396" h="783">
                  <a:moveTo>
                    <a:pt x="375" y="524"/>
                  </a:moveTo>
                  <a:cubicBezTo>
                    <a:pt x="388" y="484"/>
                    <a:pt x="396" y="441"/>
                    <a:pt x="396" y="396"/>
                  </a:cubicBezTo>
                  <a:cubicBezTo>
                    <a:pt x="396" y="178"/>
                    <a:pt x="212" y="0"/>
                    <a:pt x="0" y="0"/>
                  </a:cubicBezTo>
                  <a:cubicBezTo>
                    <a:pt x="0" y="485"/>
                    <a:pt x="0" y="485"/>
                    <a:pt x="0" y="485"/>
                  </a:cubicBezTo>
                  <a:cubicBezTo>
                    <a:pt x="44" y="580"/>
                    <a:pt x="45" y="680"/>
                    <a:pt x="45" y="680"/>
                  </a:cubicBezTo>
                  <a:cubicBezTo>
                    <a:pt x="99" y="552"/>
                    <a:pt x="181" y="568"/>
                    <a:pt x="181" y="568"/>
                  </a:cubicBezTo>
                  <a:cubicBezTo>
                    <a:pt x="113" y="603"/>
                    <a:pt x="87" y="688"/>
                    <a:pt x="83" y="783"/>
                  </a:cubicBezTo>
                  <a:cubicBezTo>
                    <a:pt x="112" y="777"/>
                    <a:pt x="139" y="768"/>
                    <a:pt x="166" y="756"/>
                  </a:cubicBezTo>
                  <a:cubicBezTo>
                    <a:pt x="264" y="711"/>
                    <a:pt x="340" y="627"/>
                    <a:pt x="375" y="52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9681686" y="4375595"/>
              <a:ext cx="1168527" cy="2482405"/>
            </a:xfrm>
            <a:custGeom>
              <a:rect l="l" t="t" r="r" b="b"/>
              <a:pathLst>
                <a:path w="1322387" h="2809391">
                  <a:moveTo>
                    <a:pt x="379435" y="0"/>
                  </a:moveTo>
                  <a:cubicBezTo>
                    <a:pt x="495895" y="101534"/>
                    <a:pt x="578545" y="221870"/>
                    <a:pt x="642410" y="342206"/>
                  </a:cubicBezTo>
                  <a:cubicBezTo>
                    <a:pt x="830249" y="699454"/>
                    <a:pt x="811465" y="1075504"/>
                    <a:pt x="811465" y="1075504"/>
                  </a:cubicBezTo>
                  <a:cubicBezTo>
                    <a:pt x="1014331" y="594160"/>
                    <a:pt x="1322387" y="654328"/>
                    <a:pt x="1322387" y="654328"/>
                  </a:cubicBezTo>
                  <a:cubicBezTo>
                    <a:pt x="1066926" y="785946"/>
                    <a:pt x="969250" y="1105588"/>
                    <a:pt x="954223" y="1462836"/>
                  </a:cubicBezTo>
                  <a:cubicBezTo>
                    <a:pt x="930978" y="1930784"/>
                    <a:pt x="1042684" y="2466274"/>
                    <a:pt x="1114769" y="2755257"/>
                  </a:cubicBezTo>
                  <a:lnTo>
                    <a:pt x="1128624" y="2809391"/>
                  </a:lnTo>
                  <a:lnTo>
                    <a:pt x="216621" y="2809391"/>
                  </a:lnTo>
                  <a:lnTo>
                    <a:pt x="250824" y="2700453"/>
                  </a:lnTo>
                  <a:cubicBezTo>
                    <a:pt x="410252" y="2169047"/>
                    <a:pt x="474764" y="1778718"/>
                    <a:pt x="484625" y="1489160"/>
                  </a:cubicBezTo>
                  <a:cubicBezTo>
                    <a:pt x="507166" y="609202"/>
                    <a:pt x="0" y="684412"/>
                    <a:pt x="0" y="684412"/>
                  </a:cubicBezTo>
                  <a:cubicBezTo>
                    <a:pt x="503409" y="503908"/>
                    <a:pt x="619869" y="1060462"/>
                    <a:pt x="619869" y="1060462"/>
                  </a:cubicBezTo>
                  <a:cubicBezTo>
                    <a:pt x="631139" y="1019097"/>
                    <a:pt x="638653" y="973971"/>
                    <a:pt x="642410" y="925084"/>
                  </a:cubicBezTo>
                  <a:cubicBezTo>
                    <a:pt x="642410" y="898761"/>
                    <a:pt x="642410" y="872437"/>
                    <a:pt x="642410" y="842353"/>
                  </a:cubicBezTo>
                  <a:cubicBezTo>
                    <a:pt x="623626" y="470063"/>
                    <a:pt x="379435" y="0"/>
                    <a:pt x="379435" y="0"/>
                  </a:cubicBezTo>
                  <a:close/>
                </a:path>
              </a:pathLst>
            </a:custGeom>
            <a:solidFill>
              <a:schemeClr val="l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454343" y="1185008"/>
            <a:ext cx="11407327" cy="10953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accent1">
                    <a:lumMod val="50000"/>
                    <a:alpha val="100000"/>
                  </a:schemeClr>
                </a:solidFill>
                <a:latin typeface="Microsoft Yahei"/>
                <a:ea typeface="Microsoft Yahei"/>
                <a:cs typeface="Microsoft Yahei"/>
              </a:rPr>
              <a:t>个性化学习：学生可根据自身需求和兴趣选择学习内容和学习进度，实现个性化学习。</a:t>
            </a:r>
          </a:p>
        </p:txBody>
      </p:sp>
      <p:sp>
        <p:nvSpPr>
          <p:cNvPr id="39" name="Freeform 39"/>
          <p:cNvSpPr/>
          <p:nvPr/>
        </p:nvSpPr>
        <p:spPr>
          <a:xfrm>
            <a:off x="1857479" y="3481546"/>
            <a:ext cx="773367" cy="773367"/>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963481" y="3429000"/>
            <a:ext cx="781865" cy="781865"/>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9792903" y="3288801"/>
            <a:ext cx="922065" cy="922065"/>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在线学习教学模式的特点与优势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在线学习教学模式的特点与优势</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在线学习可节省大量时间和精力，提高教学效率和学习效果。</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在线学习可打破地域和资源的限制，让更多人享受优质教育资源，促进教育公平。</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在线学习要求学生具备一定的自主学习能力，通过自我驱动和自我管理完成学习任务，有助于培养学生的自主学习能力。</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提高教学效率</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促进教育公平</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培养自主学习能力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在线学习教学模式的实践应用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灵活的时间安排</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个性化学习路径</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丰富的资源支持</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异步在线学习</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学生可以根据自己的学习进度和兴趣选择学习内容，形成个性化的学习路径。</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异步在线学习通常提供大量的学习资源，如视频、文档、在线测试等，方便学生自主学习。</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学生可以根据自己的时间进行学习，不受固定课程时间的限制。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学生和老师可以实时在线交流，提问、讨论和解答问题，增强学习的互动性和参与感。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实时互动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同步在线学习通常有固定的课程安排和进度管理，有助于学生保持学习节奏和动力。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课程安排与进度管理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同步在线学习可以组织多样化的教学活动，如小组讨论、在线辩论、角色扮演等，提高学生的参与度和学习效果。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多样化的教学活动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同步在线学习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https://d.book118.com/156143154145010045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2024-09-14T12:20:08.647</cp:lastPrinted>
  <dcterms:created xsi:type="dcterms:W3CDTF">2024-09-14T04:20:08Z</dcterms:created>
  <dcterms:modified xsi:type="dcterms:W3CDTF">2024-09-14T04:20:10Z</dcterms:modified>
</cp:coreProperties>
</file>