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124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7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9DAA2-0D8D-42B1-B8DF-BE6ECF9F8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F9A86-9B6F-4DE4-A246-F02AF2CFF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79C79-F9A8-434D-A0AC-09240327C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F512A4-5927-4835-B849-F1865253A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9297F8-8B77-4C3D-B6C6-674C451B3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78C470-3F4E-4183-A30D-9DBBEFB9D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850E1D-3167-4758-B184-4E8785CBD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C35E8A-0AE5-43E3-A106-A1FDB1B51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9ACAB-3998-41E2-9E68-FAD39C8BA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85BB8-F61E-4385-9F61-AEA690274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26E30-52BD-4853-8743-8545A2A1C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1232" r:id="rId2"/>
    <p:sldLayoutId id="2147511233" r:id="rId3"/>
    <p:sldLayoutId id="2147511234" r:id="rId4"/>
    <p:sldLayoutId id="2147511235" r:id="rId5"/>
    <p:sldLayoutId id="2147511236" r:id="rId6"/>
    <p:sldLayoutId id="2147511237" r:id="rId7"/>
    <p:sldLayoutId id="2147511238" r:id="rId8"/>
    <p:sldLayoutId id="2147511239" r:id="rId9"/>
    <p:sldLayoutId id="2147511240" r:id="rId10"/>
    <p:sldLayoutId id="214751124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ags" Target="../tags/tag138.xml" /><Relationship Id="rId24" Type="http://schemas.openxmlformats.org/officeDocument/2006/relationships/tags" Target="../tags/tag139.xml" /><Relationship Id="rId25" Type="http://schemas.openxmlformats.org/officeDocument/2006/relationships/tags" Target="../tags/tag140.xml" /><Relationship Id="rId26" Type="http://schemas.openxmlformats.org/officeDocument/2006/relationships/tags" Target="../tags/tag141.xml" /><Relationship Id="rId27" Type="http://schemas.openxmlformats.org/officeDocument/2006/relationships/tags" Target="../tags/tag142.xml" /><Relationship Id="rId28" Type="http://schemas.openxmlformats.org/officeDocument/2006/relationships/tags" Target="../tags/tag143.xml" /><Relationship Id="rId29" Type="http://schemas.openxmlformats.org/officeDocument/2006/relationships/tags" Target="../tags/tag144.xml" /><Relationship Id="rId3" Type="http://schemas.openxmlformats.org/officeDocument/2006/relationships/tags" Target="../tags/tag118.xml" /><Relationship Id="rId30" Type="http://schemas.openxmlformats.org/officeDocument/2006/relationships/tags" Target="../tags/tag145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18" Type="http://schemas.openxmlformats.org/officeDocument/2006/relationships/tags" Target="../tags/tag213.xml" /><Relationship Id="rId19" Type="http://schemas.openxmlformats.org/officeDocument/2006/relationships/tags" Target="../tags/tag214.xml" /><Relationship Id="rId2" Type="http://schemas.openxmlformats.org/officeDocument/2006/relationships/tags" Target="../tags/tag197.xml" /><Relationship Id="rId20" Type="http://schemas.openxmlformats.org/officeDocument/2006/relationships/tags" Target="../tags/tag215.xml" /><Relationship Id="rId21" Type="http://schemas.openxmlformats.org/officeDocument/2006/relationships/tags" Target="../tags/tag216.xml" /><Relationship Id="rId22" Type="http://schemas.openxmlformats.org/officeDocument/2006/relationships/tags" Target="../tags/tag217.xml" /><Relationship Id="rId23" Type="http://schemas.openxmlformats.org/officeDocument/2006/relationships/tags" Target="../tags/tag218.xml" /><Relationship Id="rId24" Type="http://schemas.openxmlformats.org/officeDocument/2006/relationships/tags" Target="../tags/tag219.xml" /><Relationship Id="rId25" Type="http://schemas.openxmlformats.org/officeDocument/2006/relationships/tags" Target="../tags/tag220.xml" /><Relationship Id="rId26" Type="http://schemas.openxmlformats.org/officeDocument/2006/relationships/tags" Target="../tags/tag221.xml" /><Relationship Id="rId27" Type="http://schemas.openxmlformats.org/officeDocument/2006/relationships/tags" Target="../tags/tag222.xml" /><Relationship Id="rId28" Type="http://schemas.openxmlformats.org/officeDocument/2006/relationships/tags" Target="../tags/tag223.xml" /><Relationship Id="rId29" Type="http://schemas.openxmlformats.org/officeDocument/2006/relationships/tags" Target="../tags/tag224.xml" /><Relationship Id="rId3" Type="http://schemas.openxmlformats.org/officeDocument/2006/relationships/tags" Target="../tags/tag198.xml" /><Relationship Id="rId30" Type="http://schemas.openxmlformats.org/officeDocument/2006/relationships/tags" Target="../tags/tag225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18" Type="http://schemas.openxmlformats.org/officeDocument/2006/relationships/tags" Target="../tags/tag242.xml" /><Relationship Id="rId19" Type="http://schemas.openxmlformats.org/officeDocument/2006/relationships/tags" Target="../tags/tag243.xml" /><Relationship Id="rId2" Type="http://schemas.openxmlformats.org/officeDocument/2006/relationships/tags" Target="../tags/tag226.xml" /><Relationship Id="rId20" Type="http://schemas.openxmlformats.org/officeDocument/2006/relationships/tags" Target="../tags/tag244.xml" /><Relationship Id="rId21" Type="http://schemas.openxmlformats.org/officeDocument/2006/relationships/tags" Target="../tags/tag245.xml" /><Relationship Id="rId22" Type="http://schemas.openxmlformats.org/officeDocument/2006/relationships/tags" Target="../tags/tag246.xml" /><Relationship Id="rId23" Type="http://schemas.openxmlformats.org/officeDocument/2006/relationships/tags" Target="../tags/tag247.xml" /><Relationship Id="rId24" Type="http://schemas.openxmlformats.org/officeDocument/2006/relationships/tags" Target="../tags/tag248.xml" /><Relationship Id="rId25" Type="http://schemas.openxmlformats.org/officeDocument/2006/relationships/tags" Target="../tags/tag249.xml" /><Relationship Id="rId26" Type="http://schemas.openxmlformats.org/officeDocument/2006/relationships/tags" Target="../tags/tag250.xml" /><Relationship Id="rId27" Type="http://schemas.openxmlformats.org/officeDocument/2006/relationships/tags" Target="../tags/tag251.xml" /><Relationship Id="rId28" Type="http://schemas.openxmlformats.org/officeDocument/2006/relationships/tags" Target="../tags/tag252.xml" /><Relationship Id="rId29" Type="http://schemas.openxmlformats.org/officeDocument/2006/relationships/tags" Target="../tags/tag253.xml" /><Relationship Id="rId3" Type="http://schemas.openxmlformats.org/officeDocument/2006/relationships/tags" Target="../tags/tag227.xml" /><Relationship Id="rId30" Type="http://schemas.openxmlformats.org/officeDocument/2006/relationships/tags" Target="../tags/tag254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14" Type="http://schemas.openxmlformats.org/officeDocument/2006/relationships/tags" Target="../tags/tag270.xml" /><Relationship Id="rId15" Type="http://schemas.openxmlformats.org/officeDocument/2006/relationships/tags" Target="../tags/tag271.xml" /><Relationship Id="rId16" Type="http://schemas.openxmlformats.org/officeDocument/2006/relationships/tags" Target="../tags/tag272.xml" /><Relationship Id="rId17" Type="http://schemas.openxmlformats.org/officeDocument/2006/relationships/tags" Target="../tags/tag273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15313301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培养初中生学习习惯与学习方法的策略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18960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132580" y="122047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了解初中生学习习惯与方法的现状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38187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324850" y="119189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培养良好的学习习惯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18960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132580" y="282638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掌握有效的学习方法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38187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324850" y="285623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培养良好的非智力因素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189605" y="478536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132580" y="452501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家长与教师的引导与支持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了解初中生学习习惯与方法的现状</a:t>
            </a:r>
            <a:endParaRPr lang="zh-CN" altLang="en-US"/>
          </a:p>
        </p:txBody>
      </p:sp>
      <p:sp>
        <p:nvSpPr>
          <p:cNvPr id="104887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初中生学习习惯与方法的常见问题</a:t>
            </a:r>
            <a:endParaRPr lang="zh-CN" altLang="en-US"/>
          </a:p>
        </p:txBody>
      </p:sp>
      <p:sp>
        <p:nvSpPr>
          <p:cNvPr id="1048918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0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2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4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6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8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2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4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2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8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0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2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4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6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8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0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2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4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学习计划性不强，时间安排不合理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学习方法单一，缺乏有效的学习策略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作业完成质量不高，缺乏独立思考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课堂注意力不集中，容易分心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初中生学习习惯与方法问题的成因</a:t>
            </a:r>
            <a:endParaRPr lang="zh-CN" altLang="en-US"/>
          </a:p>
        </p:txBody>
      </p:sp>
      <p:sp>
        <p:nvSpPr>
          <p:cNvPr id="1048996" name="矩形 15"/>
          <p:cNvSpPr/>
          <p:nvPr>
            <p:custDataLst>
              <p:tags r:id="rId2"/>
            </p:custDataLst>
          </p:nvPr>
        </p:nvSpPr>
        <p:spPr>
          <a:xfrm>
            <a:off x="2267933" y="1373272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学习动力不足：初中生处于青春期，对未来规划不明确，缺乏学习目标和动力。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任意多边形 17"/>
          <p:cNvSpPr/>
          <p:nvPr>
            <p:custDataLst>
              <p:tags r:id="rId3"/>
            </p:custDataLst>
          </p:nvPr>
        </p:nvSpPr>
        <p:spPr>
          <a:xfrm flipV="1">
            <a:off x="2186262" y="1289050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任意多边形 18"/>
          <p:cNvSpPr/>
          <p:nvPr>
            <p:custDataLst>
              <p:tags r:id="rId4"/>
            </p:custDataLst>
          </p:nvPr>
        </p:nvSpPr>
        <p:spPr>
          <a:xfrm flipH="1">
            <a:off x="8631410" y="1873503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27"/>
          <p:cNvSpPr/>
          <p:nvPr>
            <p:custDataLst>
              <p:tags r:id="rId5"/>
            </p:custDataLst>
          </p:nvPr>
        </p:nvSpPr>
        <p:spPr>
          <a:xfrm>
            <a:off x="2267933" y="2746354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学习方法不当：部分初中生尚未掌握有效的学习方法，导致学习效率低下。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任意多边形 29"/>
          <p:cNvSpPr/>
          <p:nvPr>
            <p:custDataLst>
              <p:tags r:id="rId6"/>
            </p:custDataLst>
          </p:nvPr>
        </p:nvSpPr>
        <p:spPr>
          <a:xfrm flipV="1">
            <a:off x="2186262" y="2662132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任意多边形 30"/>
          <p:cNvSpPr/>
          <p:nvPr>
            <p:custDataLst>
              <p:tags r:id="rId7"/>
            </p:custDataLst>
          </p:nvPr>
        </p:nvSpPr>
        <p:spPr>
          <a:xfrm flipH="1">
            <a:off x="8631410" y="3246585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5"/>
          <p:cNvSpPr/>
          <p:nvPr>
            <p:custDataLst>
              <p:tags r:id="rId8"/>
            </p:custDataLst>
          </p:nvPr>
        </p:nvSpPr>
        <p:spPr>
          <a:xfrm>
            <a:off x="2267933" y="4119436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家庭教育缺失：家庭环境对学生的学习习惯与方法影响深远，部分家庭缺乏良好的教育氛围和方法。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任意多边形 7"/>
          <p:cNvSpPr/>
          <p:nvPr>
            <p:custDataLst>
              <p:tags r:id="rId9"/>
            </p:custDataLst>
          </p:nvPr>
        </p:nvSpPr>
        <p:spPr>
          <a:xfrm flipV="1">
            <a:off x="2186262" y="4035214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任意多边形 8"/>
          <p:cNvSpPr/>
          <p:nvPr>
            <p:custDataLst>
              <p:tags r:id="rId10"/>
            </p:custDataLst>
          </p:nvPr>
        </p:nvSpPr>
        <p:spPr>
          <a:xfrm flipH="1">
            <a:off x="8631410" y="4619667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10"/>
          <p:cNvSpPr/>
          <p:nvPr>
            <p:custDataLst>
              <p:tags r:id="rId11"/>
            </p:custDataLst>
          </p:nvPr>
        </p:nvSpPr>
        <p:spPr>
          <a:xfrm>
            <a:off x="2267933" y="5492518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学校教育不足：部分学校过于注重应试教育，忽视对学生学习习惯和方法的引导和培养。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任意多边形 12"/>
          <p:cNvSpPr/>
          <p:nvPr>
            <p:custDataLst>
              <p:tags r:id="rId12"/>
            </p:custDataLst>
          </p:nvPr>
        </p:nvSpPr>
        <p:spPr>
          <a:xfrm flipV="1">
            <a:off x="2186262" y="5408296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任意多边形 13"/>
          <p:cNvSpPr/>
          <p:nvPr>
            <p:custDataLst>
              <p:tags r:id="rId13"/>
            </p:custDataLst>
          </p:nvPr>
        </p:nvSpPr>
        <p:spPr>
          <a:xfrm flipH="1">
            <a:off x="8631410" y="5992749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初中生学习习惯与方法问题的负面影响</a:t>
            </a:r>
            <a:endParaRPr lang="zh-CN" altLang="en-US"/>
          </a:p>
        </p:txBody>
      </p:sp>
      <p:sp>
        <p:nvSpPr>
          <p:cNvPr id="1049054" name="矩形 15"/>
          <p:cNvSpPr/>
          <p:nvPr>
            <p:custDataLst>
              <p:tags r:id="rId2"/>
            </p:custDataLst>
          </p:nvPr>
        </p:nvSpPr>
        <p:spPr>
          <a:xfrm>
            <a:off x="2267933" y="1373272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学习成绩下降：由于不良的学习习惯和方法，导致学习效率低下，成绩逐渐下滑。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任意多边形 17"/>
          <p:cNvSpPr/>
          <p:nvPr>
            <p:custDataLst>
              <p:tags r:id="rId3"/>
            </p:custDataLst>
          </p:nvPr>
        </p:nvSpPr>
        <p:spPr>
          <a:xfrm flipV="1">
            <a:off x="2186262" y="1289050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任意多边形 18"/>
          <p:cNvSpPr/>
          <p:nvPr>
            <p:custDataLst>
              <p:tags r:id="rId4"/>
            </p:custDataLst>
          </p:nvPr>
        </p:nvSpPr>
        <p:spPr>
          <a:xfrm flipH="1">
            <a:off x="8631410" y="1873503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27"/>
          <p:cNvSpPr/>
          <p:nvPr>
            <p:custDataLst>
              <p:tags r:id="rId5"/>
            </p:custDataLst>
          </p:nvPr>
        </p:nvSpPr>
        <p:spPr>
          <a:xfrm>
            <a:off x="2267933" y="2746354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自信心受挫：面对学习上的困境，学生可能会产生挫败感，进而影响自信心。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任意多边形 29"/>
          <p:cNvSpPr/>
          <p:nvPr>
            <p:custDataLst>
              <p:tags r:id="rId6"/>
            </p:custDataLst>
          </p:nvPr>
        </p:nvSpPr>
        <p:spPr>
          <a:xfrm flipV="1">
            <a:off x="2186262" y="2662132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任意多边形 30"/>
          <p:cNvSpPr/>
          <p:nvPr>
            <p:custDataLst>
              <p:tags r:id="rId7"/>
            </p:custDataLst>
          </p:nvPr>
        </p:nvSpPr>
        <p:spPr>
          <a:xfrm flipH="1">
            <a:off x="8631410" y="3246585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5"/>
          <p:cNvSpPr/>
          <p:nvPr>
            <p:custDataLst>
              <p:tags r:id="rId8"/>
            </p:custDataLst>
          </p:nvPr>
        </p:nvSpPr>
        <p:spPr>
          <a:xfrm>
            <a:off x="2267933" y="4119436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产生厌学情绪：不良的学习习惯和方法可能使学生对学习失去兴趣，甚至产生厌学情绪。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任意多边形 7"/>
          <p:cNvSpPr/>
          <p:nvPr>
            <p:custDataLst>
              <p:tags r:id="rId9"/>
            </p:custDataLst>
          </p:nvPr>
        </p:nvSpPr>
        <p:spPr>
          <a:xfrm flipV="1">
            <a:off x="2186262" y="4035214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任意多边形 8"/>
          <p:cNvSpPr/>
          <p:nvPr>
            <p:custDataLst>
              <p:tags r:id="rId10"/>
            </p:custDataLst>
          </p:nvPr>
        </p:nvSpPr>
        <p:spPr>
          <a:xfrm flipH="1">
            <a:off x="8631410" y="4619667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10"/>
          <p:cNvSpPr/>
          <p:nvPr>
            <p:custDataLst>
              <p:tags r:id="rId11"/>
            </p:custDataLst>
          </p:nvPr>
        </p:nvSpPr>
        <p:spPr>
          <a:xfrm>
            <a:off x="2267933" y="5492518"/>
            <a:ext cx="7653188" cy="67292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影响全面发展：不良的学习习惯和方法可能限制学生的思维能力、创新能力等方面的发展，影响其全面成长。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任意多边形 12"/>
          <p:cNvSpPr/>
          <p:nvPr>
            <p:custDataLst>
              <p:tags r:id="rId12"/>
            </p:custDataLst>
          </p:nvPr>
        </p:nvSpPr>
        <p:spPr>
          <a:xfrm flipV="1">
            <a:off x="2186262" y="5408296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任意多边形 13"/>
          <p:cNvSpPr/>
          <p:nvPr>
            <p:custDataLst>
              <p:tags r:id="rId13"/>
            </p:custDataLst>
          </p:nvPr>
        </p:nvSpPr>
        <p:spPr>
          <a:xfrm flipH="1">
            <a:off x="8631410" y="5992749"/>
            <a:ext cx="1368828" cy="25777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培养良好的学习习惯</a:t>
            </a:r>
            <a:endParaRPr lang="zh-CN" altLang="en-US"/>
          </a:p>
        </p:txBody>
      </p:sp>
      <p:sp>
        <p:nvSpPr>
          <p:cNvPr id="104911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制定学习计划，合理安排时间</a:t>
            </a:r>
            <a:endParaRPr lang="zh-CN" altLang="en-US"/>
          </a:p>
        </p:txBody>
      </p:sp>
      <p:sp>
        <p:nvSpPr>
          <p:cNvPr id="1049160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制定学习计划有助于学生规划学习时间，提高学习效率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制定学习计划有助于学生养成良好的学习习惯，形成规律的学习生活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制定学习计划有助于学生提高自主学习能力，培养自我管理能力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制定学习计划有助于学生减少拖延现象，增强学习动力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养成预习、复习的好习惯</a:t>
            </a:r>
            <a:endParaRPr lang="zh-CN" altLang="en-US"/>
          </a:p>
        </p:txBody>
      </p:sp>
      <p:sp>
        <p:nvSpPr>
          <p:cNvPr id="1049218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预习有助于提前了解学习内容，提高课堂学习效率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复习有助于巩固所学知识，加深理解和记忆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制定合理的预习和复习计划，保持持续性和规律性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结合个人学习习惯和时间安排，灵活调整预习和复习计划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提高课堂效率，积极参与课堂活动</a:t>
            </a:r>
            <a:endParaRPr lang="zh-CN" altLang="en-US"/>
          </a:p>
        </p:txBody>
      </p:sp>
      <p:sp>
        <p:nvSpPr>
          <p:cNvPr id="1049276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8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0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2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4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8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6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8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0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8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2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8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9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4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6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8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0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2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4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6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8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0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提前预习，了解课堂内容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及时复习，巩固所学知识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积极参与课堂讨论，勇于发言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集中注意力，认真听讲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培养自主学习的能力</a:t>
            </a:r>
            <a:endParaRPr lang="zh-CN" altLang="en-US"/>
          </a:p>
        </p:txBody>
      </p:sp>
      <p:sp>
        <p:nvSpPr>
          <p:cNvPr id="1049354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6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8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0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2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4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6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8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0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91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2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4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6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8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0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2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制定学习计划，合理安排时间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学会自我监控和调整学习状态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养成主动学习的习惯，激发学习动力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培养独立思考和解决问题的能力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掌握有效的学习方法</a:t>
            </a:r>
            <a:endParaRPr lang="zh-CN" altLang="en-US"/>
          </a:p>
        </p:txBody>
      </p:sp>
      <p:sp>
        <p:nvSpPr>
          <p:cNvPr id="104943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记忆方法：分类记忆、联想记忆等</a:t>
            </a:r>
            <a:endParaRPr lang="zh-CN" altLang="en-US"/>
          </a:p>
        </p:txBody>
      </p:sp>
      <p:sp>
        <p:nvSpPr>
          <p:cNvPr id="1049480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重复记忆：多次重复复习，加深记忆的深度和广度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分类记忆：将知识点按照主题、属性等进行分类，有助于系统化地记忆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联想记忆：通过将知识点与已知的事物、场景等联系起来，形成深刻的印象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制作笔记：将知识点整理成笔记，方便回顾和复习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https://d.book118.com/156153133015010032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57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培养初中生学习习惯与学习方法的策略</vt:lpstr>
      <vt:lpstr>目录</vt:lpstr>
      <vt:lpstr>了解初中生学习习惯与方法的现状</vt:lpstr>
      <vt:lpstr>初中生学习习惯与方法的常见问题</vt:lpstr>
      <vt:lpstr>初中生学习习惯与方法问题的成因</vt:lpstr>
      <vt:lpstr>初中生学习习惯与方法问题的负面影响</vt:lpstr>
      <vt:lpstr>培养良好的学习习惯</vt:lpstr>
      <vt:lpstr>制定学习计划，合理安排时间</vt:lpstr>
      <vt:lpstr>养成预习、复习的好习惯</vt:lpstr>
      <vt:lpstr>提高课堂效率，积极参与课堂活动</vt:lpstr>
      <vt:lpstr>培养自主学习的能力</vt:lpstr>
      <vt:lpstr>掌握有效的学习方法</vt:lpstr>
      <vt:lpstr>记忆方法：分类记忆、联想记忆等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2024-08-31T00:04:08.090</cp:lastPrinted>
  <dcterms:created xsi:type="dcterms:W3CDTF">2024-08-30T16:04:08Z</dcterms:created>
  <dcterms:modified xsi:type="dcterms:W3CDTF">2024-08-30T16:04:10Z</dcterms:modified>
</cp:coreProperties>
</file>