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7C75D0-9638-405D-98D1-785F1AE99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273D2A-E595-480B-9CEA-EB3020A84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57A004-8C07-4D31-AF62-2E11EFBE0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66DCBC-C7D6-4142-8FD4-9B4D4817A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4B04F2-EE43-4E10-970C-2224AAA66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0F33EF-08B1-4237-94F5-25C9636B1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17C011-F720-419B-A897-7267C0EF0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9417E4-BC02-42DC-A55D-3A3BC1AB0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D4AF72-0FA2-4B11-BE6E-AA5E04CE1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F65A55-AA39-429D-8B12-17F0A7E10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2F087D-E421-489B-859A-CABCCD8C1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620303211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提高危化品运输安全意识培训大家都参与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危化品运输安全现状及重要性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危化品基本知识与分类识别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运输过程中的安全操作规范与应急处理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法律法规与行业标准解读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从业人员培训与素质提升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企业主体责任落实与监管措施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危化品运输安全现状及重要性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近年来，危化品运输事故不断发生，给人民生命财产安全带来严重威胁。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危化品运输事故频发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部分企业和个人在危化品运输过程中存在违规操作、安全管理不到位等问题。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安全管理存在漏洞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政府部门对危化品运输的监管力度还需进一步加强，完善相关法规和标准。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监管力度有待加强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当前危化品运输安全形势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事故原因多样化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危化品运输事故原因包括车辆故障、操作失误、恶劣天气等多种因素。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后果严重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危化品运输事故往往造成人员伤亡、环境污染等严重后果，社会影响恶劣。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教训深刻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通过对事故案例的分析，我们可以深刻认识到危化品运输安全的重要性，吸取教训，加强防范。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危化品运输事故案例分析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提高安全意识的重要性和紧迫性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保障人民生命财产安全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提高危化品运输安全意识，有助于减少事故发生的可能性，保障人民生命财产安全。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促进企业可持续发展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加强危化品运输安全管理，有助于企业降低事故风险，提升企业形象和竞争力，实现可持续发展。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维护社会稳定和谐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危化品运输事故往往引发社会关注和舆论压力，提高安全意识有助于维护社会稳定和谐，增强政府公信力。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危化品基本知识与分类识别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750" r="18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危化品，即危险化学品，是指具有易燃、易爆、有毒、有害和放射性等特性，在运输、储存、使用或废弃处理过程中，可能对人员、设施和环境造成伤害或危害的化学物质。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根据危化品的性质和危害程度，通常将其分为爆炸品、压缩气体和液化气体、易燃液体、易燃固体、自燃物品和遇湿易燃物品、氧化剂和有机过氧化物、毒害品和感染性物品、放射性物品、腐蚀品等类别。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危化品定义及分类方法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标识种类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解读方法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危化品标识包括安全标签、安全标志、警示标志等，用于标明化学品的名称、危险性类别、安全措施等信息。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通过识别标识中的图形、颜色、文字等信息，了解危化品的危险性类别和相应的安全防护措施。例如，易燃液体的标识通常为红色背景上的火焰图案，表示其易燃易爆的特性。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常见危化品标识识别与解读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易燃液体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闪点低，易挥发，遇到明火或高温容易燃烧甚至爆炸。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爆炸品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具有极高的爆炸性，受到摩擦、撞击或高温等条件可能引发爆炸，造成人员伤亡和财产损失。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压缩气体和液化气体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具有高压或低温特性，一旦泄漏或遇到高温可能引发爆炸或中毒事故。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不同类别危化品的特性及危害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燃点低，容易燃烧，有些还会产生有毒气体。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易燃固体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在特定条件下（如高温或遇水）能自行燃烧，引发火灾。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自燃物品和遇湿易燃物品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具有强烈的氧化性，与可燃物接触可能引发燃烧或爆炸。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氧化剂和有机过氧化物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不同类别危化品的特性及危害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毒害品和感染性物品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对人体有毒害作用，接触后可能引起中毒或感染疾病。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放射性物品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释放放射性物质，对人体和环境造成长期危害。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腐蚀品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具有强烈的腐蚀性，能腐蚀人体组织或金属等物质，造成严重伤害。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不同类别危化品的特性及危害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运输过程中的安全操作规范与应急处理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严格遵守危化品装载、卸载操作规程，确保人员安全。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确认危化品标识清晰、准确，防止误装、混装。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检查车辆安全设施是否完好，如防火罩、静电接地带等。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在装载、卸载过程中，严禁吸烟、使用手机等明火物品。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装载、卸载环节注意事项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32650"/>
            <a:ext cx="2532763" cy="1480262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保持车速在限速范围内，避免急加速、急刹车。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067480" y="3723125"/>
            <a:ext cx="2532763" cy="155403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保持与前车的安全距离，防止追尾事故。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402519" y="2032650"/>
            <a:ext cx="2532763" cy="1496107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遵守交通规则，不闯红灯、不逆行、不超速。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901767" y="3723125"/>
            <a:ext cx="2532763" cy="155403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在行驶过程中，注意观察路况和周围环境，避免危险路段和恶劣天气。</a:t>
            </a:r>
            <a:endParaRPr lang="en-US" sz="1100"/>
          </a:p>
        </p:txBody>
      </p:sp>
      <p:sp>
        <p:nvSpPr>
          <p:cNvPr id="8" name="Freeform 8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运输途中安全驾驶技巧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3792" y="5100246"/>
            <a:ext cx="2129328" cy="105859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903120" y="4747383"/>
            <a:ext cx="2129328" cy="1411454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31337" y="4276897"/>
            <a:ext cx="2129328" cy="18819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9554" y="3884827"/>
            <a:ext cx="2129328" cy="227401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29409" y="3083528"/>
            <a:ext cx="2020315" cy="19542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发生交通事故或泄漏事故时，立即停车并采取紧急措施，如使用应急器材进行堵漏、灭火等。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953810" y="2847749"/>
            <a:ext cx="2020315" cy="16935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及时报警并报告相关部门，说明事故情况和危化品种类、数量等信息。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084989" y="2360581"/>
            <a:ext cx="2020315" cy="16930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在等待救援过程中，设置警戒区域，疏散周围人员，防止事故扩大。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213633" y="1985955"/>
            <a:ext cx="2020315" cy="17559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配合相关部门进行事故调查和处理工作，提供必要的证据和资料。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287769" y="3409229"/>
            <a:ext cx="2129328" cy="274960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9635014" y="1550861"/>
            <a:ext cx="1434751" cy="1532668"/>
            <a:chOff x="9635014" y="1550861"/>
            <a:chExt cx="1434751" cy="1532668"/>
          </a:xfrm>
        </p:grpSpPr>
        <p:sp>
          <p:nvSpPr>
            <p:cNvPr id="12" name="Freeform 12"/>
            <p:cNvSpPr/>
            <p:nvPr/>
          </p:nvSpPr>
          <p:spPr>
            <a:xfrm>
              <a:off x="9635014" y="1550861"/>
              <a:ext cx="1434751" cy="1532668"/>
            </a:xfrm>
            <a:custGeom>
              <a:rect l="l" t="t" r="r" b="b"/>
              <a:pathLst>
                <a:path w="1537251" h="1642176">
                  <a:moveTo>
                    <a:pt x="0" y="0"/>
                  </a:moveTo>
                  <a:lnTo>
                    <a:pt x="1537251" y="0"/>
                  </a:lnTo>
                  <a:lnTo>
                    <a:pt x="1537251" y="1537251"/>
                  </a:lnTo>
                  <a:lnTo>
                    <a:pt x="829482" y="1537251"/>
                  </a:lnTo>
                  <a:lnTo>
                    <a:pt x="768625" y="1642176"/>
                  </a:lnTo>
                  <a:lnTo>
                    <a:pt x="707769" y="1537251"/>
                  </a:lnTo>
                  <a:lnTo>
                    <a:pt x="0" y="1537251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773792" y="5255209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868368" y="5144128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2448" y="4897058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124802" y="4725914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88882" y="4351581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18" name="Freeform 18"/>
          <p:cNvSpPr/>
          <p:nvPr/>
        </p:nvSpPr>
        <p:spPr>
          <a:xfrm>
            <a:off x="9940806" y="1901329"/>
            <a:ext cx="823253" cy="823253"/>
          </a:xfrm>
          <a:custGeom>
            <a:rect l="l" t="t" r="r" b="b"/>
            <a:pathLst>
              <a:path w="304800" h="304800">
                <a:moveTo>
                  <a:pt x="137160" y="274320"/>
                </a:moveTo>
                <a:lnTo>
                  <a:pt x="137160" y="167640"/>
                </a:lnTo>
                <a:lnTo>
                  <a:pt x="0" y="30480"/>
                </a:lnTo>
                <a:lnTo>
                  <a:pt x="0" y="0"/>
                </a:lnTo>
                <a:lnTo>
                  <a:pt x="304800" y="0"/>
                </a:lnTo>
                <a:lnTo>
                  <a:pt x="304800" y="30480"/>
                </a:lnTo>
                <a:lnTo>
                  <a:pt x="167640" y="167640"/>
                </a:lnTo>
                <a:lnTo>
                  <a:pt x="167640" y="274320"/>
                </a:lnTo>
                <a:lnTo>
                  <a:pt x="243840" y="289560"/>
                </a:lnTo>
                <a:lnTo>
                  <a:pt x="243840" y="304800"/>
                </a:lnTo>
                <a:lnTo>
                  <a:pt x="60960" y="304800"/>
                </a:lnTo>
                <a:lnTo>
                  <a:pt x="60960" y="289560"/>
                </a:lnTo>
                <a:lnTo>
                  <a:pt x="137160" y="274320"/>
                </a:lnTo>
                <a:close/>
                <a:moveTo>
                  <a:pt x="167640" y="121920"/>
                </a:moveTo>
                <a:cubicBezTo>
                  <a:pt x="184471" y="121920"/>
                  <a:pt x="198120" y="108271"/>
                  <a:pt x="198120" y="91440"/>
                </a:cubicBezTo>
                <a:cubicBezTo>
                  <a:pt x="198120" y="74609"/>
                  <a:pt x="184471" y="60960"/>
                  <a:pt x="167640" y="60960"/>
                </a:cubicBezTo>
                <a:lnTo>
                  <a:pt x="167640" y="60960"/>
                </a:lnTo>
                <a:cubicBezTo>
                  <a:pt x="150809" y="60960"/>
                  <a:pt x="137160" y="74609"/>
                  <a:pt x="137160" y="91440"/>
                </a:cubicBezTo>
                <a:cubicBezTo>
                  <a:pt x="137160" y="108271"/>
                  <a:pt x="150809" y="121920"/>
                  <a:pt x="167640" y="121920"/>
                </a:cubicBezTo>
                <a:lnTo>
                  <a:pt x="16764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应急处理措施和报告流程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https://d.book118.com/156203032114010052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2024-09-18T21:14:18.814</cp:lastPrinted>
  <dcterms:created xsi:type="dcterms:W3CDTF">2024-09-18T13:14:18Z</dcterms:created>
  <dcterms:modified xsi:type="dcterms:W3CDTF">2024-09-18T13:14:21Z</dcterms:modified>
</cp:coreProperties>
</file>