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F29FE4-B4A0-476D-A806-03226D939C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D39131-0F2D-4D9D-965A-3EB27BAEC4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47055E-E8B2-40C4-9651-1B42E3472A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D2C338-EAB3-411B-87AD-3F260AAB2B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D911F88-9B40-4DA3-B3B0-CCFF79E82D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9E1167-3A54-42B5-AE09-25230C948C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69C95A-4974-4260-A265-80903938EB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FE11EB-8190-4131-9A67-D2BAB96CFE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BC6BC0-36C7-4794-977E-89B7C16EFA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8D518A-CEF3-43BA-91CF-42D89E34FF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F1FD54-1E70-4FF1-B36D-5FB3DE254D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6211152031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校园奶茶行业市场分析报告</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校园奶茶市场概述</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校园奶茶行业竞争分析</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校园奶茶市场趋势分析</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校园奶茶市场风险分析</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134" r="1213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本报告旨在全面分析校园奶茶行业的市场现状、竞争态势、消费者需求以及未来发展趋势，为相关企业和投资者提供决策依据。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随着生活水平的提高和消费观念的转变，奶茶作为一种时尚、健康的饮品，越来越受到年轻人的喜爱。特别是在校园内，奶茶已经成为学生日常生活中的一部分，市场规模不断扩大。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本报告主要关注校园奶茶市场，重点分析学生群体的消费行为、需求特点以及市场发展潜力。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限制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由于数据收集的局限性，本报告主要基于已有市场研究和部分实地调查，可能存在一定的样本误差和数据滞后问题。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校园奶茶市场概述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近年来，随着健康饮食观念的普及和消费者对高品质饮品的追求，校园奶茶市场呈现出稳步增长的趋势。市场规模不断扩大，预计未来几年将继续保持增长。</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校园奶茶市场的增长主要得益于学生消费群体的不断扩大和消费能力的提升。同时，新口味、新品牌、新营销手段的推出也为市场增长提供了动力。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增长情况</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市场规模和增长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85" r="538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校园奶茶市场主要由品牌连锁店、个体经营店和小型连锁店等构成。其中，品牌连锁店凭借其品牌影响力和品质保证，占据了较大的市场份额。</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参与者主要包括奶茶品牌商、原材料供应商、终端零售商等。这些参与者通过合作与竞争，共同推动了校园奶茶市场的发展。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市场结构和参与者</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参与者</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市场结构</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消费者行为</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学生是校园奶茶市场的主要消费群体，他们通常在课余时间、聚会、休闲娱乐等场合饮用奶茶。同时，社交媒体和口碑营销对消费者的购买决策也产生了重要影响。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消费者偏好</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口感好、价格合理、品质保证是消费者选择奶茶品牌的主要考虑因素。此外，消费者还注重品牌形象、包装设计、附加服务等附加价值。</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消费者行为和偏好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校园奶茶行业竞争分析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144167" y="2573915"/>
            <a:ext cx="1971008" cy="1817370"/>
            <a:chOff x="5144167" y="2573915"/>
            <a:chExt cx="1971008" cy="1817370"/>
          </a:xfrm>
        </p:grpSpPr>
        <p:sp>
          <p:nvSpPr>
            <p:cNvPr id="3" name="Freeform 3"/>
            <p:cNvSpPr/>
            <p:nvPr/>
          </p:nvSpPr>
          <p:spPr>
            <a:xfrm>
              <a:off x="5144167" y="2573915"/>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a:off x="6125813" y="2573915"/>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92710" y="3026143"/>
            <a:ext cx="3651457" cy="0"/>
            <a:chOff x="1492710" y="3026143"/>
            <a:chExt cx="3651457" cy="0"/>
          </a:xfrm>
        </p:grpSpPr>
        <p:cxnSp>
          <p:nvCxnSpPr>
            <p:cNvPr id="6" name="Connector 6"/>
            <p:cNvCxnSpPr/>
            <p:nvPr/>
          </p:nvCxnSpPr>
          <p:spPr>
            <a:xfrm flipH="1">
              <a:off x="1492710" y="3026143"/>
              <a:ext cx="3651457" cy="0"/>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grpSp>
      <p:grpSp>
        <p:nvGrpSpPr>
          <p:cNvPr id="7" name="Group 7"/>
          <p:cNvGrpSpPr/>
          <p:nvPr/>
        </p:nvGrpSpPr>
        <p:grpSpPr>
          <a:xfrm>
            <a:off x="7616666" y="4097724"/>
            <a:ext cx="3172339" cy="0"/>
            <a:chOff x="7616666" y="4097724"/>
            <a:chExt cx="3172339" cy="0"/>
          </a:xfrm>
        </p:grpSpPr>
        <p:cxnSp>
          <p:nvCxnSpPr>
            <p:cNvPr id="8" name="Connector 8"/>
            <p:cNvCxnSpPr/>
            <p:nvPr/>
          </p:nvCxnSpPr>
          <p:spPr>
            <a:xfrm flipH="1">
              <a:off x="7616666" y="4097724"/>
              <a:ext cx="3172339" cy="0"/>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grpSp>
      <p:cxnSp>
        <p:nvCxnSpPr>
          <p:cNvPr id="9" name="Connector 9"/>
          <p:cNvCxnSpPr/>
          <p:nvPr/>
        </p:nvCxnSpPr>
        <p:spPr>
          <a:xfrm flipH="1" flipV="1">
            <a:off x="1444497" y="4924940"/>
            <a:ext cx="3263072" cy="7174"/>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cxnSp>
        <p:nvCxnSpPr>
          <p:cNvPr id="10" name="Connector 10"/>
          <p:cNvCxnSpPr/>
          <p:nvPr/>
        </p:nvCxnSpPr>
        <p:spPr>
          <a:xfrm flipH="1">
            <a:off x="7115175" y="5915094"/>
            <a:ext cx="3812216" cy="0"/>
          </a:xfrm>
          <a:prstGeom prst="line">
            <a:avLst/>
          </a:prstGeom>
          <a:ln w="12700">
            <a:solidFill>
              <a:schemeClr val="accent1"/>
            </a:solidFill>
            <a:prstDash val="dash"/>
            <a:headEnd type="oval"/>
            <a:tailEnd type="oval"/>
          </a:ln>
        </p:spPr>
        <p:style>
          <a:lnRef idx="0">
            <a:schemeClr val="accent1"/>
          </a:lnRef>
          <a:fillRef idx="1">
            <a:schemeClr val="accent1"/>
          </a:fillRef>
          <a:effectRef idx="0">
            <a:schemeClr val="accent1"/>
          </a:effectRef>
          <a:fontRef idx="minor">
            <a:schemeClr val="lt1"/>
          </a:fontRef>
        </p:style>
      </p:cxnSp>
      <p:grpSp>
        <p:nvGrpSpPr>
          <p:cNvPr id="11" name="Group 11"/>
          <p:cNvGrpSpPr/>
          <p:nvPr/>
        </p:nvGrpSpPr>
        <p:grpSpPr>
          <a:xfrm>
            <a:off x="1565530" y="3482600"/>
            <a:ext cx="2551945" cy="1386615"/>
            <a:chOff x="1565530" y="3482600"/>
            <a:chExt cx="2551945" cy="1386615"/>
          </a:xfrm>
        </p:grpSpPr>
        <p:sp>
          <p:nvSpPr>
            <p:cNvPr id="12" name="AutoShape 12"/>
            <p:cNvSpPr/>
            <p:nvPr/>
          </p:nvSpPr>
          <p:spPr>
            <a:xfrm>
              <a:off x="1565530" y="3482600"/>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产品差异化</a:t>
              </a:r>
              <a:endParaRPr lang="en-US" sz="1100"/>
            </a:p>
          </p:txBody>
        </p:sp>
        <p:sp>
          <p:nvSpPr>
            <p:cNvPr id="13" name="AutoShape 13"/>
            <p:cNvSpPr/>
            <p:nvPr/>
          </p:nvSpPr>
          <p:spPr>
            <a:xfrm>
              <a:off x="1565530" y="3841940"/>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比较各竞争对手的产品线，了解其特色和创新点，以及与市场主流产品的差异。</a:t>
              </a:r>
              <a:endParaRPr lang="en-US" sz="1100"/>
            </a:p>
          </p:txBody>
        </p:sp>
      </p:grpSp>
      <p:grpSp>
        <p:nvGrpSpPr>
          <p:cNvPr id="14" name="Group 14"/>
          <p:cNvGrpSpPr/>
          <p:nvPr/>
        </p:nvGrpSpPr>
        <p:grpSpPr>
          <a:xfrm>
            <a:off x="1565530" y="1561607"/>
            <a:ext cx="2551945" cy="1386615"/>
            <a:chOff x="1565530" y="1561607"/>
            <a:chExt cx="2551945" cy="1386615"/>
          </a:xfrm>
        </p:grpSpPr>
        <p:sp>
          <p:nvSpPr>
            <p:cNvPr id="15" name="AutoShape 15"/>
            <p:cNvSpPr/>
            <p:nvPr/>
          </p:nvSpPr>
          <p:spPr>
            <a:xfrm>
              <a:off x="1565530" y="1561607"/>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品牌定位</a:t>
              </a:r>
              <a:endParaRPr lang="en-US" sz="1100"/>
            </a:p>
          </p:txBody>
        </p:sp>
        <p:sp>
          <p:nvSpPr>
            <p:cNvPr id="16" name="AutoShape 16"/>
            <p:cNvSpPr/>
            <p:nvPr/>
          </p:nvSpPr>
          <p:spPr>
            <a:xfrm>
              <a:off x="1565530" y="1920947"/>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分析主要竞争对手的品牌定位，包括目标客户群体、产品特点和市场策略。</a:t>
              </a:r>
              <a:endParaRPr lang="en-US" sz="1100"/>
            </a:p>
          </p:txBody>
        </p:sp>
      </p:grpSp>
      <p:grpSp>
        <p:nvGrpSpPr>
          <p:cNvPr id="17" name="Group 17"/>
          <p:cNvGrpSpPr/>
          <p:nvPr/>
        </p:nvGrpSpPr>
        <p:grpSpPr>
          <a:xfrm>
            <a:off x="8194084" y="2573915"/>
            <a:ext cx="2551945" cy="1386615"/>
            <a:chOff x="8194084" y="2573915"/>
            <a:chExt cx="2551945" cy="1386615"/>
          </a:xfrm>
        </p:grpSpPr>
        <p:sp>
          <p:nvSpPr>
            <p:cNvPr id="18" name="AutoShape 18"/>
            <p:cNvSpPr/>
            <p:nvPr/>
          </p:nvSpPr>
          <p:spPr>
            <a:xfrm>
              <a:off x="8194084" y="2573915"/>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市场份额</a:t>
              </a:r>
              <a:endParaRPr lang="en-US" sz="1100"/>
            </a:p>
          </p:txBody>
        </p:sp>
        <p:sp>
          <p:nvSpPr>
            <p:cNvPr id="19" name="AutoShape 19"/>
            <p:cNvSpPr/>
            <p:nvPr/>
          </p:nvSpPr>
          <p:spPr>
            <a:xfrm>
              <a:off x="8194084" y="2933255"/>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评估各竞争对手在校园奶茶市场的份额，了解其市场地位和影响力。</a:t>
              </a:r>
              <a:endParaRPr lang="en-US" sz="1100"/>
            </a:p>
          </p:txBody>
        </p:sp>
      </p:grpSp>
      <p:grpSp>
        <p:nvGrpSpPr>
          <p:cNvPr id="20" name="Group 20"/>
          <p:cNvGrpSpPr/>
          <p:nvPr/>
        </p:nvGrpSpPr>
        <p:grpSpPr>
          <a:xfrm>
            <a:off x="8194084" y="4468591"/>
            <a:ext cx="2551945" cy="1386615"/>
            <a:chOff x="8194084" y="4468591"/>
            <a:chExt cx="2551945" cy="1386615"/>
          </a:xfrm>
        </p:grpSpPr>
        <p:sp>
          <p:nvSpPr>
            <p:cNvPr id="21" name="AutoShape 21"/>
            <p:cNvSpPr/>
            <p:nvPr/>
          </p:nvSpPr>
          <p:spPr>
            <a:xfrm>
              <a:off x="8194084" y="4468591"/>
              <a:ext cx="2551945" cy="359340"/>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营销策略</a:t>
              </a:r>
              <a:endParaRPr lang="en-US" sz="1100"/>
            </a:p>
          </p:txBody>
        </p:sp>
        <p:sp>
          <p:nvSpPr>
            <p:cNvPr id="22" name="AutoShape 22"/>
            <p:cNvSpPr/>
            <p:nvPr/>
          </p:nvSpPr>
          <p:spPr>
            <a:xfrm>
              <a:off x="8194084" y="4827931"/>
              <a:ext cx="2551945" cy="1027275"/>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研究竞争对手的营销策略，包括广告、促销活动和合作伙伴关系等。</a:t>
              </a:r>
              <a:endParaRPr lang="en-US" sz="1100"/>
            </a:p>
          </p:txBody>
        </p:sp>
      </p:grpSp>
      <p:grpSp>
        <p:nvGrpSpPr>
          <p:cNvPr id="23" name="Group 23"/>
          <p:cNvGrpSpPr/>
          <p:nvPr/>
        </p:nvGrpSpPr>
        <p:grpSpPr>
          <a:xfrm>
            <a:off x="5144167" y="4306666"/>
            <a:ext cx="1968341" cy="1817370"/>
            <a:chOff x="5144167" y="4306666"/>
            <a:chExt cx="1968341" cy="1817370"/>
          </a:xfrm>
        </p:grpSpPr>
        <p:sp>
          <p:nvSpPr>
            <p:cNvPr id="24" name="Freeform 24"/>
            <p:cNvSpPr/>
            <p:nvPr/>
          </p:nvSpPr>
          <p:spPr>
            <a:xfrm rot="10800000">
              <a:off x="6124004" y="4306666"/>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rot="10800000" flipH="1">
              <a:off x="5144167" y="4306666"/>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6546675" y="2933560"/>
            <a:ext cx="1015845" cy="2802933"/>
            <a:chOff x="6546675" y="2933560"/>
            <a:chExt cx="1015845" cy="2802933"/>
          </a:xfrm>
        </p:grpSpPr>
        <p:sp>
          <p:nvSpPr>
            <p:cNvPr id="27" name="Freeform 27"/>
            <p:cNvSpPr/>
            <p:nvPr/>
          </p:nvSpPr>
          <p:spPr>
            <a:xfrm rot="5400000">
              <a:off x="6574016" y="2933560"/>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flipH="1">
              <a:off x="6546675" y="3919123"/>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692634" y="2938042"/>
            <a:ext cx="989362" cy="2794827"/>
            <a:chOff x="4692634" y="2938042"/>
            <a:chExt cx="989362" cy="2794827"/>
          </a:xfrm>
        </p:grpSpPr>
        <p:sp>
          <p:nvSpPr>
            <p:cNvPr id="30" name="Freeform 30"/>
            <p:cNvSpPr/>
            <p:nvPr/>
          </p:nvSpPr>
          <p:spPr>
            <a:xfrm rot="-5400000">
              <a:off x="4693063" y="3915499"/>
              <a:ext cx="988504" cy="1817370"/>
            </a:xfrm>
            <a:custGeom>
              <a:rect l="l" t="t" r="r" b="b"/>
              <a:pathLst>
                <a:path w="741448" h="1363056">
                  <a:moveTo>
                    <a:pt x="741448" y="327941"/>
                  </a:moveTo>
                  <a:cubicBezTo>
                    <a:pt x="740677" y="1157841"/>
                    <a:pt x="741248" y="495849"/>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rot="-5400000" flipH="1">
              <a:off x="4692634" y="2938042"/>
              <a:ext cx="989362" cy="1817370"/>
            </a:xfrm>
            <a:custGeom>
              <a:rect l="l" t="t" r="r" b="b"/>
              <a:pathLst>
                <a:path w="742121" h="1363056">
                  <a:moveTo>
                    <a:pt x="741448" y="327941"/>
                  </a:moveTo>
                  <a:cubicBezTo>
                    <a:pt x="743059" y="1088786"/>
                    <a:pt x="741249" y="617292"/>
                    <a:pt x="741448" y="1363056"/>
                  </a:cubicBezTo>
                  <a:cubicBezTo>
                    <a:pt x="-761386" y="327941"/>
                    <a:pt x="434747" y="-477148"/>
                    <a:pt x="741448" y="3279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56340" y="1637062"/>
            <a:ext cx="6042012" cy="1280677"/>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156340" y="1637062"/>
            <a:ext cx="1629199" cy="1298575"/>
          </a:xfrm>
          <a:prstGeom prst="roundRect">
            <a:avLst>
              <a:gd name="adj" fmla="val 1192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56340" y="3132487"/>
            <a:ext cx="6042012" cy="1289587"/>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69043" y="3122962"/>
            <a:ext cx="1629199" cy="1298575"/>
          </a:xfrm>
          <a:prstGeom prst="roundRect">
            <a:avLst>
              <a:gd name="adj" fmla="val 1192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156340" y="4654899"/>
            <a:ext cx="6045187" cy="1286259"/>
          </a:xfrm>
          <a:prstGeom prst="roundRect">
            <a:avLst>
              <a:gd name="adj" fmla="val 11505"/>
            </a:avLst>
          </a:prstGeom>
          <a:solidFill>
            <a:schemeClr val="accent1">
              <a:alpha val="3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149988" y="4645374"/>
            <a:ext cx="1629199" cy="1298575"/>
          </a:xfrm>
          <a:prstGeom prst="roundRect">
            <a:avLst>
              <a:gd name="adj" fmla="val 11921"/>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45706" y="3745261"/>
            <a:ext cx="1609771" cy="1876425"/>
          </a:xfrm>
          <a:custGeom>
            <a:rect l="l" t="t" r="r" b="b"/>
            <a:pathLst>
              <a:path w="933" h="1182">
                <a:moveTo>
                  <a:pt x="118" y="1044"/>
                </a:moveTo>
                <a:lnTo>
                  <a:pt x="128" y="340"/>
                </a:lnTo>
                <a:cubicBezTo>
                  <a:pt x="134" y="214"/>
                  <a:pt x="182" y="212"/>
                  <a:pt x="264" y="210"/>
                </a:cubicBezTo>
                <a:lnTo>
                  <a:pt x="720" y="202"/>
                </a:lnTo>
                <a:lnTo>
                  <a:pt x="720" y="320"/>
                </a:lnTo>
                <a:lnTo>
                  <a:pt x="933" y="153"/>
                </a:lnTo>
                <a:lnTo>
                  <a:pt x="712" y="0"/>
                </a:lnTo>
                <a:lnTo>
                  <a:pt x="714" y="92"/>
                </a:lnTo>
                <a:cubicBezTo>
                  <a:pt x="714" y="92"/>
                  <a:pt x="406" y="94"/>
                  <a:pt x="234" y="94"/>
                </a:cubicBezTo>
                <a:cubicBezTo>
                  <a:pt x="60" y="96"/>
                  <a:pt x="2" y="156"/>
                  <a:pt x="0" y="298"/>
                </a:cubicBezTo>
                <a:lnTo>
                  <a:pt x="0" y="1058"/>
                </a:lnTo>
                <a:cubicBezTo>
                  <a:pt x="20" y="1182"/>
                  <a:pt x="93" y="1170"/>
                  <a:pt x="118" y="1044"/>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6200000">
            <a:off x="2870191" y="2813147"/>
            <a:ext cx="477838" cy="1913436"/>
          </a:xfrm>
          <a:custGeom>
            <a:rect l="l" t="t" r="r" b="b"/>
            <a:pathLst>
              <a:path w="142" h="604">
                <a:moveTo>
                  <a:pt x="37" y="1"/>
                </a:moveTo>
                <a:lnTo>
                  <a:pt x="45" y="472"/>
                </a:lnTo>
                <a:lnTo>
                  <a:pt x="0" y="474"/>
                </a:lnTo>
                <a:lnTo>
                  <a:pt x="72" y="604"/>
                </a:lnTo>
                <a:lnTo>
                  <a:pt x="142" y="474"/>
                </a:lnTo>
                <a:lnTo>
                  <a:pt x="100" y="474"/>
                </a:lnTo>
                <a:lnTo>
                  <a:pt x="99" y="0"/>
                </a:lnTo>
                <a:lnTo>
                  <a:pt x="37" y="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435353" y="2016473"/>
            <a:ext cx="1609771" cy="1876425"/>
          </a:xfrm>
          <a:custGeom>
            <a:rect l="l" t="t" r="r" b="b"/>
            <a:pathLst>
              <a:path w="933" h="1182">
                <a:moveTo>
                  <a:pt x="118" y="1044"/>
                </a:moveTo>
                <a:lnTo>
                  <a:pt x="128" y="340"/>
                </a:lnTo>
                <a:cubicBezTo>
                  <a:pt x="134" y="214"/>
                  <a:pt x="182" y="212"/>
                  <a:pt x="264" y="210"/>
                </a:cubicBezTo>
                <a:lnTo>
                  <a:pt x="720" y="202"/>
                </a:lnTo>
                <a:lnTo>
                  <a:pt x="720" y="320"/>
                </a:lnTo>
                <a:lnTo>
                  <a:pt x="933" y="153"/>
                </a:lnTo>
                <a:lnTo>
                  <a:pt x="712" y="0"/>
                </a:lnTo>
                <a:lnTo>
                  <a:pt x="714" y="92"/>
                </a:lnTo>
                <a:cubicBezTo>
                  <a:pt x="714" y="92"/>
                  <a:pt x="406" y="94"/>
                  <a:pt x="234" y="94"/>
                </a:cubicBezTo>
                <a:cubicBezTo>
                  <a:pt x="60" y="96"/>
                  <a:pt x="2" y="156"/>
                  <a:pt x="0" y="298"/>
                </a:cubicBezTo>
                <a:lnTo>
                  <a:pt x="0" y="1058"/>
                </a:lnTo>
                <a:cubicBezTo>
                  <a:pt x="20" y="1182"/>
                  <a:pt x="93" y="1170"/>
                  <a:pt x="118" y="104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156340" y="5146437"/>
            <a:ext cx="1629199" cy="437149"/>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市场集中度</a:t>
            </a:r>
            <a:endParaRPr lang="en-US" sz="1100"/>
          </a:p>
        </p:txBody>
      </p:sp>
      <p:sp>
        <p:nvSpPr>
          <p:cNvPr id="12" name="AutoShape 12"/>
          <p:cNvSpPr/>
          <p:nvPr/>
        </p:nvSpPr>
        <p:spPr>
          <a:xfrm>
            <a:off x="4156340" y="3584949"/>
            <a:ext cx="1629199" cy="437149"/>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市场份额分布</a:t>
            </a:r>
            <a:endParaRPr lang="en-US" sz="1100"/>
          </a:p>
        </p:txBody>
      </p:sp>
      <p:sp>
        <p:nvSpPr>
          <p:cNvPr id="13" name="AutoShape 13"/>
          <p:cNvSpPr/>
          <p:nvPr/>
        </p:nvSpPr>
        <p:spPr>
          <a:xfrm>
            <a:off x="4156340" y="2165691"/>
            <a:ext cx="1629199" cy="437149"/>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市场规模</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市场集中度</a:t>
              </a:r>
            </a:p>
          </p:txBody>
        </p:sp>
      </p:grpSp>
      <p:sp>
        <p:nvSpPr>
          <p:cNvPr id="36" name="AutoShape 36"/>
          <p:cNvSpPr/>
          <p:nvPr/>
        </p:nvSpPr>
        <p:spPr>
          <a:xfrm>
            <a:off x="6096000" y="1907546"/>
            <a:ext cx="3625542" cy="739710"/>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评估校园奶茶市场的总规模和年增长率。</a:t>
            </a:r>
            <a:endParaRPr lang="en-US" sz="1100"/>
          </a:p>
        </p:txBody>
      </p:sp>
      <p:sp>
        <p:nvSpPr>
          <p:cNvPr id="37" name="AutoShape 37"/>
          <p:cNvSpPr/>
          <p:nvPr/>
        </p:nvSpPr>
        <p:spPr>
          <a:xfrm>
            <a:off x="6096000" y="4928174"/>
            <a:ext cx="3625542" cy="739710"/>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通过计算CRn指数（前n家最大公司的市场份额之和）来评估市场集中度。</a:t>
            </a:r>
            <a:endParaRPr lang="en-US" sz="1100"/>
          </a:p>
        </p:txBody>
      </p:sp>
      <p:sp>
        <p:nvSpPr>
          <p:cNvPr id="38" name="AutoShape 38"/>
          <p:cNvSpPr/>
          <p:nvPr/>
        </p:nvSpPr>
        <p:spPr>
          <a:xfrm>
            <a:off x="6096000" y="3407426"/>
            <a:ext cx="3625542" cy="739710"/>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分析市场份额在各主要竞争者之间的分配情况。</a:t>
            </a:r>
            <a:endParaRPr lang="en-US" sz="1100"/>
          </a:p>
        </p:txBody>
      </p:sp>
      <p:sp>
        <p:nvSpPr>
          <p:cNvPr id="39" name="AutoShape 39"/>
          <p:cNvSpPr/>
          <p:nvPr/>
        </p:nvSpPr>
        <p:spPr>
          <a:xfrm>
            <a:off x="1621060" y="2829687"/>
            <a:ext cx="1753457" cy="1753362"/>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123412" y="3297713"/>
            <a:ext cx="780338" cy="780338"/>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152365" y="3260975"/>
            <a:ext cx="2503100" cy="432048"/>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44451" y="3260975"/>
            <a:ext cx="2503100" cy="43204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48414" y="3270500"/>
            <a:ext cx="2503100" cy="43204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2140488" y="2144472"/>
            <a:ext cx="7911026" cy="3564775"/>
            <a:chOff x="2140488" y="2144472"/>
            <a:chExt cx="7911026" cy="3564775"/>
          </a:xfrm>
        </p:grpSpPr>
        <p:sp>
          <p:nvSpPr>
            <p:cNvPr id="6" name="AutoShape 6"/>
            <p:cNvSpPr/>
            <p:nvPr/>
          </p:nvSpPr>
          <p:spPr>
            <a:xfrm>
              <a:off x="2140488" y="2144472"/>
              <a:ext cx="7911026" cy="936104"/>
            </a:xfrm>
            <a:prstGeom prst="triangle">
              <a:avLst>
                <a:gd name="adj" fmla="val 50000"/>
              </a:avLst>
            </a:prstGeom>
            <a:solidFill>
              <a:schemeClr val="accent1">
                <a:alpha val="3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365" y="3693023"/>
              <a:ext cx="2503100" cy="2016224"/>
            </a:xfrm>
            <a:prstGeom prst="rect">
              <a:avLst/>
            </a:prstGeom>
            <a:solidFill>
              <a:schemeClr val="accent3">
                <a:alpha val="2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44451" y="3693023"/>
              <a:ext cx="2503100" cy="2016224"/>
            </a:xfrm>
            <a:prstGeom prst="rect">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548414" y="3693023"/>
              <a:ext cx="2503100" cy="2016224"/>
            </a:xfrm>
            <a:prstGeom prst="rect">
              <a:avLst/>
            </a:prstGeom>
            <a:solidFill>
              <a:schemeClr val="accent1">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AutoShape 10"/>
          <p:cNvSpPr/>
          <p:nvPr/>
        </p:nvSpPr>
        <p:spPr>
          <a:xfrm>
            <a:off x="5387911" y="1196721"/>
            <a:ext cx="1416177" cy="1415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140488" y="3289550"/>
            <a:ext cx="2514977" cy="43204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838512" y="3280025"/>
            <a:ext cx="2514977" cy="43204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536537" y="3280410"/>
            <a:ext cx="2514977" cy="43204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140488" y="3289550"/>
            <a:ext cx="2514977" cy="432048"/>
          </a:xfrm>
          <a:prstGeom prst="rect">
            <a:avLst/>
          </a:prstGeom>
          <a:noFill/>
        </p:spPr>
        <p:txBody>
          <a:bodyPr vert="horz" wrap="square" lIns="121920" tIns="60960" rIns="121920" bIns="6096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价格竞争</a:t>
            </a:r>
            <a:endParaRPr lang="en-US" sz="1100"/>
          </a:p>
        </p:txBody>
      </p:sp>
      <p:sp>
        <p:nvSpPr>
          <p:cNvPr id="15" name="AutoShape 15"/>
          <p:cNvSpPr/>
          <p:nvPr/>
        </p:nvSpPr>
        <p:spPr>
          <a:xfrm>
            <a:off x="4838512" y="3280025"/>
            <a:ext cx="2514977" cy="432048"/>
          </a:xfrm>
          <a:prstGeom prst="rect">
            <a:avLst/>
          </a:prstGeom>
          <a:noFill/>
        </p:spPr>
        <p:txBody>
          <a:bodyPr vert="horz" wrap="square" lIns="121920" tIns="60960" rIns="121920" bIns="6096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产品创新</a:t>
            </a:r>
            <a:endParaRPr lang="en-US" sz="1100"/>
          </a:p>
        </p:txBody>
      </p:sp>
      <p:sp>
        <p:nvSpPr>
          <p:cNvPr id="16" name="AutoShape 16"/>
          <p:cNvSpPr/>
          <p:nvPr/>
        </p:nvSpPr>
        <p:spPr>
          <a:xfrm>
            <a:off x="7536537" y="3280025"/>
            <a:ext cx="2514977" cy="432048"/>
          </a:xfrm>
          <a:prstGeom prst="rect">
            <a:avLst/>
          </a:prstGeom>
          <a:noFill/>
        </p:spPr>
        <p:txBody>
          <a:bodyPr vert="horz" wrap="square" lIns="121920" tIns="60960" rIns="121920" bIns="6096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渠道策略</a:t>
            </a:r>
            <a:endParaRPr lang="en-US" sz="1100"/>
          </a:p>
        </p:txBody>
      </p:sp>
      <p:sp>
        <p:nvSpPr>
          <p:cNvPr id="17" name="Freeform 17"/>
          <p:cNvSpPr/>
          <p:nvPr/>
        </p:nvSpPr>
        <p:spPr>
          <a:xfrm>
            <a:off x="5822882" y="1639304"/>
            <a:ext cx="530630" cy="530630"/>
          </a:xfrm>
          <a:custGeom>
            <a:rect l="l" t="t" r="r" b="b"/>
            <a:pathLst>
              <a:path w="304800" h="304800">
                <a:moveTo>
                  <a:pt x="50749" y="121920"/>
                </a:moveTo>
                <a:lnTo>
                  <a:pt x="152400" y="182880"/>
                </a:lnTo>
                <a:lnTo>
                  <a:pt x="304800" y="91440"/>
                </a:lnTo>
                <a:lnTo>
                  <a:pt x="152400" y="0"/>
                </a:lnTo>
                <a:lnTo>
                  <a:pt x="0" y="91440"/>
                </a:lnTo>
                <a:lnTo>
                  <a:pt x="152400" y="91440"/>
                </a:lnTo>
                <a:lnTo>
                  <a:pt x="152400" y="121920"/>
                </a:lnTo>
                <a:lnTo>
                  <a:pt x="50749" y="121920"/>
                </a:lnTo>
                <a:close/>
                <a:moveTo>
                  <a:pt x="0" y="121920"/>
                </a:moveTo>
                <a:lnTo>
                  <a:pt x="0" y="243840"/>
                </a:lnTo>
                <a:lnTo>
                  <a:pt x="30480" y="210007"/>
                </a:lnTo>
                <a:lnTo>
                  <a:pt x="30480" y="140208"/>
                </a:lnTo>
                <a:lnTo>
                  <a:pt x="0" y="121920"/>
                </a:lnTo>
                <a:close/>
                <a:moveTo>
                  <a:pt x="152400" y="304800"/>
                </a:moveTo>
                <a:lnTo>
                  <a:pt x="45720" y="240792"/>
                </a:lnTo>
                <a:lnTo>
                  <a:pt x="45720" y="149352"/>
                </a:lnTo>
                <a:lnTo>
                  <a:pt x="152400" y="213360"/>
                </a:lnTo>
                <a:lnTo>
                  <a:pt x="259080" y="149352"/>
                </a:lnTo>
                <a:lnTo>
                  <a:pt x="259080" y="240792"/>
                </a:lnTo>
                <a:lnTo>
                  <a:pt x="152400" y="3048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竞争策略和动态</a:t>
              </a:r>
            </a:p>
          </p:txBody>
        </p:sp>
      </p:grpSp>
      <p:sp>
        <p:nvSpPr>
          <p:cNvPr id="40" name="AutoShape 40"/>
          <p:cNvSpPr/>
          <p:nvPr/>
        </p:nvSpPr>
        <p:spPr>
          <a:xfrm>
            <a:off x="2470577" y="4089926"/>
            <a:ext cx="1866677" cy="1222419"/>
          </a:xfrm>
          <a:prstGeom prst="rect">
            <a:avLst/>
          </a:prstGeom>
          <a:noFill/>
        </p:spPr>
        <p:txBody>
          <a:bodyPr vert="horz" wrap="square" lIns="68580" tIns="34290" rIns="68580" bIns="3429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评估价格战对市场的影响，以及各竞争对手如何应对价格波动。</a:t>
            </a:r>
            <a:endParaRPr lang="en-US" sz="1100"/>
          </a:p>
        </p:txBody>
      </p:sp>
      <p:sp>
        <p:nvSpPr>
          <p:cNvPr id="41" name="AutoShape 41"/>
          <p:cNvSpPr/>
          <p:nvPr/>
        </p:nvSpPr>
        <p:spPr>
          <a:xfrm>
            <a:off x="7866626" y="4089926"/>
            <a:ext cx="1866677" cy="1222419"/>
          </a:xfrm>
          <a:prstGeom prst="rect">
            <a:avLst/>
          </a:prstGeom>
          <a:noFill/>
        </p:spPr>
        <p:txBody>
          <a:bodyPr vert="horz" wrap="square" lIns="68580" tIns="34290" rIns="68580" bIns="3429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分析各竞争对手在校园内外销售渠道的布局和策略。</a:t>
            </a:r>
            <a:endParaRPr lang="en-US" sz="1100"/>
          </a:p>
        </p:txBody>
      </p:sp>
      <p:sp>
        <p:nvSpPr>
          <p:cNvPr id="42" name="AutoShape 42"/>
          <p:cNvSpPr/>
          <p:nvPr/>
        </p:nvSpPr>
        <p:spPr>
          <a:xfrm>
            <a:off x="5162662" y="4089926"/>
            <a:ext cx="1866677" cy="1222419"/>
          </a:xfrm>
          <a:prstGeom prst="rect">
            <a:avLst/>
          </a:prstGeom>
          <a:noFill/>
        </p:spPr>
        <p:txBody>
          <a:bodyPr vert="horz" wrap="square" lIns="68580" tIns="34290" rIns="68580" bIns="3429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00404">
                    <a:alpha val="100000"/>
                  </a:srgbClr>
                </a:solidFill>
                <a:latin typeface="Microsoft Yahei"/>
                <a:ea typeface="Microsoft Yahei"/>
                <a:cs typeface="Microsoft Yahei"/>
              </a:rPr>
              <a:t>研究竞争对手在产品创新方面的表现，包括口味、包装和附加服务等。</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04</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校园奶茶市场趋势分析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https://d.book118.com/156211152031010041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2024-09-07T22:54:47.599</cp:lastPrinted>
  <dcterms:created xsi:type="dcterms:W3CDTF">2024-09-07T14:54:47Z</dcterms:created>
  <dcterms:modified xsi:type="dcterms:W3CDTF">2024-09-07T14:54:49Z</dcterms:modified>
</cp:coreProperties>
</file>