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MIQAUM+MS-UIGothic"/>
      <p:regular r:id="rId18"/>
    </p:embeddedFont>
    <p:embeddedFont>
      <p:font typeface="GRRJIP+TTJSBT+MicrosoftYaHei"/>
      <p:regular r:id="rId19"/>
    </p:embeddedFont>
    <p:embeddedFont>
      <p:font typeface="AKOVNF+PKGDJR+ArialMT"/>
      <p:regular r:id="rId20"/>
    </p:embeddedFont>
    <p:embeddedFont>
      <p:font typeface="BIEUSW+NCKHUH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E6323-A502-436D-AA4F-018B5B94F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61B40-1EA2-4263-BE06-3997029A9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67E87-955F-4F99-869E-A2CD7415E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47EBA-FBB7-4A3B-979C-35EBBEF06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5AE2C4-EB26-45B9-868E-9E3F985C5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CA0066-FCDF-4775-B180-2F1354104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977416-E169-442A-8D6A-9670629B5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FCB7E-9DDB-409F-920F-C8088C373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BDD1A-E0E3-4D47-8134-08EB92317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13ED7-1E0C-4AA1-AF43-966EE8A5A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627CA-9BA3-4CE2-8327-48D36AD08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220041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28925" y="1885469"/>
            <a:ext cx="755467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EB554D"/>
                </a:solidFill>
                <a:latin typeface="MIQAUM+MS-UIGothic"/>
                <a:cs typeface="MIQAUM+MS-UIGothic"/>
              </a:rPr>
              <a:t>大气探</a:t>
            </a:r>
            <a:r>
              <a:rPr sz="5150" spc="20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5150" spc="25">
                <a:solidFill>
                  <a:srgbClr val="EB554D"/>
                </a:solidFill>
                <a:latin typeface="MIQAUM+MS-UIGothic"/>
                <a:cs typeface="MIQAUM+MS-UIGothic"/>
              </a:rPr>
              <a:t>复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习</a:t>
            </a:r>
            <a:r>
              <a:rPr sz="5150" spc="25">
                <a:solidFill>
                  <a:srgbClr val="EB554D"/>
                </a:solidFill>
                <a:latin typeface="MIQAUM+MS-UIGothic"/>
                <a:cs typeface="MIQAUM+MS-UIGothic"/>
              </a:rPr>
              <a:t>提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纲课</a:t>
            </a:r>
            <a:r>
              <a:rPr sz="5150">
                <a:solidFill>
                  <a:srgbClr val="EB554D"/>
                </a:solidFill>
                <a:latin typeface="MIQAUM+MS-UIGothic"/>
                <a:cs typeface="MIQAU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62065" y="971498"/>
            <a:ext cx="3990718" cy="1468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5">
                <a:solidFill>
                  <a:srgbClr val="EB554D"/>
                </a:solidFill>
                <a:latin typeface="GRRJIP+TTJSBT+MicrosoftYaHei"/>
                <a:cs typeface="GRRJIP+TTJSBT+MicrosoftYaHei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1080"/>
            <a:ext cx="4089341" cy="13893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AKOVNF+PKGDJR+ArialMT"/>
                <a:cs typeface="AKOVNF+PKGDJR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MIQAUM+MS-UIGothic"/>
                <a:cs typeface="MIQAUM+MS-UIGothic"/>
              </a:rPr>
              <a:t>大气探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EB554D"/>
                </a:solidFill>
                <a:latin typeface="MIQAUM+MS-UIGothic"/>
                <a:cs typeface="MIQAUM+MS-UIGothic"/>
              </a:rPr>
              <a:t>基本概念与原理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AKOVNF+PKGDJR+ArialMT"/>
                <a:cs typeface="AKOVNF+PKGDJR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MIQAUM+MS-UIGothic"/>
                <a:cs typeface="MIQAUM+MS-UIGothic"/>
              </a:rPr>
              <a:t>大气探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EB554D"/>
                </a:solidFill>
                <a:latin typeface="MIQAUM+MS-UIGothic"/>
                <a:cs typeface="MIQAUM+MS-UIGothic"/>
              </a:rPr>
              <a:t>方法与技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98234" y="3252660"/>
            <a:ext cx="4439861" cy="19950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AKOVNF+PKGDJR+ArialMT"/>
                <a:cs typeface="AKOVNF+PKGDJR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MIQAUM+MS-UIGothic"/>
                <a:cs typeface="MIQAUM+MS-UIGothic"/>
              </a:rPr>
              <a:t>大气成分与气象要素的探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AKOVNF+PKGDJR+ArialMT"/>
                <a:cs typeface="AKOVNF+PKGDJR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MIQAUM+MS-UIGothic"/>
                <a:cs typeface="MIQAUM+MS-UIGothic"/>
              </a:rPr>
              <a:t>大气探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EB554D"/>
                </a:solidFill>
                <a:latin typeface="MIQAUM+MS-UIGothic"/>
                <a:cs typeface="MIQAUM+MS-UIGothic"/>
              </a:rPr>
              <a:t>数据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EB554D"/>
                </a:solidFill>
                <a:latin typeface="MIQAUM+MS-UIGothic"/>
                <a:cs typeface="MIQAUM+MS-UIGothic"/>
              </a:rPr>
              <a:t>理与分析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AKOVNF+PKGDJR+ArialMT"/>
                <a:cs typeface="AKOVNF+PKGDJR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MIQAUM+MS-UIGothic"/>
                <a:cs typeface="MIQAUM+MS-UIGothic"/>
              </a:rPr>
              <a:t>大气探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测仪</a:t>
            </a:r>
            <a:r>
              <a:rPr sz="2400">
                <a:solidFill>
                  <a:srgbClr val="EB554D"/>
                </a:solidFill>
                <a:latin typeface="MIQAUM+MS-UIGothic"/>
                <a:cs typeface="MIQAUM+MS-UIGothic"/>
              </a:rPr>
              <a:t>器与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507003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AKOVNF+PKGDJR+ArialMT"/>
                <a:cs typeface="AKOVNF+PKGDJR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MIQAUM+MS-UIGothic"/>
                <a:cs typeface="MIQAUM+MS-UIGothic"/>
              </a:rPr>
              <a:t>大气探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测应</a:t>
            </a:r>
            <a:r>
              <a:rPr sz="2400">
                <a:solidFill>
                  <a:srgbClr val="EB554D"/>
                </a:solidFill>
                <a:latin typeface="MIQAUM+MS-UIGothic"/>
                <a:cs typeface="MIQAUM+MS-UIGothic"/>
              </a:rPr>
              <a:t>用与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EB554D"/>
                </a:solidFill>
                <a:latin typeface="MIQAUM+MS-UIGothic"/>
                <a:cs typeface="MIQAUM+MS-UIGothic"/>
              </a:rPr>
              <a:t>展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BIEUSW+NCKHUH+MicrosoftYaHei-Bold"/>
                <a:cs typeface="BIEUSW+NCKHU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47795" y="5373739"/>
            <a:ext cx="49365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MIQAUM+MS-UIGothic"/>
                <a:cs typeface="MIQAUM+MS-UIGothic"/>
              </a:rPr>
              <a:t>大气探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3050" spc="25">
                <a:solidFill>
                  <a:srgbClr val="EB554D"/>
                </a:solidFill>
                <a:latin typeface="MIQAUM+MS-UIGothic"/>
                <a:cs typeface="MIQAUM+MS-UIGothic"/>
              </a:rPr>
              <a:t>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IQAUM+MS-UIGothic"/>
                <a:cs typeface="MIQAUM+MS-UIGothic"/>
              </a:rPr>
              <a:t>大气探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EB554D"/>
                </a:solidFill>
                <a:latin typeface="MIQAUM+MS-UIGothic"/>
                <a:cs typeface="MIQAUM+MS-UIGothic"/>
              </a:rPr>
              <a:t>的定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B554D"/>
                </a:solidFill>
                <a:latin typeface="MIQAUM+MS-UIGothic"/>
                <a:cs typeface="MIQAUM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MIQAUM+MS-UIGothic"/>
                <a:cs typeface="MIQAUM+MS-UIGothic"/>
              </a:rPr>
              <a:t>大气探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1550" spc="25">
                <a:solidFill>
                  <a:srgbClr val="EB554D"/>
                </a:solidFill>
                <a:latin typeface="MIQAUM+MS-UIGothic"/>
                <a:cs typeface="MIQAUM+MS-UIGothic"/>
              </a:rPr>
              <a:t>的定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大气探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地球大气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层进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量和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观测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的学科，旨在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取大气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的物理、化学和生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信息。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MIQAUM+MS-UIGothic"/>
                <a:cs typeface="MIQAUM+MS-UIGothic"/>
              </a:rPr>
              <a:t>大气探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1550" spc="25">
                <a:solidFill>
                  <a:srgbClr val="EB554D"/>
                </a:solidFill>
                <a:latin typeface="MIQAUM+MS-UIGothic"/>
                <a:cs typeface="MIQAUM+MS-UIGothic"/>
              </a:rPr>
              <a:t>的目的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气象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预报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、气候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化研究、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境保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、航空航天等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域提供数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据支持和科学依据。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IQAUM+MS-UIGothic"/>
                <a:cs typeface="MIQAUM+MS-UIGothic"/>
              </a:rPr>
              <a:t>大气探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EB554D"/>
                </a:solidFill>
                <a:latin typeface="MIQAUM+MS-UIGothic"/>
                <a:cs typeface="MIQAUM+MS-UIGothic"/>
              </a:rPr>
              <a:t>的基本原理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80855" y="11689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MIQAUM+MS-UIGothic"/>
                <a:cs typeface="MIQAUM+MS-UIGothic"/>
              </a:rPr>
              <a:t>化学原理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47455" y="1648197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分析大气中的化学成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分，了解大气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染物的来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5230" y="26497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MIQAUM+MS-UIGothic"/>
                <a:cs typeface="MIQAUM+MS-UIGothic"/>
              </a:rPr>
              <a:t>物理学原理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0734" y="3158228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利用大气中的物理特性，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如温度、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力、湿度等，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量和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算得出大气</a:t>
            </a:r>
          </a:p>
          <a:p>
            <a:pPr marL="4762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的状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参数。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252584" y="412359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MIQAUM+MS-UIGothic"/>
                <a:cs typeface="MIQAUM+MS-UIGothic"/>
              </a:rPr>
              <a:t>生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态</a:t>
            </a:r>
            <a:r>
              <a:rPr sz="2000" spc="25">
                <a:solidFill>
                  <a:srgbClr val="EB554D"/>
                </a:solidFill>
                <a:latin typeface="MIQAUM+MS-UIGothic"/>
                <a:cs typeface="MIQAUM+MS-UIGothic"/>
              </a:rPr>
              <a:t>学原理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7455" y="4580628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研究大气与生物圈之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相互作用，揭示生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IQAUM+MS-UIGothic"/>
                <a:cs typeface="MIQAUM+MS-UIGothic"/>
              </a:rPr>
              <a:t>大气探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EB554D"/>
                </a:solidFill>
                <a:latin typeface="MIQAUM+MS-UIGothic"/>
                <a:cs typeface="MIQAUM+MS-UIGothic"/>
              </a:rPr>
              <a:t>的分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EB554D"/>
                </a:solidFill>
                <a:latin typeface="MIQAUM+MS-UIGothic"/>
                <a:cs typeface="MIQAUM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MIQAUM+MS-UIGothic"/>
                <a:cs typeface="MIQAUM+MS-UIGothic"/>
              </a:rPr>
              <a:t>分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根据探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手段和目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的不同，大气探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地面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观测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、探空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观测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、遥感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观测</a:t>
            </a:r>
            <a:r>
              <a:rPr sz="1350">
                <a:solidFill>
                  <a:srgbClr val="000000"/>
                </a:solidFill>
                <a:latin typeface="MIQAUM+MS-UIGothic"/>
                <a:cs typeface="MIQAUM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IQAUM+MS-UIGothic"/>
                <a:cs typeface="MIQAUM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IQAUM+MS-UIGothic"/>
                <a:cs typeface="MIQAUM+MS-UIGothic"/>
              </a:rPr>
              <a:t>大气探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MIQAUM+MS-UIGothic"/>
                <a:cs typeface="MIQAUM+MS-UIGothic"/>
              </a:rPr>
              <a:t>具有全球性、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FFFFFF"/>
                </a:solidFill>
                <a:latin typeface="MIQAUM+MS-UIGothic"/>
                <a:cs typeface="MIQAUM+MS-UIGothic"/>
              </a:rPr>
              <a:t>性、高精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IQAUM+MS-UIGothic"/>
                <a:cs typeface="MIQAUM+MS-UIGothic"/>
              </a:rPr>
              <a:t>度等特点，能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MIQAUM+MS-UIGothic"/>
                <a:cs typeface="MIQAUM+MS-UIGothic"/>
              </a:rPr>
              <a:t>提供全面、准确的大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IQAUM+MS-UIGothic"/>
                <a:cs typeface="MIQAUM+MS-UIGothic"/>
              </a:rPr>
              <a:t>气信息，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MIQAUM+MS-UIGothic"/>
                <a:cs typeface="MIQAUM+MS-UIGothic"/>
              </a:rPr>
              <a:t>相关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MIQAUM+MS-UIGothic"/>
                <a:cs typeface="MIQAUM+MS-UIGothic"/>
              </a:rPr>
              <a:t>域的研究和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MIQAUM+MS-UIGothic"/>
                <a:cs typeface="MIQAUM+MS-UIGothic"/>
              </a:rPr>
              <a:t>用提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IQAUM+MS-UIGothic"/>
                <a:cs typeface="MIQAUM+MS-UIGothic"/>
              </a:rPr>
              <a:t>供有力支持。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BIEUSW+NCKHUH+MicrosoftYaHei-Bold"/>
                <a:cs typeface="BIEUSW+NCKHU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38320" y="5373739"/>
            <a:ext cx="4092740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MIQAUM+MS-UIGothic"/>
                <a:cs typeface="MIQAUM+MS-UIGothic"/>
              </a:rPr>
              <a:t>大气探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3050" spc="25">
                <a:solidFill>
                  <a:srgbClr val="EB554D"/>
                </a:solidFill>
                <a:latin typeface="MIQAUM+MS-UIGothic"/>
                <a:cs typeface="MIQAUM+MS-UIGothic"/>
              </a:rPr>
              <a:t>方法与技</a:t>
            </a:r>
            <a:r>
              <a:rPr sz="3050">
                <a:solidFill>
                  <a:srgbClr val="EB554D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IQAUM+MS-UIGothic"/>
                <a:cs typeface="MIQAUM+MS-UIGothic"/>
              </a:rPr>
              <a:t>地面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观测</a:t>
            </a:r>
            <a:r>
              <a:rPr sz="3000">
                <a:solidFill>
                  <a:srgbClr val="EB554D"/>
                </a:solidFill>
                <a:latin typeface="MIQAUM+MS-UIGothic"/>
                <a:cs typeface="MIQAUM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29705" y="1727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MIQAUM+MS-UIGothic"/>
                <a:cs typeface="MIQAUM+MS-UIGothic"/>
              </a:rPr>
              <a:t>直接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观测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29705" y="2207633"/>
            <a:ext cx="39433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地面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站使用各种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器直接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量大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29705" y="2550533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气中的气象要素。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29705" y="30771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MIQAUM+MS-UIGothic"/>
                <a:cs typeface="MIQAUM+MS-UIGothic"/>
              </a:rPr>
              <a:t>自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动观测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29705" y="3470647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利用自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设备进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连续观测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效率和准确性。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29705" y="4376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MIQAUM+MS-UIGothic"/>
                <a:cs typeface="MIQAUM+MS-UIGothic"/>
              </a:rPr>
              <a:t>移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动观测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29705" y="4804147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使用移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动观测车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行大气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，适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用于特殊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境和突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事件。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IQAUM+MS-UIGothic"/>
                <a:cs typeface="MIQAUM+MS-UIGothic"/>
              </a:rPr>
              <a:t>遥感法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0265" y="1727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红</a:t>
            </a:r>
            <a:r>
              <a:rPr sz="2000" spc="25">
                <a:solidFill>
                  <a:srgbClr val="EB554D"/>
                </a:solidFill>
                <a:latin typeface="MIQAUM+MS-UIGothic"/>
                <a:cs typeface="MIQAUM+MS-UIGothic"/>
              </a:rPr>
              <a:t>外遥感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00265" y="2207633"/>
            <a:ext cx="37961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射探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大气中的温度、湿度、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速等气象要素。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0265" y="30771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MIQAUM+MS-UIGothic"/>
                <a:cs typeface="MIQAUM+MS-UIGothic"/>
              </a:rPr>
              <a:t>微波遥感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00265" y="3470647"/>
            <a:ext cx="37961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利用微波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射探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大气中的云、降水、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等气象要素。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200265" y="4376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MIQAUM+MS-UIGothic"/>
                <a:cs typeface="MIQAUM+MS-UIGothic"/>
              </a:rPr>
              <a:t>激光雷达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200265" y="4804147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利用激光束探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大气中的气溶胶、云滴等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粒子。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卫</a:t>
            </a:r>
            <a:r>
              <a:rPr sz="3000">
                <a:solidFill>
                  <a:srgbClr val="EB554D"/>
                </a:solidFill>
                <a:latin typeface="MIQAUM+MS-UIGothic"/>
                <a:cs typeface="MIQAUM+MS-UIGothic"/>
              </a:rPr>
              <a:t>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观测</a:t>
            </a:r>
            <a:r>
              <a:rPr sz="3000">
                <a:solidFill>
                  <a:srgbClr val="EB554D"/>
                </a:solidFill>
                <a:latin typeface="MIQAUM+MS-UIGothic"/>
                <a:cs typeface="MIQAUM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IEUSW+NCKHUH+MicrosoftYaHei-Bold"/>
                <a:cs typeface="BIEUSW+NCKHU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IEUSW+NCKHUH+MicrosoftYaHei-Bold"/>
                <a:cs typeface="BIEUSW+NCKHU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IEUSW+NCKHUH+MicrosoftYaHei-Bold"/>
                <a:cs typeface="BIEUSW+NCKHU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卫</a:t>
            </a:r>
            <a:r>
              <a:rPr sz="2000" spc="25">
                <a:solidFill>
                  <a:srgbClr val="EB554D"/>
                </a:solidFill>
                <a:latin typeface="MIQAUM+MS-UIGothic"/>
                <a:cs typeface="MIQAUM+MS-UIGothic"/>
              </a:rPr>
              <a:t>星遥感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卫</a:t>
            </a:r>
            <a:r>
              <a:rPr sz="2000" spc="25">
                <a:solidFill>
                  <a:srgbClr val="EB554D"/>
                </a:solidFill>
                <a:latin typeface="MIQAUM+MS-UIGothic"/>
                <a:cs typeface="MIQAUM+MS-UIGothic"/>
              </a:rPr>
              <a:t>星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测风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卫</a:t>
            </a:r>
            <a:r>
              <a:rPr sz="2000" spc="25">
                <a:solidFill>
                  <a:srgbClr val="EB554D"/>
                </a:solidFill>
                <a:latin typeface="MIQAUM+MS-UIGothic"/>
                <a:cs typeface="MIQAUM+MS-UIGothic"/>
              </a:rPr>
              <a:t>星降水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2000">
                <a:solidFill>
                  <a:srgbClr val="EB554D"/>
                </a:solidFill>
                <a:latin typeface="MIQAUM+MS-UIGothic"/>
                <a:cs typeface="MIQAUM+MS-UIGothic"/>
              </a:rPr>
              <a:t>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过卫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星搭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的遥感器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取大范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的大气信息。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到的地球表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面信息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速、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向等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气象要素。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到的云和降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水信息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算降水量。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BIEUSW+NCKHUH+MicrosoftYaHei-Bold"/>
                <a:cs typeface="BIEUSW+NCKHU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52850" y="5373739"/>
            <a:ext cx="5385520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MIQAUM+MS-UIGothic"/>
                <a:cs typeface="MIQAUM+MS-UIGothic"/>
              </a:rPr>
              <a:t>大气成分与气象要素的探</a:t>
            </a:r>
            <a:r>
              <a:rPr sz="3050">
                <a:solidFill>
                  <a:srgbClr val="EB554D"/>
                </a:solidFill>
                <a:latin typeface="SimSun"/>
                <a:cs typeface="SimSun"/>
              </a:rPr>
              <a:t>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IQAUM+MS-UIGothic"/>
                <a:cs typeface="MIQAUM+MS-UIGothic"/>
              </a:rPr>
              <a:t>大气成分的探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MIQAUM+MS-UIGothic"/>
                <a:cs typeface="MIQAUM+MS-UIGothic"/>
              </a:rPr>
              <a:t>直接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2300">
                <a:solidFill>
                  <a:srgbClr val="EB554D"/>
                </a:solidFill>
                <a:latin typeface="MIQAUM+MS-UIGothic"/>
                <a:cs typeface="MIQAUM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MIQAUM+MS-UIGothic"/>
                <a:cs typeface="MIQAUM+MS-UIGothic"/>
              </a:rPr>
              <a:t>利用探空气球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MIQAUM+MS-UIGothic"/>
                <a:cs typeface="MIQAUM+MS-UIGothic"/>
              </a:rPr>
              <a:t>遥感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2300">
                <a:solidFill>
                  <a:srgbClr val="EB554D"/>
                </a:solidFill>
                <a:latin typeface="MIQAUM+MS-UIGothic"/>
                <a:cs typeface="MIQAUM+MS-UIGothic"/>
              </a:rPr>
              <a:t>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811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和分析，直接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量大气中的成分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度，如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二氧化碳、甲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烷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、臭氧等。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探空气球可以搭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载传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感器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升空，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量不同高度的大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气成分，如氮气、氧气等。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7007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星或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机搭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的遥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感器，通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分析等技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量大气的成分和分布。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IQAUM+MS-UIGothic"/>
                <a:cs typeface="MIQAUM+MS-UIGothic"/>
              </a:rPr>
              <a:t>气象要素的探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0265" y="132578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MIQAUM+MS-UIGothic"/>
                <a:cs typeface="MIQAUM+MS-UIGothic"/>
              </a:rPr>
              <a:t>温度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00265" y="1805678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温度是气象要素中的重要参数，通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温度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感器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0265" y="26751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MIQAUM+MS-UIGothic"/>
                <a:cs typeface="MIQAUM+MS-UIGothic"/>
              </a:rPr>
              <a:t>湿度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00265" y="3068058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湿度表示大气中的水分含量，通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湿度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感器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200265" y="3974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压</a:t>
            </a:r>
            <a:r>
              <a:rPr sz="2000">
                <a:solidFill>
                  <a:srgbClr val="EB554D"/>
                </a:solidFill>
                <a:latin typeface="MIQAUM+MS-UIGothic"/>
                <a:cs typeface="MIQAUM+MS-UIGothic"/>
              </a:rPr>
              <a:t>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200265" y="4402193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大气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力是大气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层对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地面的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力，通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压计进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量。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00265" y="5295804"/>
            <a:ext cx="6350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风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00265" y="5705213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是大气运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的表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过风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计进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MIQAUM+MS-UIGothic"/>
                <a:cs typeface="MIQAUM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https://d.book118.com/156220041140010040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MIQAUM+MS-UIGothic</vt:lpstr>
      <vt:lpstr>SimSun</vt:lpstr>
      <vt:lpstr>GRRJIP+TTJSBT+MicrosoftYaHei</vt:lpstr>
      <vt:lpstr>AKOVNF+PKGDJR+ArialMT</vt:lpstr>
      <vt:lpstr>Times New Roman</vt:lpstr>
      <vt:lpstr>BIEUSW+NCKHUH+MicrosoftYaHei-Bold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2024-09-07T02:42:08.904</cp:lastPrinted>
  <dcterms:created xsi:type="dcterms:W3CDTF">2024-09-06T18:42:08Z</dcterms:created>
  <dcterms:modified xsi:type="dcterms:W3CDTF">2024-09-06T18:42:10Z</dcterms:modified>
</cp:coreProperties>
</file>