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3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7E5CB-18D8-4ADF-8405-5E7EE75F3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CC276-AAE3-421B-8F71-184A349ED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04CFE-1815-48B4-957C-37ABC2FA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78EFF-8B93-4EE8-A02E-095ABE50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35E1DC-78BB-4698-B358-56AA7D38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AEB8AC-4B40-419B-8F11-CB58F17E0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C7E0A6-3446-4262-82E1-F06F5A856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C7C78-1009-4C63-9BCE-BFB1BC49D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17DA5-C711-4E0A-A70E-9F6268ED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1270D-0920-4B84-BD6E-F80D2C6C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C0686-48EA-4E22-B611-474AE46AE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760" r:id="rId2"/>
    <p:sldLayoutId id="2147486761" r:id="rId3"/>
    <p:sldLayoutId id="2147486762" r:id="rId4"/>
    <p:sldLayoutId id="2147486763" r:id="rId5"/>
    <p:sldLayoutId id="2147486764" r:id="rId6"/>
    <p:sldLayoutId id="2147486765" r:id="rId7"/>
    <p:sldLayoutId id="2147486766" r:id="rId8"/>
    <p:sldLayoutId id="2147486767" r:id="rId9"/>
    <p:sldLayoutId id="2147486768" r:id="rId10"/>
    <p:sldLayoutId id="214748676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tags" Target="../tags/tag315.xml" /><Relationship Id="rId15" Type="http://schemas.openxmlformats.org/officeDocument/2006/relationships/tags" Target="../tags/tag316.xml" /><Relationship Id="rId16" Type="http://schemas.openxmlformats.org/officeDocument/2006/relationships/tags" Target="../tags/tag317.xml" /><Relationship Id="rId17" Type="http://schemas.openxmlformats.org/officeDocument/2006/relationships/tags" Target="../tags/tag318.xml" /><Relationship Id="rId18" Type="http://schemas.openxmlformats.org/officeDocument/2006/relationships/tags" Target="../tags/tag319.xml" /><Relationship Id="rId19" Type="http://schemas.openxmlformats.org/officeDocument/2006/relationships/tags" Target="../tags/tag320.xml" /><Relationship Id="rId2" Type="http://schemas.openxmlformats.org/officeDocument/2006/relationships/tags" Target="../tags/tag303.xml" /><Relationship Id="rId20" Type="http://schemas.openxmlformats.org/officeDocument/2006/relationships/tags" Target="../tags/tag321.xml" /><Relationship Id="rId21" Type="http://schemas.openxmlformats.org/officeDocument/2006/relationships/tags" Target="../tags/tag322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tags" Target="../tags/tag333.xml" /><Relationship Id="rId13" Type="http://schemas.openxmlformats.org/officeDocument/2006/relationships/tags" Target="../tags/tag334.xml" /><Relationship Id="rId2" Type="http://schemas.openxmlformats.org/officeDocument/2006/relationships/tags" Target="../tags/tag323.xml" /><Relationship Id="rId3" Type="http://schemas.openxmlformats.org/officeDocument/2006/relationships/tags" Target="../tags/tag324.xml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tags" Target="../tags/tag327.xml" /><Relationship Id="rId7" Type="http://schemas.openxmlformats.org/officeDocument/2006/relationships/tags" Target="../tags/tag328.xml" /><Relationship Id="rId8" Type="http://schemas.openxmlformats.org/officeDocument/2006/relationships/tags" Target="../tags/tag329.xml" /><Relationship Id="rId9" Type="http://schemas.openxmlformats.org/officeDocument/2006/relationships/tags" Target="../tags/tag3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2315305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学习中的挫折与应对策略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面对挫折的心理准备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应对挫折的方法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克服挫折的策略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应对挫折的实践经验分享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面对挫折的心理准备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挫折的定义与类型</a:t>
            </a:r>
            <a:endParaRPr lang="zh-CN" altLang="en-US"/>
          </a:p>
        </p:txBody>
      </p:sp>
      <p:sp>
        <p:nvSpPr>
          <p:cNvPr id="1049700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702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704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06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708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10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12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挫折的定义：挫折是指个体在追求目标或愿望时遇到阻碍或干扰，导致无法实现目标或愿望而产生的消极情绪和心理状态。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14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挫折的类型：根据不同的分类标准，挫折可以分为多种类型。例如，根据挫折的性质，可以分为自然挫折、社会挫折和人为挫折；根据挫折的来源，可以分为家庭挫折、学校挫折和社会挫折；根据挫折的时间，可以分为早期挫折、中期挫折和晚期挫折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16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挫折的普遍性：挫折是普遍存在的，每个人在成长过程中都会遇到各种各样的挫折。挫折是不可避免的，也是不可完全避免的。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18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挫折的双重性：挫折具有双重性，一方面它可以使人产生消极情绪和心理状态，另一方面它也可以激发人的积极性和创造力，使人更加努力地追求目标或愿望。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20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挫折对学习的影响</a:t>
            </a:r>
            <a:endParaRPr lang="zh-CN" altLang="en-US"/>
          </a:p>
        </p:txBody>
      </p:sp>
      <p:sp>
        <p:nvSpPr>
          <p:cNvPr id="104976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6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挫折可能导致学习动力下降，影响学习效果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6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挫折可能引发焦虑、抑郁等负面情绪，影响学习状态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7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挫折可能让人产生逃避、放弃的想法，影响学习信心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8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挫折可能促使人反思、总结经验，促进学习进步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建立面对挫折的心理准备</a:t>
            </a:r>
            <a:endParaRPr lang="zh-CN" altLang="en-US"/>
          </a:p>
        </p:txBody>
      </p:sp>
      <p:sp>
        <p:nvSpPr>
          <p:cNvPr id="104982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2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保持积极心态：保持乐观、积极的心态，相信自己能够克服困难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3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接受挫折：认识到挫折是不可避免的一部分，接受挫折并从中学习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3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设定目标：设定明确、可行的目标，并为之努力奋斗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寻求支持：与家人、朋友或专业人士交流，寻求支持和建议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应对挫折的方法</a:t>
            </a:r>
            <a:endParaRPr lang="zh-CN" altLang="en-US"/>
          </a:p>
        </p:txBody>
      </p:sp>
      <p:sp>
        <p:nvSpPr>
          <p:cNvPr id="10498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调整心态，保持积极乐观的态度</a:t>
            </a:r>
            <a:endParaRPr lang="zh-CN" altLang="en-US"/>
          </a:p>
        </p:txBody>
      </p:sp>
      <p:sp>
        <p:nvSpPr>
          <p:cNvPr id="10500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接受挫折，积极面对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调整心态，保持乐观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寻求帮助，寻求支持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总结经验，不断进步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寻求帮助，向他人倾诉</a:t>
            </a:r>
            <a:endParaRPr lang="zh-CN" altLang="en-US"/>
          </a:p>
        </p:txBody>
      </p:sp>
      <p:sp>
        <p:nvSpPr>
          <p:cNvPr id="10501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3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寻求专业人士帮助：咨询师、心理医生等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寻求家人和朋友支持：分享感受，获得理解和鼓励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14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加入学习小组或社群：共同交流，互相帮助和支持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14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积极面对问题，勇敢寻求解决方案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制定合理的学习计划，提高学习效率</a:t>
            </a:r>
            <a:endParaRPr lang="zh-CN" altLang="en-US"/>
          </a:p>
        </p:txBody>
      </p:sp>
      <p:sp>
        <p:nvSpPr>
          <p:cNvPr id="10501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制定明确的学习目标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制定详细的学习计划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2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2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学会高效学习的方法和技巧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合理安排学习时间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培养自信心，增强自我效能感</a:t>
            </a:r>
            <a:endParaRPr lang="zh-CN" altLang="en-US"/>
          </a:p>
        </p:txBody>
      </p:sp>
      <p:sp>
        <p:nvSpPr>
          <p:cNvPr id="105027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7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7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认识自己的优点和长处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28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设定明确的目标和计划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28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8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学会自我激励和自我肯定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029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9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寻求他人支持和帮助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https://d.book118.com/156223153051010034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宋体</vt:lpstr>
      <vt:lpstr>Office Theme</vt:lpstr>
      <vt:lpstr>学习中的挫折与应对策略</vt:lpstr>
      <vt:lpstr>目录</vt:lpstr>
      <vt:lpstr>添加章节标题</vt:lpstr>
      <vt:lpstr>面对挫折的心理准备</vt:lpstr>
      <vt:lpstr>挫折的定义与类型</vt:lpstr>
      <vt:lpstr>挫折对学习的影响</vt:lpstr>
      <vt:lpstr>建立面对挫折的心理准备</vt:lpstr>
      <vt:lpstr>应对挫折的方法</vt:lpstr>
      <vt:lpstr>调整心态，保持积极乐观的态度</vt:lpstr>
      <vt:lpstr>寻求帮助，向他人倾诉</vt:lpstr>
      <vt:lpstr>制定合理的学习计划，提高学习效率</vt:lpstr>
      <vt:lpstr>培养自信心，增强自我效能感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2024-09-03T09:05:06.088</cp:lastPrinted>
  <dcterms:created xsi:type="dcterms:W3CDTF">2024-09-03T01:05:06Z</dcterms:created>
  <dcterms:modified xsi:type="dcterms:W3CDTF">2024-09-03T01:05:08Z</dcterms:modified>
</cp:coreProperties>
</file>