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9CEDB7E-B1BC-4B21-8846-C70C631FF2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21D5127-DE48-4160-A1B9-40AB80750A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99D876B-34A7-4F5C-AB0C-832E268BB3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EC90954-8E1B-47CB-A278-972FC4640E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1F5BEAE-7644-4C3C-B6B3-C45D9E877B0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7D80171-B314-44D6-A46C-E30264DCC4D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24AFEF2-A079-4C52-885A-17316FB06D5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A57A43E-335D-4DCA-80D8-03C9AF37AD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90D692A-2396-4F70-BC4B-2B5426F120C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0A92B7D-2F8F-4153-A0AB-22DC69B5B7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E194A6-591E-4589-B7DA-95DDB2914B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56230053142010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372750"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lumMod val="60000"/>
                    <a:lumOff val="40000"/>
                    <a:alpha val="100000"/>
                  </a:schemeClr>
                </a:solidFill>
                <a:latin typeface="Microsoft Yahei"/>
                <a:ea typeface="Microsoft Yahei"/>
                <a:cs typeface="Microsoft Yahei"/>
              </a:rPr>
              <a:t>阿帕替尼在晚期肝癌中的应用课件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阿帕替尼简介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晚期肝癌概述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阿帕替尼在晚期肝癌中的临床研究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阿帕替尼在晚期肝癌中的治疗策略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阿帕替尼的疗效与副作用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阿帕替尼的未来研究方向</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alpha val="100000"/>
                  </a:schemeClr>
                </a:solidFill>
                <a:latin typeface="Microsoft Yahei"/>
                <a:ea typeface="Microsoft Yahei"/>
                <a:cs typeface="Microsoft Yahei"/>
              </a:rPr>
              <a:t>01</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alpha val="100000"/>
                  </a:schemeClr>
                </a:solidFill>
                <a:latin typeface="Microsoft Yahei"/>
                <a:ea typeface="Microsoft Yahei"/>
                <a:cs typeface="Microsoft Yahei"/>
              </a:rPr>
              <a:t>阿帕替尼简介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针对晚期肝癌缺乏有效治疗手段</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晚期肝癌是一种难以治疗的疾病，现有的治疗手段有限，患者生存期短。</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阿帕替尼的研发初衷</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为了寻找一种能够针对晚期肝癌的新型治疗药物，研究者经过大量的筛选和研究，最终发现了阿帕替尼。</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药物研发背景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阿帕替尼通过抑制肿瘤血管内皮生长因子的活性，阻止肿瘤血管的生成，从而切断肿瘤细胞的营养供给，抑制肿瘤的生长和扩散。</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阿帕替尼还能直接抑制肿瘤细胞的增殖，诱导肿瘤细胞凋亡，进一步遏制肿瘤的发展。</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药物作用机制</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直接抑制肿瘤细胞增殖</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抑制肿瘤血管生成</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药物安全性</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主要不良反应</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阿帕替尼治疗过程中可能出现的主要不良反应包括高血压、蛋白尿、出血、胃肠道反应等。</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安全性监测与处理</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在治疗过程中，需要对患者进行密切监测，及时发现并处理不良反应，确保治疗的安全性和有效性。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alpha val="100000"/>
                  </a:schemeClr>
                </a:solidFill>
                <a:latin typeface="Microsoft Yahei"/>
                <a:ea typeface="Microsoft Yahei"/>
                <a:cs typeface="Microsoft Yahei"/>
              </a:rPr>
              <a:t>02</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alpha val="100000"/>
                  </a:schemeClr>
                </a:solidFill>
                <a:latin typeface="Microsoft Yahei"/>
                <a:ea typeface="Microsoft Yahei"/>
                <a:cs typeface="Microsoft Yahei"/>
              </a:rPr>
              <a:t>晚期肝癌概述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肝癌是一种起源于肝脏的恶性肿瘤，是全球常见的恶性肿瘤之一。</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肝癌定义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肝癌主要分为原发性肝癌和转移性肝癌，其中原发性肝癌又可以分为肝细胞癌和胆管细胞癌。</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分类</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肝癌定义与分类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病因</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肝癌的病因较为复杂，主要与慢性乙型肝炎、慢性丙型肝炎、肝硬化、酗酒、黄曲霉素等环境因素有关。</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发病机制</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肝癌的发生是多种因素共同作用的结果，包括基因突变、免疫逃逸、炎症反应等。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肝癌的病因和发病机制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肝癌的诊断主要依靠影像学检查和血液肿瘤标志物检测，确诊需要病理组织学检查。</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分期</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肝癌的分期主要依据肿瘤的大小、数量、侵犯范围等因素，不同分期对应不同的治疗方案和预后。</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诊断</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肝癌的诊断与分期</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alpha val="100000"/>
                  </a:schemeClr>
                </a:solidFill>
                <a:latin typeface="Microsoft Yahei"/>
                <a:ea typeface="Microsoft Yahei"/>
                <a:cs typeface="Microsoft Yahei"/>
              </a:rPr>
              <a:t>03</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alpha val="100000"/>
                  </a:schemeClr>
                </a:solidFill>
                <a:latin typeface="Microsoft Yahei"/>
                <a:ea typeface="Microsoft Yahei"/>
                <a:cs typeface="Microsoft Yahei"/>
              </a:rPr>
              <a:t>阿帕替尼在晚期肝癌中的临床研究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研究方法</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实验组患者采用常规联合阿帕替尼治疗。</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观察指标</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比较两组护理前后各指标对应的评价量表进行评价，分数越高，护理效果越好。</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研究对象</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选取90例原发性晚期肝癌患者，等量随机分为两组，对照组给予常规治疗，定时记录患者情况。</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临床试验设计与方法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临床试验结果</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实验组患者中位生存期为（10.2±1.3）个月，明显高于对照组的（7.1±0.9）个月。</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生活质量评价量表进行评价</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350">
                  <a:solidFill>
                    <a:schemeClr val="dk1">
                      <a:alpha val="100000"/>
                    </a:schemeClr>
                  </a:solidFill>
                  <a:latin typeface="Microsoft Yahei"/>
                  <a:ea typeface="Microsoft Yahei"/>
                  <a:cs typeface="Microsoft Yahei"/>
                </a:rPr>
                <a:t>分数越高，护理效果越好。实验组患者生活质量评价量表进行评价进行评价量表进行评价进行评价分数为（82.4±3.7）分，明显高于对照组的（71.5±4.1）分。</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护理前后评价量表进行评价</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350">
                  <a:solidFill>
                    <a:schemeClr val="dk1">
                      <a:alpha val="100000"/>
                    </a:schemeClr>
                  </a:solidFill>
                  <a:latin typeface="Microsoft Yahei"/>
                  <a:ea typeface="Microsoft Yahei"/>
                  <a:cs typeface="Microsoft Yahei"/>
                </a:rPr>
                <a:t>分数越高，护理效果越好。实验组患者护理前后评价量表进行评价进行评价量表进行评价为（85.3±2.9）分，明显高于对照组的（73.6±3.5）分。</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生存期比较</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https://d.book118.com/156230053142010055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1A004F"/>
      </a:lt1>
      <a:dk2>
        <a:srgbClr val="EDE5FF"/>
      </a:dk2>
      <a:lt2>
        <a:srgbClr val="000000"/>
      </a:lt2>
      <a:accent1>
        <a:srgbClr val="9970FC"/>
      </a:accent1>
      <a:accent2>
        <a:srgbClr val="6C51FF"/>
      </a:accent2>
      <a:accent3>
        <a:srgbClr val="3F00C2"/>
      </a:accent3>
      <a:accent4>
        <a:srgbClr val="FF6CE0"/>
      </a:accent4>
      <a:accent5>
        <a:srgbClr val="FF8CE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2024-09-23T05:10:58.099</cp:lastPrinted>
  <dcterms:created xsi:type="dcterms:W3CDTF">2024-09-22T21:10:58Z</dcterms:created>
  <dcterms:modified xsi:type="dcterms:W3CDTF">2024-09-22T21:11:00Z</dcterms:modified>
</cp:coreProperties>
</file>