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86130CD-5F52-4290-BA7F-53DD0C92866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3EABE07-B5A0-456F-83A9-EE152FBDA95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A15E362-9E8C-4CD9-BA9B-5AD8357E071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C4B5ED1-1673-4F36-94B2-112402A19C3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F4B68B0-3604-4BC0-9C07-E85B28D345A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BB88FFC-9F90-45F4-9B5C-5DED47A6610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F8070D7-440D-4816-9147-C5F3D4F5DC5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27C922A-3D37-4D7C-80F6-976E8A2FF54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1091F38-86E3-49CF-B061-8E11F489193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72368D4-2942-4908-AE75-307318903FA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7C40FE1-08BB-4FCA-95E8-BFC7ABA9118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57010121006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13147" y="731459"/>
            <a:ext cx="5352910" cy="30152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750" b="1">
                <a:solidFill>
                  <a:srgbClr val="FFFFFF">
                    <a:alpha val="100000"/>
                  </a:srgbClr>
                </a:solidFill>
                <a:latin typeface="Microsoft Yahei"/>
                <a:ea typeface="Microsoft Yahei"/>
                <a:cs typeface="Microsoft Yahei"/>
              </a:rPr>
              <a:t>获取数据的途径</a:t>
            </a:r>
          </a:p>
        </p:txBody>
      </p:sp>
      <p:sp>
        <p:nvSpPr>
          <p:cNvPr id="3" name="TextBox 3"/>
          <p:cNvSpPr txBox="1"/>
          <p:nvPr/>
        </p:nvSpPr>
        <p:spPr>
          <a:xfrm>
            <a:off x="813147" y="5029297"/>
            <a:ext cx="3867150" cy="4953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endParaRPr lang="en-US" sz="2025">
              <a:solidFill>
                <a:srgbClr val="FFFFFF">
                  <a:alpha val="100000"/>
                </a:srgbClr>
              </a:solidFill>
              <a:latin typeface="Microsoft Yahei"/>
              <a:ea typeface="Microsoft Yahei"/>
              <a:cs typeface="Microsoft Yahei"/>
            </a:endParaRPr>
          </a:p>
        </p:txBody>
      </p:sp>
      <p:sp>
        <p:nvSpPr>
          <p:cNvPr id="4" name="TextBox 4"/>
          <p:cNvSpPr txBox="1"/>
          <p:nvPr/>
        </p:nvSpPr>
        <p:spPr>
          <a:xfrm>
            <a:off x="813147" y="5621716"/>
            <a:ext cx="4267200" cy="5048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a:solidFill>
                  <a:srgbClr val="FFFFFF">
                    <a:alpha val="100000"/>
                  </a:srgbClr>
                </a:solidFill>
                <a:latin typeface="Microsoft Yahei"/>
                <a:ea typeface="Microsoft Yahei"/>
                <a:cs typeface="Microsoft Yahei"/>
              </a:rPr>
              <a:t>2024-02-01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315579" y="1400762"/>
            <a:ext cx="1851660"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00" b="1">
                <a:solidFill>
                  <a:srgbClr val="FFFFFF">
                    <a:alpha val="100000"/>
                  </a:srgbClr>
                </a:solidFill>
                <a:latin typeface="微软雅黑"/>
                <a:ea typeface="微软雅黑"/>
                <a:cs typeface="微软雅黑"/>
              </a:rPr>
              <a:t>目录</a:t>
            </a:r>
            <a:endParaRPr lang="en-US" sz="1100"/>
          </a:p>
        </p:txBody>
      </p:sp>
      <p:sp>
        <p:nvSpPr>
          <p:cNvPr id="4" name="AutoShape 4"/>
          <p:cNvSpPr/>
          <p:nvPr/>
        </p:nvSpPr>
        <p:spPr>
          <a:xfrm>
            <a:off x="1381903" y="1114301"/>
            <a:ext cx="3256160" cy="572922"/>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b="1">
                <a:solidFill>
                  <a:srgbClr val="5CA5F4">
                    <a:alpha val="100000"/>
                  </a:srgbClr>
                </a:solidFill>
                <a:latin typeface="微软雅黑"/>
                <a:ea typeface="微软雅黑"/>
                <a:cs typeface="微软雅黑"/>
              </a:rPr>
              <a:t>CONTENTS</a:t>
            </a:r>
            <a:endParaRPr lang="en-US" sz="1100"/>
          </a:p>
        </p:txBody>
      </p:sp>
      <p:sp>
        <p:nvSpPr>
          <p:cNvPr id="5" name="TextBox 5"/>
          <p:cNvSpPr txBox="1"/>
          <p:nvPr/>
        </p:nvSpPr>
        <p:spPr>
          <a:xfrm>
            <a:off x="4147367" y="948549"/>
            <a:ext cx="6449687" cy="4960901"/>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数据库获取</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网络爬虫技术</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API接口调用</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物联网传感器采集</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第三方数据服务提供商</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社交媒体和公开数据集获取</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370921" y="1670137"/>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9600" b="1">
                <a:solidFill>
                  <a:srgbClr val="FFFFFF">
                    <a:alpha val="100000"/>
                  </a:srgbClr>
                </a:solidFill>
                <a:latin typeface="Microsoft Yahei"/>
                <a:ea typeface="Microsoft Yahei"/>
                <a:cs typeface="Microsoft Yahei"/>
              </a:rPr>
              <a:t>01</a:t>
            </a:r>
          </a:p>
        </p:txBody>
      </p:sp>
      <p:sp>
        <p:nvSpPr>
          <p:cNvPr id="3" name="TextBox 3"/>
          <p:cNvSpPr txBox="1"/>
          <p:nvPr/>
        </p:nvSpPr>
        <p:spPr>
          <a:xfrm>
            <a:off x="2815553" y="3149915"/>
            <a:ext cx="6560893" cy="1721157"/>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数据库获取</a:t>
            </a:r>
          </a:p>
        </p:txBody>
      </p:sp>
      <p:sp>
        <p:nvSpPr>
          <p:cNvPr id="4" name="TextBox 4"/>
          <p:cNvSpPr txBox="1"/>
          <p:nvPr/>
        </p:nvSpPr>
        <p:spPr>
          <a:xfrm>
            <a:off x="5017700" y="1098427"/>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5CA5F4">
                    <a:alpha val="100000"/>
                  </a:srgbClr>
                </a:solidFill>
                <a:latin typeface="Microsoft Yahei"/>
                <a:ea typeface="Microsoft Yahei"/>
                <a:cs typeface="Microsoft Yahei"/>
              </a:rPr>
              <a:t>CHAPTER</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1458" r="11458"/>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6792" r="16792"/>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alpha val="100000"/>
                  <a:lumMod val="60000"/>
                  <a:lumMod val="4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alpha val="100000"/>
                  <a:lumMod val="60000"/>
                  <a:lumMod val="4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alpha val="100000"/>
                  <a:lumMod val="60000"/>
                  <a:lumMod val="4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alpha val="100000"/>
                  <a:lumMod val="60000"/>
                  <a:lumMod val="4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MySQL</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Oracle</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SQL Server</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PostgreSQL</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关系型数据库</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开源的关系型数据库管理系统，使用结构化查询语言（SQL）进行数据库管理。</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微软公司的关系型数据库管理系统，与Windows操作系统紧密集成。</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甲骨文公司的关系型数据库产品，提供高性能、高可靠性的数据存储和管理。</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开源的关系型数据库，支持大量并发读写和复杂的数据处理。</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340" r="23340"/>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基于文档的分布式数据库，适合存储大量非结构化数据。</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MongoDB</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基于键值对的内存数据库，支持丰富的数据结构，常用于缓存和消息队列。</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Redis</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高度可扩展的分布式数据库，适合处理大量写入和跨数据中心复制。</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Cassandra</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基于列存储的分布式数据库，适合存储海量稀疏数据。</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HBase</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非关系型数据库</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7417" r="17417"/>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结构化查询语言，用于关系型数据库的查询、更新、插入和删除操作。</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SQL</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NoSQL查询语言</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数据库索引</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查询优化</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针对非关系型数据库的查询语言，如MongoDB的查询语言。</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提高查询效率的关键技术，包括B树、哈希等索引类型。</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通过调整查询语句、索引设计等方式提高查询性能。</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数据库查询语言与技巧</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218874" y="1454724"/>
            <a:ext cx="4632960" cy="2072640"/>
          </a:xfrm>
          <a:prstGeom prst="rect">
            <a:avLst/>
          </a:prstGeom>
          <a:solidFill>
            <a:schemeClr val="lt1">
              <a:alpha val="60000"/>
            </a:schemeClr>
          </a:solidFill>
          <a:ln w="6287">
            <a:solidFill>
              <a:schemeClr val="dk2">
                <a:alpha val="6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267642"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JDBC</a:t>
            </a:r>
          </a:p>
        </p:txBody>
      </p:sp>
      <p:sp>
        <p:nvSpPr>
          <p:cNvPr id="4" name="TextBox 4"/>
          <p:cNvSpPr txBox="1"/>
          <p:nvPr/>
        </p:nvSpPr>
        <p:spPr>
          <a:xfrm>
            <a:off x="1575272"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Java数据库连接标准，提供Java程序与数据库之间的连接和操作接口。</a:t>
            </a:r>
          </a:p>
        </p:txBody>
      </p:sp>
      <p:sp>
        <p:nvSpPr>
          <p:cNvPr id="5" name="AutoShape 5"/>
          <p:cNvSpPr/>
          <p:nvPr/>
        </p:nvSpPr>
        <p:spPr>
          <a:xfrm rot="2700000">
            <a:off x="3139895" y="1059265"/>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264136" y="1220082"/>
            <a:ext cx="542436" cy="530244"/>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flipV="1">
            <a:off x="6220648" y="2346968"/>
            <a:ext cx="0" cy="3305393"/>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4684480" y="3999665"/>
            <a:ext cx="3072335" cy="0"/>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6589461" y="1454724"/>
            <a:ext cx="4632960" cy="2072640"/>
          </a:xfrm>
          <a:prstGeom prst="rect">
            <a:avLst/>
          </a:prstGeom>
          <a:solidFill>
            <a:schemeClr val="lt1">
              <a:alpha val="60000"/>
            </a:schemeClr>
          </a:solidFill>
          <a:ln w="6287">
            <a:solidFill>
              <a:schemeClr val="dk2">
                <a:alpha val="6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6638230"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ODBC</a:t>
            </a:r>
          </a:p>
        </p:txBody>
      </p:sp>
      <p:sp>
        <p:nvSpPr>
          <p:cNvPr id="11" name="TextBox 11"/>
          <p:cNvSpPr txBox="1"/>
          <p:nvPr/>
        </p:nvSpPr>
        <p:spPr>
          <a:xfrm>
            <a:off x="6945860"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开放数据库连接标准，提供跨平台的数据库连接和操作接口。</a:t>
            </a:r>
          </a:p>
        </p:txBody>
      </p:sp>
      <p:sp>
        <p:nvSpPr>
          <p:cNvPr id="12" name="AutoShape 12"/>
          <p:cNvSpPr/>
          <p:nvPr/>
        </p:nvSpPr>
        <p:spPr>
          <a:xfrm rot="2700000">
            <a:off x="8510482" y="1059265"/>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18874" y="4270883"/>
            <a:ext cx="4632960" cy="2072640"/>
          </a:xfrm>
          <a:prstGeom prst="rect">
            <a:avLst/>
          </a:prstGeom>
          <a:solidFill>
            <a:schemeClr val="lt1">
              <a:alpha val="60000"/>
            </a:schemeClr>
          </a:solidFill>
          <a:ln w="6287">
            <a:solidFill>
              <a:schemeClr val="dk2">
                <a:alpha val="6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1267642"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数据库连接池</a:t>
            </a:r>
          </a:p>
        </p:txBody>
      </p:sp>
      <p:sp>
        <p:nvSpPr>
          <p:cNvPr id="15" name="TextBox 15"/>
          <p:cNvSpPr txBox="1"/>
          <p:nvPr/>
        </p:nvSpPr>
        <p:spPr>
          <a:xfrm>
            <a:off x="1575272"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管理和复用数据库连接，提高系统性能和资源利用率。</a:t>
            </a:r>
          </a:p>
        </p:txBody>
      </p:sp>
      <p:sp>
        <p:nvSpPr>
          <p:cNvPr id="16" name="AutoShape 16"/>
          <p:cNvSpPr/>
          <p:nvPr/>
        </p:nvSpPr>
        <p:spPr>
          <a:xfrm rot="2700000">
            <a:off x="3139895" y="3875423"/>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589461" y="4270883"/>
            <a:ext cx="4632960" cy="2072640"/>
          </a:xfrm>
          <a:prstGeom prst="rect">
            <a:avLst/>
          </a:prstGeom>
          <a:solidFill>
            <a:schemeClr val="lt1">
              <a:alpha val="60000"/>
            </a:schemeClr>
          </a:solidFill>
          <a:ln w="6287">
            <a:solidFill>
              <a:schemeClr val="dk2">
                <a:alpha val="6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6638230"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数据库配置文件</a:t>
            </a:r>
          </a:p>
        </p:txBody>
      </p:sp>
      <p:sp>
        <p:nvSpPr>
          <p:cNvPr id="19" name="TextBox 19"/>
          <p:cNvSpPr txBox="1"/>
          <p:nvPr/>
        </p:nvSpPr>
        <p:spPr>
          <a:xfrm>
            <a:off x="6945860"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存储数据库连接信息、参数设置等，方便系统管理和维护。</a:t>
            </a:r>
          </a:p>
        </p:txBody>
      </p:sp>
      <p:sp>
        <p:nvSpPr>
          <p:cNvPr id="20" name="AutoShape 20"/>
          <p:cNvSpPr/>
          <p:nvPr/>
        </p:nvSpPr>
        <p:spPr>
          <a:xfrm rot="2700000">
            <a:off x="8510482" y="3875423"/>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672065" y="1195698"/>
            <a:ext cx="492903" cy="492903"/>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297145" y="4016916"/>
            <a:ext cx="476417" cy="476417"/>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8651974" y="4016916"/>
            <a:ext cx="507934" cy="507934"/>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数据库连接与配置</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370921" y="1670137"/>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9600" b="1">
                <a:solidFill>
                  <a:srgbClr val="FFFFFF">
                    <a:alpha val="100000"/>
                  </a:srgbClr>
                </a:solidFill>
                <a:latin typeface="Microsoft Yahei"/>
                <a:ea typeface="Microsoft Yahei"/>
                <a:cs typeface="Microsoft Yahei"/>
              </a:rPr>
              <a:t>02</a:t>
            </a:r>
          </a:p>
        </p:txBody>
      </p:sp>
      <p:sp>
        <p:nvSpPr>
          <p:cNvPr id="3" name="TextBox 3"/>
          <p:cNvSpPr txBox="1"/>
          <p:nvPr/>
        </p:nvSpPr>
        <p:spPr>
          <a:xfrm>
            <a:off x="2815553" y="3149915"/>
            <a:ext cx="6560893" cy="1721157"/>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网络爬虫技术</a:t>
            </a:r>
          </a:p>
        </p:txBody>
      </p:sp>
      <p:sp>
        <p:nvSpPr>
          <p:cNvPr id="4" name="TextBox 4"/>
          <p:cNvSpPr txBox="1"/>
          <p:nvPr/>
        </p:nvSpPr>
        <p:spPr>
          <a:xfrm>
            <a:off x="5017700" y="1098427"/>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5CA5F4">
                    <a:alpha val="100000"/>
                  </a:srgbClr>
                </a:solidFill>
                <a:latin typeface="Microsoft Yahei"/>
                <a:ea typeface="Microsoft Yahei"/>
                <a:cs typeface="Microsoft Yahei"/>
              </a:rPr>
              <a:t>CHAPTER</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5421" b="542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网络爬虫是一种自动化程序，通过模拟浏览器行为，从互联网上抓取数据。它按照一定规则自动访问和下载网页，并提取所需信息。</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根据实现方式和用途，网络爬虫可分为通用爬虫、聚焦爬虫、增量式爬虫、深层网络爬虫等。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网络爬虫原理及分类</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爬虫分类</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网络爬虫原理</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爬虫框架</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如Scrapy、BeautifulSoup、Selenium等，这些框架提供了丰富的功能和灵活的定制性，方便开发者快速搭建爬虫程序。</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爬虫工具</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如八爪鱼、火车头等，这些工具提供了可视化操作界面，无需编程基础即可使用，适合快速抓取数据。</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22688" r="22688"/>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常用爬虫框架与工具</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79" r="25079"/>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数据抓取策略</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包括深度优先遍历、广度优先遍历、非完全PageRank等，根据目标网站的结构和特点选择合适的策略。</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反爬虫机制应对</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如设置合理的访问频率、使用代理IP、模拟用户行为等，以避免被目标网站封锁或限制访问。</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数据抓取策略与反爬虫机制应对</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4625" r="14625"/>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包括去除重复数据、处理缺失值、异常值检测与处理等，以提高数据质量和准确性。</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数据清洗</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包括文本处理（如分词、去停用词等）、数值型数据标准化/归一化、分类数据编码等，以便于后续的数据分析和挖掘。</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数据预处理</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数据清洗与预处理</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370921" y="1670137"/>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9600" b="1">
                <a:solidFill>
                  <a:srgbClr val="FFFFFF">
                    <a:alpha val="100000"/>
                  </a:srgbClr>
                </a:solidFill>
                <a:latin typeface="Microsoft Yahei"/>
                <a:ea typeface="Microsoft Yahei"/>
                <a:cs typeface="Microsoft Yahei"/>
              </a:rPr>
              <a:t>03</a:t>
            </a:r>
          </a:p>
        </p:txBody>
      </p:sp>
      <p:sp>
        <p:nvSpPr>
          <p:cNvPr id="3" name="TextBox 3"/>
          <p:cNvSpPr txBox="1"/>
          <p:nvPr/>
        </p:nvSpPr>
        <p:spPr>
          <a:xfrm>
            <a:off x="2815553" y="3149915"/>
            <a:ext cx="6560893" cy="1721157"/>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API接口调用</a:t>
            </a:r>
          </a:p>
        </p:txBody>
      </p:sp>
      <p:sp>
        <p:nvSpPr>
          <p:cNvPr id="4" name="TextBox 4"/>
          <p:cNvSpPr txBox="1"/>
          <p:nvPr/>
        </p:nvSpPr>
        <p:spPr>
          <a:xfrm>
            <a:off x="5017700" y="1098427"/>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5CA5F4">
                    <a:alpha val="100000"/>
                  </a:srgbClr>
                </a:solidFill>
                <a:latin typeface="Microsoft Yahei"/>
                <a:ea typeface="Microsoft Yahei"/>
                <a:cs typeface="Microsoft Yahei"/>
              </a:rPr>
              <a:t>CHAPTER</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270200"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829"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56128"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385959"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70200"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00031"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27151" y="1991575"/>
            <a:ext cx="4600575" cy="1800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API（Application Programming…</a:t>
            </a:r>
          </a:p>
        </p:txBody>
      </p:sp>
      <p:sp>
        <p:nvSpPr>
          <p:cNvPr id="9" name="TextBox 9"/>
          <p:cNvSpPr txBox="1"/>
          <p:nvPr/>
        </p:nvSpPr>
        <p:spPr>
          <a:xfrm>
            <a:off x="1027151" y="3277450"/>
            <a:ext cx="4600575"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API是一种预定义的函数，它提供了应用程序与开发人员无需访问源码或理解内部工作机制的细节，就可以依据某组规则来使用的能力。</a:t>
            </a:r>
          </a:p>
        </p:txBody>
      </p:sp>
      <p:sp>
        <p:nvSpPr>
          <p:cNvPr id="10" name="TextBox 10"/>
          <p:cNvSpPr txBox="1"/>
          <p:nvPr/>
        </p:nvSpPr>
        <p:spPr>
          <a:xfrm>
            <a:off x="1218180" y="1247318"/>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要点一</a:t>
            </a:r>
          </a:p>
        </p:txBody>
      </p:sp>
      <p:sp>
        <p:nvSpPr>
          <p:cNvPr id="11" name="TextBox 11"/>
          <p:cNvSpPr txBox="1"/>
          <p:nvPr/>
        </p:nvSpPr>
        <p:spPr>
          <a:xfrm>
            <a:off x="6775216" y="1261999"/>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要点二</a:t>
            </a:r>
          </a:p>
        </p:txBody>
      </p:sp>
      <p:sp>
        <p:nvSpPr>
          <p:cNvPr id="12" name="TextBox 12"/>
          <p:cNvSpPr txBox="1"/>
          <p:nvPr/>
        </p:nvSpPr>
        <p:spPr>
          <a:xfrm>
            <a:off x="6533522" y="1991575"/>
            <a:ext cx="4600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API的作用</a:t>
            </a:r>
          </a:p>
        </p:txBody>
      </p:sp>
      <p:sp>
        <p:nvSpPr>
          <p:cNvPr id="13" name="TextBox 13"/>
          <p:cNvSpPr txBox="1"/>
          <p:nvPr/>
        </p:nvSpPr>
        <p:spPr>
          <a:xfrm>
            <a:off x="6547810" y="3277450"/>
            <a:ext cx="4572000"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API可以实现不同软件之间的数据交互，使得开发人员能够更加方便地获取和使用数据，提高开发效率和应用程序的可扩展性。</a:t>
            </a:r>
          </a:p>
        </p:txBody>
      </p:sp>
      <p:sp>
        <p:nvSpPr>
          <p:cNvPr id="14" name="AutoShape 14"/>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API接口概念及作用</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基于HTTP协议，通过URL路径和HTTP请求方法来调用，返回结果通常为JSON或XML格式。</a:t>
            </a:r>
          </a:p>
        </p:txBody>
      </p:sp>
      <p:sp>
        <p:nvSpPr>
          <p:cNvPr id="4" name="TextBox 4"/>
          <p:cNvSpPr txBox="1"/>
          <p:nvPr/>
        </p:nvSpPr>
        <p:spPr>
          <a:xfrm>
            <a:off x="990089"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REST API</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SOAP API</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21875" r="2187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RPC API</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23750" r="2375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基于XML格式，通过SOAP协议进行通信，需要遵循WSDL（Web Services Description Language）描述文档进行调用。</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远程过程调用，通过网络在不同地址空间之间进行通信，调用过程对开发人员透明。</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常见API接口类型及调用方式</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URL参数</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将参数直接附加在URL后面，通过GET请求传递。</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请求体参数</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将参数放在HTTP请求体中，通过POST、PUT等请求方法传递，通常用于传递大量数据。</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请求头参数</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将参数放在HTTP请求头中，用于传递一些额外的信息，如认证信息、请求来源等。</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API参数设置与传递方法</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https://d.book118.com/157010121006006044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A0237"/>
      </a:lt1>
      <a:dk2>
        <a:srgbClr val="E4E7FF"/>
      </a:dk2>
      <a:lt2>
        <a:srgbClr val="000000"/>
      </a:lt2>
      <a:accent1>
        <a:srgbClr val="609FFF"/>
      </a:accent1>
      <a:accent2>
        <a:srgbClr val="0F8BFF"/>
      </a:accent2>
      <a:accent3>
        <a:srgbClr val="5A44DF"/>
      </a:accent3>
      <a:accent4>
        <a:srgbClr val="A495FF"/>
      </a:accent4>
      <a:accent5>
        <a:srgbClr val="9AA4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103</Paragraphs>
  <Slides>17</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17</vt:i4>
      </vt:variant>
    </vt:vector>
  </HeadingPairs>
  <TitlesOfParts>
    <vt:vector baseType="lpstr" size="22">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2024-09-18T03:09:44.104</cp:lastPrinted>
  <dcterms:created xsi:type="dcterms:W3CDTF">2024-09-17T19:09:44Z</dcterms:created>
  <dcterms:modified xsi:type="dcterms:W3CDTF">2024-09-17T19:09:46Z</dcterms:modified>
</cp:coreProperties>
</file>