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6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9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63354-174B-4CE2-8920-5B9FDC310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74813-2556-4B75-B2ED-824FBDD77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55E16-A79C-4FC2-89B0-BD10EF7DC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A7596-5254-4173-A547-8D7BC8581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28950-85A8-4D27-8DB9-85A9312B3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097612-9FB0-4C41-8529-20FBA3124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48848-96D5-4179-A7F0-040BF635B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62FCB-ACC7-4AA2-8AB6-0DBDBB97F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F123B-E387-4C7D-A873-E1578F2DA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15F8B-E226-455F-B459-7DC3DB858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A5C10-3154-4E80-A3E4-118766430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668" r:id="rId2"/>
    <p:sldLayoutId id="2147502669" r:id="rId3"/>
    <p:sldLayoutId id="2147502670" r:id="rId4"/>
    <p:sldLayoutId id="2147502671" r:id="rId5"/>
    <p:sldLayoutId id="2147502672" r:id="rId6"/>
    <p:sldLayoutId id="2147502673" r:id="rId7"/>
    <p:sldLayoutId id="2147502674" r:id="rId8"/>
    <p:sldLayoutId id="2147502675" r:id="rId9"/>
    <p:sldLayoutId id="2147502676" r:id="rId10"/>
    <p:sldLayoutId id="214750267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31" Type="http://schemas.openxmlformats.org/officeDocument/2006/relationships/tags" Target="../tags/tag204.xml" /><Relationship Id="rId32" Type="http://schemas.openxmlformats.org/officeDocument/2006/relationships/tags" Target="../tags/tag205.xml" /><Relationship Id="rId33" Type="http://schemas.openxmlformats.org/officeDocument/2006/relationships/tags" Target="../tags/tag206.xml" /><Relationship Id="rId34" Type="http://schemas.openxmlformats.org/officeDocument/2006/relationships/tags" Target="../tags/tag207.xml" /><Relationship Id="rId35" Type="http://schemas.openxmlformats.org/officeDocument/2006/relationships/tags" Target="../tags/tag208.xml" /><Relationship Id="rId36" Type="http://schemas.openxmlformats.org/officeDocument/2006/relationships/tags" Target="../tags/tag209.xml" /><Relationship Id="rId37" Type="http://schemas.openxmlformats.org/officeDocument/2006/relationships/tags" Target="../tags/tag210.xml" /><Relationship Id="rId38" Type="http://schemas.openxmlformats.org/officeDocument/2006/relationships/tags" Target="../tags/tag211.xml" /><Relationship Id="rId39" Type="http://schemas.openxmlformats.org/officeDocument/2006/relationships/tags" Target="../tags/tag212.xml" /><Relationship Id="rId4" Type="http://schemas.openxmlformats.org/officeDocument/2006/relationships/tags" Target="../tags/tag177.xml" /><Relationship Id="rId40" Type="http://schemas.openxmlformats.org/officeDocument/2006/relationships/tags" Target="../tags/tag213.xml" /><Relationship Id="rId41" Type="http://schemas.openxmlformats.org/officeDocument/2006/relationships/tags" Target="../tags/tag214.xml" /><Relationship Id="rId42" Type="http://schemas.openxmlformats.org/officeDocument/2006/relationships/tags" Target="../tags/tag215.xml" /><Relationship Id="rId43" Type="http://schemas.openxmlformats.org/officeDocument/2006/relationships/tags" Target="../tags/tag216.xml" /><Relationship Id="rId44" Type="http://schemas.openxmlformats.org/officeDocument/2006/relationships/tags" Target="../tags/tag217.xml" /><Relationship Id="rId45" Type="http://schemas.openxmlformats.org/officeDocument/2006/relationships/tags" Target="../tags/tag218.xml" /><Relationship Id="rId46" Type="http://schemas.openxmlformats.org/officeDocument/2006/relationships/tags" Target="../tags/tag219.xml" /><Relationship Id="rId47" Type="http://schemas.openxmlformats.org/officeDocument/2006/relationships/tags" Target="../tags/tag220.xml" /><Relationship Id="rId48" Type="http://schemas.openxmlformats.org/officeDocument/2006/relationships/tags" Target="../tags/tag221.xml" /><Relationship Id="rId49" Type="http://schemas.openxmlformats.org/officeDocument/2006/relationships/tags" Target="../tags/tag222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1214006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青霉素的发现与发展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小无名,a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小无名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青霉素的发现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青霉素的发展历程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青霉素的药理作用与临床应用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effectLst/>
                <a:latin typeface="+中文标题" charset="0"/>
                <a:ea typeface="+mj-ea"/>
              </a:rPr>
              <a:t>青霉素的未来展望与挑战</a:t>
            </a:r>
            <a:endParaRPr lang="zh-CN" altLang="en-US" sz="20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青霉素的发现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青霉素的起源</a:t>
            </a:r>
            <a:endParaRPr lang="zh-CN" altLang="en-US"/>
          </a:p>
        </p:txBody>
      </p:sp>
      <p:sp>
        <p:nvSpPr>
          <p:cNvPr id="10490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发现者：亚历山大·弗莱明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发现时间：1928年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发现地点：伦敦圣玛丽医院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发现过程：在研究葡萄球菌时，意外发现青霉素的抗菌作用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青霉素的发现过程</a:t>
            </a:r>
            <a:endParaRPr lang="zh-CN" altLang="en-US"/>
          </a:p>
        </p:txBody>
      </p:sp>
      <p:sp>
        <p:nvSpPr>
          <p:cNvPr id="104911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1928年，英国科学家弗莱明发现青霉素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1943年，青霉素开始大规模生产，用于治疗细菌感染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1940年，美国科学家弗洛里和钱恩共同研究青霉素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1938年，德国科学家钱恩进一步研究青霉素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青霉素的初步研究</a:t>
            </a:r>
            <a:endParaRPr lang="zh-CN" altLang="en-US"/>
          </a:p>
        </p:txBody>
      </p:sp>
      <p:sp>
        <p:nvSpPr>
          <p:cNvPr id="1049198" name="矩形: 圆角"/>
          <p:cNvSpPr/>
          <p:nvPr>
            <p:custDataLst>
              <p:tags r:id="rId2"/>
            </p:custDataLst>
          </p:nvPr>
        </p:nvSpPr>
        <p:spPr>
          <a:xfrm>
            <a:off x="577351" y="1489984"/>
            <a:ext cx="5230818" cy="123533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直角三角形"/>
          <p:cNvSpPr/>
          <p:nvPr>
            <p:custDataLst>
              <p:tags r:id="rId3"/>
            </p:custDataLst>
          </p:nvPr>
        </p:nvSpPr>
        <p:spPr>
          <a:xfrm>
            <a:off x="1569209" y="1372730"/>
            <a:ext cx="121094" cy="119815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: 圆角"/>
          <p:cNvSpPr/>
          <p:nvPr>
            <p:custDataLst>
              <p:tags r:id="rId4"/>
            </p:custDataLst>
          </p:nvPr>
        </p:nvSpPr>
        <p:spPr>
          <a:xfrm>
            <a:off x="919503" y="1364400"/>
            <a:ext cx="668104" cy="813733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装饰3"/>
          <p:cNvSpPr/>
          <p:nvPr>
            <p:custDataLst>
              <p:tags r:id="rId5"/>
            </p:custDataLst>
          </p:nvPr>
        </p:nvSpPr>
        <p:spPr>
          <a:xfrm>
            <a:off x="5309178" y="2541430"/>
            <a:ext cx="512588" cy="192220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装饰2"/>
          <p:cNvSpPr/>
          <p:nvPr>
            <p:custDataLst>
              <p:tags r:id="rId6"/>
            </p:custDataLst>
          </p:nvPr>
        </p:nvSpPr>
        <p:spPr>
          <a:xfrm>
            <a:off x="5629545" y="2221062"/>
            <a:ext cx="192220" cy="512588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装饰1"/>
          <p:cNvSpPr/>
          <p:nvPr>
            <p:custDataLst>
              <p:tags r:id="rId7"/>
            </p:custDataLst>
          </p:nvPr>
        </p:nvSpPr>
        <p:spPr>
          <a:xfrm>
            <a:off x="5263045" y="2183259"/>
            <a:ext cx="554236" cy="55423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18"/>
          <p:cNvSpPr txBox="1"/>
          <p:nvPr>
            <p:custDataLst>
              <p:tags r:id="rId8"/>
            </p:custDataLst>
          </p:nvPr>
        </p:nvSpPr>
        <p:spPr>
          <a:xfrm>
            <a:off x="979733" y="1643120"/>
            <a:ext cx="547828" cy="48204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9212" name="文本框 22"/>
          <p:cNvSpPr txBox="1"/>
          <p:nvPr>
            <p:custDataLst>
              <p:tags r:id="rId9"/>
            </p:custDataLst>
          </p:nvPr>
        </p:nvSpPr>
        <p:spPr>
          <a:xfrm>
            <a:off x="1850491" y="1643120"/>
            <a:ext cx="3311958" cy="10162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发现者：亚历山大·弗莱明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4" name="矩形: 圆角"/>
          <p:cNvSpPr/>
          <p:nvPr>
            <p:custDataLst>
              <p:tags r:id="rId10"/>
            </p:custDataLst>
          </p:nvPr>
        </p:nvSpPr>
        <p:spPr>
          <a:xfrm>
            <a:off x="6383690" y="3259694"/>
            <a:ext cx="5230818" cy="1235054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直角三角形"/>
          <p:cNvSpPr/>
          <p:nvPr>
            <p:custDataLst>
              <p:tags r:id="rId11"/>
            </p:custDataLst>
          </p:nvPr>
        </p:nvSpPr>
        <p:spPr>
          <a:xfrm>
            <a:off x="10458764" y="3140517"/>
            <a:ext cx="121095" cy="119817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: 圆角"/>
          <p:cNvSpPr/>
          <p:nvPr>
            <p:custDataLst>
              <p:tags r:id="rId12"/>
            </p:custDataLst>
          </p:nvPr>
        </p:nvSpPr>
        <p:spPr>
          <a:xfrm>
            <a:off x="10561281" y="3132187"/>
            <a:ext cx="668105" cy="813733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装饰12"/>
          <p:cNvSpPr/>
          <p:nvPr>
            <p:custDataLst>
              <p:tags r:id="rId13"/>
            </p:custDataLst>
          </p:nvPr>
        </p:nvSpPr>
        <p:spPr>
          <a:xfrm>
            <a:off x="6381127" y="3245597"/>
            <a:ext cx="192220" cy="512588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装饰11"/>
          <p:cNvSpPr/>
          <p:nvPr>
            <p:custDataLst>
              <p:tags r:id="rId14"/>
            </p:custDataLst>
          </p:nvPr>
        </p:nvSpPr>
        <p:spPr>
          <a:xfrm>
            <a:off x="6381127" y="3245597"/>
            <a:ext cx="512588" cy="192220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装饰10"/>
          <p:cNvSpPr/>
          <p:nvPr>
            <p:custDataLst>
              <p:tags r:id="rId15"/>
            </p:custDataLst>
          </p:nvPr>
        </p:nvSpPr>
        <p:spPr>
          <a:xfrm>
            <a:off x="6377283" y="3250083"/>
            <a:ext cx="554236" cy="554236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12"/>
          <p:cNvSpPr txBox="1"/>
          <p:nvPr>
            <p:custDataLst>
              <p:tags r:id="rId16"/>
            </p:custDataLst>
          </p:nvPr>
        </p:nvSpPr>
        <p:spPr>
          <a:xfrm>
            <a:off x="10621510" y="3413470"/>
            <a:ext cx="547828" cy="48204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9228" name="矩形: 圆角"/>
          <p:cNvSpPr/>
          <p:nvPr>
            <p:custDataLst>
              <p:tags r:id="rId17"/>
            </p:custDataLst>
          </p:nvPr>
        </p:nvSpPr>
        <p:spPr>
          <a:xfrm>
            <a:off x="6383690" y="1513691"/>
            <a:ext cx="5230818" cy="123533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直角三角形"/>
          <p:cNvSpPr/>
          <p:nvPr>
            <p:custDataLst>
              <p:tags r:id="rId18"/>
            </p:custDataLst>
          </p:nvPr>
        </p:nvSpPr>
        <p:spPr>
          <a:xfrm>
            <a:off x="10459404" y="1396437"/>
            <a:ext cx="121095" cy="119817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: 圆角"/>
          <p:cNvSpPr/>
          <p:nvPr>
            <p:custDataLst>
              <p:tags r:id="rId19"/>
            </p:custDataLst>
          </p:nvPr>
        </p:nvSpPr>
        <p:spPr>
          <a:xfrm>
            <a:off x="10561922" y="1388107"/>
            <a:ext cx="668105" cy="813733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装饰6"/>
          <p:cNvSpPr/>
          <p:nvPr>
            <p:custDataLst>
              <p:tags r:id="rId20"/>
            </p:custDataLst>
          </p:nvPr>
        </p:nvSpPr>
        <p:spPr>
          <a:xfrm>
            <a:off x="6377283" y="2563215"/>
            <a:ext cx="512588" cy="192220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装饰5"/>
          <p:cNvSpPr/>
          <p:nvPr>
            <p:custDataLst>
              <p:tags r:id="rId21"/>
            </p:custDataLst>
          </p:nvPr>
        </p:nvSpPr>
        <p:spPr>
          <a:xfrm>
            <a:off x="6377283" y="2242847"/>
            <a:ext cx="192220" cy="512588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装饰4"/>
          <p:cNvSpPr/>
          <p:nvPr>
            <p:custDataLst>
              <p:tags r:id="rId22"/>
            </p:custDataLst>
          </p:nvPr>
        </p:nvSpPr>
        <p:spPr>
          <a:xfrm>
            <a:off x="6381768" y="2205044"/>
            <a:ext cx="554236" cy="55423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12"/>
          <p:cNvSpPr txBox="1"/>
          <p:nvPr>
            <p:custDataLst>
              <p:tags r:id="rId23"/>
            </p:custDataLst>
          </p:nvPr>
        </p:nvSpPr>
        <p:spPr>
          <a:xfrm>
            <a:off x="10622151" y="1671953"/>
            <a:ext cx="547828" cy="48204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9242" name="矩形: 圆角"/>
          <p:cNvSpPr/>
          <p:nvPr>
            <p:custDataLst>
              <p:tags r:id="rId24"/>
            </p:custDataLst>
          </p:nvPr>
        </p:nvSpPr>
        <p:spPr>
          <a:xfrm>
            <a:off x="577351" y="3259053"/>
            <a:ext cx="5230818" cy="1235054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直角三角形"/>
          <p:cNvSpPr/>
          <p:nvPr>
            <p:custDataLst>
              <p:tags r:id="rId25"/>
            </p:custDataLst>
          </p:nvPr>
        </p:nvSpPr>
        <p:spPr>
          <a:xfrm>
            <a:off x="1569209" y="3140517"/>
            <a:ext cx="121094" cy="119815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: 圆角"/>
          <p:cNvSpPr/>
          <p:nvPr>
            <p:custDataLst>
              <p:tags r:id="rId26"/>
            </p:custDataLst>
          </p:nvPr>
        </p:nvSpPr>
        <p:spPr>
          <a:xfrm>
            <a:off x="919503" y="3132187"/>
            <a:ext cx="668104" cy="813733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9"/>
          <p:cNvSpPr txBox="1"/>
          <p:nvPr>
            <p:custDataLst>
              <p:tags r:id="rId27"/>
            </p:custDataLst>
          </p:nvPr>
        </p:nvSpPr>
        <p:spPr>
          <a:xfrm>
            <a:off x="979733" y="3410907"/>
            <a:ext cx="547828" cy="48204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9250" name="装饰9"/>
          <p:cNvSpPr/>
          <p:nvPr>
            <p:custDataLst>
              <p:tags r:id="rId28"/>
            </p:custDataLst>
          </p:nvPr>
        </p:nvSpPr>
        <p:spPr>
          <a:xfrm>
            <a:off x="5624419" y="3245597"/>
            <a:ext cx="192220" cy="512588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装饰8"/>
          <p:cNvSpPr/>
          <p:nvPr>
            <p:custDataLst>
              <p:tags r:id="rId29"/>
            </p:custDataLst>
          </p:nvPr>
        </p:nvSpPr>
        <p:spPr>
          <a:xfrm>
            <a:off x="5266248" y="3250083"/>
            <a:ext cx="554236" cy="554236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装饰7"/>
          <p:cNvSpPr/>
          <p:nvPr>
            <p:custDataLst>
              <p:tags r:id="rId30"/>
            </p:custDataLst>
          </p:nvPr>
        </p:nvSpPr>
        <p:spPr>
          <a:xfrm>
            <a:off x="5304052" y="3245597"/>
            <a:ext cx="512588" cy="192220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2"/>
          <p:cNvSpPr txBox="1"/>
          <p:nvPr>
            <p:custDataLst>
              <p:tags r:id="rId31"/>
            </p:custDataLst>
          </p:nvPr>
        </p:nvSpPr>
        <p:spPr>
          <a:xfrm>
            <a:off x="7092343" y="1643120"/>
            <a:ext cx="3311958" cy="10162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发现时间：1928年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8" name="文本框 43"/>
          <p:cNvSpPr txBox="1"/>
          <p:nvPr>
            <p:custDataLst>
              <p:tags r:id="rId32"/>
            </p:custDataLst>
          </p:nvPr>
        </p:nvSpPr>
        <p:spPr>
          <a:xfrm>
            <a:off x="1848569" y="3367978"/>
            <a:ext cx="3311958" cy="10162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发现地点：伦敦圣玛丽医院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0" name="文本框 44"/>
          <p:cNvSpPr txBox="1"/>
          <p:nvPr>
            <p:custDataLst>
              <p:tags r:id="rId33"/>
            </p:custDataLst>
          </p:nvPr>
        </p:nvSpPr>
        <p:spPr>
          <a:xfrm>
            <a:off x="7090421" y="3367978"/>
            <a:ext cx="3311958" cy="10162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发现过程：在研究葡萄球菌时，意外发现青霉素具有杀菌作用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2" name="矩形: 圆角"/>
          <p:cNvSpPr/>
          <p:nvPr>
            <p:custDataLst>
              <p:tags r:id="rId34"/>
            </p:custDataLst>
          </p:nvPr>
        </p:nvSpPr>
        <p:spPr>
          <a:xfrm>
            <a:off x="577351" y="4908945"/>
            <a:ext cx="5230818" cy="123533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直角三角形"/>
          <p:cNvSpPr/>
          <p:nvPr>
            <p:custDataLst>
              <p:tags r:id="rId35"/>
            </p:custDataLst>
          </p:nvPr>
        </p:nvSpPr>
        <p:spPr>
          <a:xfrm>
            <a:off x="1569209" y="4791691"/>
            <a:ext cx="121094" cy="119815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: 圆角"/>
          <p:cNvSpPr/>
          <p:nvPr>
            <p:custDataLst>
              <p:tags r:id="rId36"/>
            </p:custDataLst>
          </p:nvPr>
        </p:nvSpPr>
        <p:spPr>
          <a:xfrm>
            <a:off x="919503" y="4783361"/>
            <a:ext cx="668104" cy="813733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装饰3"/>
          <p:cNvSpPr/>
          <p:nvPr>
            <p:custDataLst>
              <p:tags r:id="rId37"/>
            </p:custDataLst>
          </p:nvPr>
        </p:nvSpPr>
        <p:spPr>
          <a:xfrm>
            <a:off x="5309178" y="5960391"/>
            <a:ext cx="512588" cy="192220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装饰2"/>
          <p:cNvSpPr/>
          <p:nvPr>
            <p:custDataLst>
              <p:tags r:id="rId38"/>
            </p:custDataLst>
          </p:nvPr>
        </p:nvSpPr>
        <p:spPr>
          <a:xfrm>
            <a:off x="5629545" y="5640023"/>
            <a:ext cx="192220" cy="512588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装饰1"/>
          <p:cNvSpPr/>
          <p:nvPr>
            <p:custDataLst>
              <p:tags r:id="rId39"/>
            </p:custDataLst>
          </p:nvPr>
        </p:nvSpPr>
        <p:spPr>
          <a:xfrm>
            <a:off x="5263045" y="5602220"/>
            <a:ext cx="554236" cy="554236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62"/>
          <p:cNvSpPr txBox="1"/>
          <p:nvPr>
            <p:custDataLst>
              <p:tags r:id="rId40"/>
            </p:custDataLst>
          </p:nvPr>
        </p:nvSpPr>
        <p:spPr>
          <a:xfrm>
            <a:off x="979733" y="5062081"/>
            <a:ext cx="547828" cy="48204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9276" name="文本框 63"/>
          <p:cNvSpPr txBox="1"/>
          <p:nvPr>
            <p:custDataLst>
              <p:tags r:id="rId41"/>
            </p:custDataLst>
          </p:nvPr>
        </p:nvSpPr>
        <p:spPr>
          <a:xfrm>
            <a:off x="1850491" y="5062081"/>
            <a:ext cx="3311958" cy="10162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初步研究：对青霉素的性质、作用机制和效果进行了初步研究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8" name="矩形: 圆角"/>
          <p:cNvSpPr/>
          <p:nvPr>
            <p:custDataLst>
              <p:tags r:id="rId42"/>
            </p:custDataLst>
          </p:nvPr>
        </p:nvSpPr>
        <p:spPr>
          <a:xfrm>
            <a:off x="6383690" y="4932652"/>
            <a:ext cx="5230818" cy="123533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直角三角形"/>
          <p:cNvSpPr/>
          <p:nvPr>
            <p:custDataLst>
              <p:tags r:id="rId43"/>
            </p:custDataLst>
          </p:nvPr>
        </p:nvSpPr>
        <p:spPr>
          <a:xfrm>
            <a:off x="10459404" y="4815398"/>
            <a:ext cx="121095" cy="119817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: 圆角"/>
          <p:cNvSpPr/>
          <p:nvPr>
            <p:custDataLst>
              <p:tags r:id="rId44"/>
            </p:custDataLst>
          </p:nvPr>
        </p:nvSpPr>
        <p:spPr>
          <a:xfrm>
            <a:off x="10561922" y="4807068"/>
            <a:ext cx="668105" cy="813733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装饰6"/>
          <p:cNvSpPr/>
          <p:nvPr>
            <p:custDataLst>
              <p:tags r:id="rId45"/>
            </p:custDataLst>
          </p:nvPr>
        </p:nvSpPr>
        <p:spPr>
          <a:xfrm>
            <a:off x="6377283" y="5982176"/>
            <a:ext cx="512588" cy="192220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装饰5"/>
          <p:cNvSpPr/>
          <p:nvPr>
            <p:custDataLst>
              <p:tags r:id="rId46"/>
            </p:custDataLst>
          </p:nvPr>
        </p:nvSpPr>
        <p:spPr>
          <a:xfrm>
            <a:off x="6377283" y="5661808"/>
            <a:ext cx="192220" cy="512588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装饰4"/>
          <p:cNvSpPr/>
          <p:nvPr>
            <p:custDataLst>
              <p:tags r:id="rId47"/>
            </p:custDataLst>
          </p:nvPr>
        </p:nvSpPr>
        <p:spPr>
          <a:xfrm>
            <a:off x="6381768" y="5624005"/>
            <a:ext cx="554236" cy="554236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12"/>
          <p:cNvSpPr txBox="1"/>
          <p:nvPr>
            <p:custDataLst>
              <p:tags r:id="rId48"/>
            </p:custDataLst>
          </p:nvPr>
        </p:nvSpPr>
        <p:spPr>
          <a:xfrm>
            <a:off x="10622151" y="5090914"/>
            <a:ext cx="547828" cy="48204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9292" name="文本框 72"/>
          <p:cNvSpPr txBox="1"/>
          <p:nvPr>
            <p:custDataLst>
              <p:tags r:id="rId49"/>
            </p:custDataLst>
          </p:nvPr>
        </p:nvSpPr>
        <p:spPr>
          <a:xfrm>
            <a:off x="7092343" y="5062081"/>
            <a:ext cx="3311958" cy="10162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推广应用：二战期间，青霉素被广泛应用于治疗伤口感染和肺炎等疾病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青霉素的早期应用</a:t>
            </a:r>
            <a:endParaRPr lang="zh-CN" altLang="en-US"/>
          </a:p>
        </p:txBody>
      </p:sp>
      <p:sp>
        <p:nvSpPr>
          <p:cNvPr id="1049332" name="Freeform 27"/>
          <p:cNvSpPr/>
          <p:nvPr>
            <p:custDataLst>
              <p:tags r:id="rId2"/>
            </p:custDataLst>
          </p:nvPr>
        </p:nvSpPr>
        <p:spPr bwMode="auto">
          <a:xfrm>
            <a:off x="632664" y="5912777"/>
            <a:ext cx="189078" cy="173785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矩形: 圆角 32"/>
          <p:cNvSpPr/>
          <p:nvPr>
            <p:custDataLst>
              <p:tags r:id="rId3"/>
            </p:custDataLst>
          </p:nvPr>
        </p:nvSpPr>
        <p:spPr>
          <a:xfrm flipH="1">
            <a:off x="762176" y="1364400"/>
            <a:ext cx="2233151" cy="481288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32664" y="5104778"/>
            <a:ext cx="2208620" cy="91410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38" name="正文"/>
          <p:cNvSpPr txBox="1"/>
          <p:nvPr>
            <p:custDataLst>
              <p:tags r:id="rId5"/>
            </p:custDataLst>
          </p:nvPr>
        </p:nvSpPr>
        <p:spPr>
          <a:xfrm>
            <a:off x="896842" y="1455252"/>
            <a:ext cx="1964022" cy="36298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1928年，英国科学家弗莱明发现青霉素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0" name="标题"/>
          <p:cNvSpPr txBox="1"/>
          <p:nvPr>
            <p:custDataLst>
              <p:tags r:id="rId6"/>
            </p:custDataLst>
          </p:nvPr>
        </p:nvSpPr>
        <p:spPr>
          <a:xfrm>
            <a:off x="702252" y="5154392"/>
            <a:ext cx="2111553" cy="66618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2" name="Freeform 27"/>
          <p:cNvSpPr/>
          <p:nvPr>
            <p:custDataLst>
              <p:tags r:id="rId7"/>
            </p:custDataLst>
          </p:nvPr>
        </p:nvSpPr>
        <p:spPr bwMode="auto">
          <a:xfrm>
            <a:off x="3487078" y="5912777"/>
            <a:ext cx="189078" cy="173785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矩形: 圆角 38"/>
          <p:cNvSpPr/>
          <p:nvPr>
            <p:custDataLst>
              <p:tags r:id="rId8"/>
            </p:custDataLst>
          </p:nvPr>
        </p:nvSpPr>
        <p:spPr>
          <a:xfrm flipH="1">
            <a:off x="3616590" y="1364400"/>
            <a:ext cx="2233151" cy="481288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487078" y="5104778"/>
            <a:ext cx="2208620" cy="91410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48" name="正文"/>
          <p:cNvSpPr txBox="1"/>
          <p:nvPr>
            <p:custDataLst>
              <p:tags r:id="rId10"/>
            </p:custDataLst>
          </p:nvPr>
        </p:nvSpPr>
        <p:spPr>
          <a:xfrm>
            <a:off x="3751256" y="1455252"/>
            <a:ext cx="1964022" cy="36298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1938年，德国科学家钱恩等人成功提取青霉素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0" name="标题"/>
          <p:cNvSpPr txBox="1"/>
          <p:nvPr>
            <p:custDataLst>
              <p:tags r:id="rId11"/>
            </p:custDataLst>
          </p:nvPr>
        </p:nvSpPr>
        <p:spPr>
          <a:xfrm>
            <a:off x="3556667" y="5154392"/>
            <a:ext cx="2111553" cy="66618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52" name="Freeform 27"/>
          <p:cNvSpPr/>
          <p:nvPr>
            <p:custDataLst>
              <p:tags r:id="rId12"/>
            </p:custDataLst>
          </p:nvPr>
        </p:nvSpPr>
        <p:spPr bwMode="auto">
          <a:xfrm>
            <a:off x="6341493" y="5912777"/>
            <a:ext cx="189078" cy="173785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矩形: 圆角 68"/>
          <p:cNvSpPr/>
          <p:nvPr>
            <p:custDataLst>
              <p:tags r:id="rId13"/>
            </p:custDataLst>
          </p:nvPr>
        </p:nvSpPr>
        <p:spPr>
          <a:xfrm flipH="1">
            <a:off x="6471004" y="1364400"/>
            <a:ext cx="2233151" cy="481288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41493" y="5104778"/>
            <a:ext cx="2208620" cy="91410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8" name="正文"/>
          <p:cNvSpPr txBox="1"/>
          <p:nvPr>
            <p:custDataLst>
              <p:tags r:id="rId15"/>
            </p:custDataLst>
          </p:nvPr>
        </p:nvSpPr>
        <p:spPr>
          <a:xfrm>
            <a:off x="6605671" y="1455252"/>
            <a:ext cx="1964022" cy="36298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1942年，美国制药公司开始大规模生产青霉素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0" name="标题"/>
          <p:cNvSpPr txBox="1"/>
          <p:nvPr>
            <p:custDataLst>
              <p:tags r:id="rId16"/>
            </p:custDataLst>
          </p:nvPr>
        </p:nvSpPr>
        <p:spPr>
          <a:xfrm>
            <a:off x="6411081" y="5154392"/>
            <a:ext cx="2111553" cy="66618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2" name="Freeform 27"/>
          <p:cNvSpPr/>
          <p:nvPr>
            <p:custDataLst>
              <p:tags r:id="rId17"/>
            </p:custDataLst>
          </p:nvPr>
        </p:nvSpPr>
        <p:spPr bwMode="auto">
          <a:xfrm>
            <a:off x="9195907" y="5912777"/>
            <a:ext cx="189078" cy="173785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矩形: 圆角 74"/>
          <p:cNvSpPr/>
          <p:nvPr>
            <p:custDataLst>
              <p:tags r:id="rId18"/>
            </p:custDataLst>
          </p:nvPr>
        </p:nvSpPr>
        <p:spPr>
          <a:xfrm flipH="1">
            <a:off x="9326063" y="1364400"/>
            <a:ext cx="2233151" cy="4812887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95907" y="5104778"/>
            <a:ext cx="2208620" cy="91410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68" name="正文"/>
          <p:cNvSpPr txBox="1"/>
          <p:nvPr>
            <p:custDataLst>
              <p:tags r:id="rId20"/>
            </p:custDataLst>
          </p:nvPr>
        </p:nvSpPr>
        <p:spPr>
          <a:xfrm>
            <a:off x="9460085" y="1455252"/>
            <a:ext cx="1964022" cy="36298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1943年，青霉素开始用于治疗战伤和传染病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0" name="标题"/>
          <p:cNvSpPr txBox="1"/>
          <p:nvPr>
            <p:custDataLst>
              <p:tags r:id="rId21"/>
            </p:custDataLst>
          </p:nvPr>
        </p:nvSpPr>
        <p:spPr>
          <a:xfrm>
            <a:off x="9266140" y="5154392"/>
            <a:ext cx="2111553" cy="66618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青霉素的发展历程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青霉素的初步发展</a:t>
            </a:r>
            <a:endParaRPr lang="zh-CN" altLang="en-US"/>
          </a:p>
        </p:txBody>
      </p:sp>
      <p:sp>
        <p:nvSpPr>
          <p:cNvPr id="10494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1928年，英国科学家弗莱明发现青霉素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1938年，德国科学家钱恩等人成功提取青霉素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1942年，美国制药公司开始大规模生产青霉素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1943年，青霉素开始用于临床治疗，效果显著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青霉素的生产技术进步</a:t>
            </a:r>
            <a:endParaRPr lang="zh-CN" altLang="en-US"/>
          </a:p>
        </p:txBody>
      </p:sp>
      <p:sp>
        <p:nvSpPr>
          <p:cNvPr id="1049550" name="任意多边形 35"/>
          <p:cNvSpPr/>
          <p:nvPr>
            <p:custDataLst>
              <p:tags r:id="rId2"/>
            </p:custDataLst>
          </p:nvPr>
        </p:nvSpPr>
        <p:spPr>
          <a:xfrm>
            <a:off x="551935" y="13669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52" name="任意多边形 39"/>
          <p:cNvSpPr/>
          <p:nvPr>
            <p:custDataLst>
              <p:tags r:id="rId3"/>
            </p:custDataLst>
          </p:nvPr>
        </p:nvSpPr>
        <p:spPr>
          <a:xfrm>
            <a:off x="636053" y="14580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55610" y="16841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4" name="正文"/>
          <p:cNvSpPr txBox="1"/>
          <p:nvPr>
            <p:custDataLst>
              <p:tags r:id="rId5"/>
            </p:custDataLst>
          </p:nvPr>
        </p:nvSpPr>
        <p:spPr>
          <a:xfrm>
            <a:off x="2222089" y="14433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1943年，青霉素开始大规模生产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5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867858" y="14394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58" name="任意多边形 45"/>
          <p:cNvSpPr/>
          <p:nvPr>
            <p:custDataLst>
              <p:tags r:id="rId7"/>
            </p:custDataLst>
          </p:nvPr>
        </p:nvSpPr>
        <p:spPr>
          <a:xfrm>
            <a:off x="551935" y="26177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60" name="任意多边形 46"/>
          <p:cNvSpPr/>
          <p:nvPr>
            <p:custDataLst>
              <p:tags r:id="rId8"/>
            </p:custDataLst>
          </p:nvPr>
        </p:nvSpPr>
        <p:spPr>
          <a:xfrm>
            <a:off x="636053" y="27089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55610" y="29349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62" name="正文"/>
          <p:cNvSpPr txBox="1"/>
          <p:nvPr>
            <p:custDataLst>
              <p:tags r:id="rId10"/>
            </p:custDataLst>
          </p:nvPr>
        </p:nvSpPr>
        <p:spPr>
          <a:xfrm>
            <a:off x="2222089" y="269416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1945年，青霉素生产技术得到改进，产量大幅度提高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6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867858" y="26903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66" name="任意多边形 51"/>
          <p:cNvSpPr/>
          <p:nvPr>
            <p:custDataLst>
              <p:tags r:id="rId12"/>
            </p:custDataLst>
          </p:nvPr>
        </p:nvSpPr>
        <p:spPr>
          <a:xfrm>
            <a:off x="551935" y="38686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68" name="任意多边形 52"/>
          <p:cNvSpPr/>
          <p:nvPr>
            <p:custDataLst>
              <p:tags r:id="rId13"/>
            </p:custDataLst>
          </p:nvPr>
        </p:nvSpPr>
        <p:spPr>
          <a:xfrm>
            <a:off x="636053" y="39597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55610" y="41858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70" name="正文"/>
          <p:cNvSpPr txBox="1"/>
          <p:nvPr>
            <p:custDataLst>
              <p:tags r:id="rId15"/>
            </p:custDataLst>
          </p:nvPr>
        </p:nvSpPr>
        <p:spPr>
          <a:xfrm>
            <a:off x="2222089" y="39450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1950年代，青霉素生产技术进一步发展，成本降低，产量增加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7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867858" y="39411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74" name="任意多边形 57"/>
          <p:cNvSpPr/>
          <p:nvPr>
            <p:custDataLst>
              <p:tags r:id="rId17"/>
            </p:custDataLst>
          </p:nvPr>
        </p:nvSpPr>
        <p:spPr>
          <a:xfrm>
            <a:off x="551935" y="51194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76" name="任意多边形 58"/>
          <p:cNvSpPr/>
          <p:nvPr>
            <p:custDataLst>
              <p:tags r:id="rId18"/>
            </p:custDataLst>
          </p:nvPr>
        </p:nvSpPr>
        <p:spPr>
          <a:xfrm>
            <a:off x="636053" y="52106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7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55610" y="54366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78" name="正文"/>
          <p:cNvSpPr txBox="1"/>
          <p:nvPr>
            <p:custDataLst>
              <p:tags r:id="rId20"/>
            </p:custDataLst>
          </p:nvPr>
        </p:nvSpPr>
        <p:spPr>
          <a:xfrm>
            <a:off x="2222089" y="5195864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1960年代，青霉素生产技术达到高峰，成为当时最重要的抗生素之一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8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867858" y="51920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青霉素的广泛应用</a:t>
            </a:r>
            <a:endParaRPr lang="zh-CN" altLang="en-US"/>
          </a:p>
        </p:txBody>
      </p:sp>
      <p:sp>
        <p:nvSpPr>
          <p:cNvPr id="104962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青霉素的发现：1928年，英国科学家弗莱明发现青霉素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2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青霉素的临床应用：1942年，青霉素开始用于临床治疗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3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青霉素的广泛应用：青霉素在二战期间广泛应用于治疗伤兵，挽救了无数生命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3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青霉素的改进：随着科技的发展，青霉素的种类和用途不断扩展，如阿莫西林、头孢菌素等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https://d.book118.com/157012140060006050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4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+中文正文</vt:lpstr>
      <vt:lpstr>Office Theme</vt:lpstr>
      <vt:lpstr>青霉素的发现与发展</vt:lpstr>
      <vt:lpstr>目录</vt:lpstr>
      <vt:lpstr>添加章节标题</vt:lpstr>
      <vt:lpstr>青霉素的发现</vt:lpstr>
      <vt:lpstr>PowerPoint Presentation</vt:lpstr>
      <vt:lpstr>青霉素的起源</vt:lpstr>
      <vt:lpstr>青霉素的发现过程</vt:lpstr>
      <vt:lpstr>青霉素的初步研究</vt:lpstr>
      <vt:lpstr>青霉素的早期应用</vt:lpstr>
      <vt:lpstr>青霉素的发展历程</vt:lpstr>
      <vt:lpstr>PowerPoint Presentation</vt:lpstr>
      <vt:lpstr>青霉素的初步发展</vt:lpstr>
      <vt:lpstr>青霉素的生产技术进步</vt:lpstr>
      <vt:lpstr>青霉素的广泛应用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2024-09-22T21:20:05.784</cp:lastPrinted>
  <dcterms:created xsi:type="dcterms:W3CDTF">2024-09-22T13:20:05Z</dcterms:created>
  <dcterms:modified xsi:type="dcterms:W3CDTF">2024-09-22T13:20:08Z</dcterms:modified>
</cp:coreProperties>
</file>