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24384000" cy="13716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845C17-C9A8-44ED-85BF-01A400565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1739C4-94C6-4BF3-A7D6-BD41AA677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33EBD3-F9A0-4E7A-9A06-1BF2867A1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51F014-8E22-4AB2-AF60-AA3448679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ADAD85-0AE5-4AF4-B88E-612FA0F624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5E3318-757F-4C91-B79F-C5810FD630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BBC455-0993-4FF7-B959-088BBD4747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BC7DC4-3C1B-45B1-83F9-4F3C3CA2E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C537BF-843F-495F-8266-16585E4E0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CDAE9-C783-40DE-9F8F-4065B37A0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997A78-5433-450B-8C0C-6C1B268BC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 Id="rId3" Type="http://schemas.openxmlformats.org/officeDocument/2006/relationships/image" Target="../media/image1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2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jpeg" /><Relationship Id="rId3" Type="http://schemas.openxmlformats.org/officeDocument/2006/relationships/image" Target="../media/image2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32.png" /><Relationship Id="rId11" Type="http://schemas.openxmlformats.org/officeDocument/2006/relationships/image" Target="../media/image33.png"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7.png" /><Relationship Id="rId6" Type="http://schemas.openxmlformats.org/officeDocument/2006/relationships/image" Target="../media/image28.jpeg" /><Relationship Id="rId7" Type="http://schemas.openxmlformats.org/officeDocument/2006/relationships/image" Target="../media/image29.jpeg" /><Relationship Id="rId8" Type="http://schemas.openxmlformats.org/officeDocument/2006/relationships/image" Target="../media/image30.jpeg" /><Relationship Id="rId9" Type="http://schemas.openxmlformats.org/officeDocument/2006/relationships/image" Target="../media/image3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4.jpeg" /><Relationship Id="rId3" Type="http://schemas.openxmlformats.org/officeDocument/2006/relationships/image" Target="../media/image35.jpeg" /><Relationship Id="rId4" Type="http://schemas.openxmlformats.org/officeDocument/2006/relationships/image" Target="../media/image36.jpeg" /><Relationship Id="rId5" Type="http://schemas.openxmlformats.org/officeDocument/2006/relationships/image" Target="../media/image2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7.jpeg" /><Relationship Id="rId3" Type="http://schemas.openxmlformats.org/officeDocument/2006/relationships/image" Target="../media/image38.jpeg" /><Relationship Id="rId4" Type="http://schemas.openxmlformats.org/officeDocument/2006/relationships/image" Target="../media/image39.jpeg" /><Relationship Id="rId5" Type="http://schemas.openxmlformats.org/officeDocument/2006/relationships/image" Target="../media/image40.jpeg" /><Relationship Id="rId6" Type="http://schemas.openxmlformats.org/officeDocument/2006/relationships/image" Target="../media/image41.jpeg" /><Relationship Id="rId7" Type="http://schemas.openxmlformats.org/officeDocument/2006/relationships/image" Target="../media/image2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49.png" /><Relationship Id="rId11" Type="http://schemas.openxmlformats.org/officeDocument/2006/relationships/image" Target="../media/image7.png" /><Relationship Id="rId2" Type="http://schemas.openxmlformats.org/officeDocument/2006/relationships/image" Target="../media/image42.png" /><Relationship Id="rId3" Type="http://schemas.openxmlformats.org/officeDocument/2006/relationships/image" Target="../media/image43.png" /><Relationship Id="rId4" Type="http://schemas.openxmlformats.org/officeDocument/2006/relationships/image" Target="../media/image44.png" /><Relationship Id="rId5" Type="http://schemas.openxmlformats.org/officeDocument/2006/relationships/image" Target="../media/image6.png" /><Relationship Id="rId6" Type="http://schemas.openxmlformats.org/officeDocument/2006/relationships/image" Target="../media/image45.png" /><Relationship Id="rId7" Type="http://schemas.openxmlformats.org/officeDocument/2006/relationships/image" Target="../media/image46.png" /><Relationship Id="rId8" Type="http://schemas.openxmlformats.org/officeDocument/2006/relationships/image" Target="../media/image47.png" /><Relationship Id="rId9" Type="http://schemas.openxmlformats.org/officeDocument/2006/relationships/image" Target="../media/image4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0.jpeg" /><Relationship Id="rId3" Type="http://schemas.openxmlformats.org/officeDocument/2006/relationships/image" Target="../media/image5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35142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rot="21600000">
            <a:off x="0" y="0"/>
            <a:ext cx="24384000" cy="13716000"/>
          </a:xfrm>
          <a:prstGeom prst="rect">
            <a:avLst/>
          </a:prstGeom>
        </p:spPr>
      </p:pic>
      <p:sp>
        <p:nvSpPr>
          <p:cNvPr id="4" name="textbox 4"/>
          <p:cNvSpPr/>
          <p:nvPr/>
        </p:nvSpPr>
        <p:spPr>
          <a:xfrm>
            <a:off x="10149395" y="4608274"/>
            <a:ext cx="11113134" cy="8835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5000"/>
              </a:lnSpc>
            </a:pPr>
            <a:endParaRPr lang="Arial" altLang="Arial" sz="100"/>
          </a:p>
          <a:p>
            <a:pPr marL="12700" algn="l" rtl="0" eaLnBrk="0">
              <a:lnSpc>
                <a:spcPct val="95000"/>
              </a:lnSpc>
            </a:pPr>
            <a:r>
              <a:rPr sz="4600" b="1" kern="0" spc="150">
                <a:solidFill>
                  <a:srgbClr val="FF6600">
                    <a:alpha val="100000"/>
                  </a:srgbClr>
                </a:solidFill>
                <a:latin typeface="SimHei"/>
                <a:ea typeface="SimHei"/>
                <a:cs typeface="SimHei"/>
              </a:rPr>
              <a:t>01.</a:t>
            </a:r>
            <a:r>
              <a:rPr sz="4600" kern="0" spc="470">
                <a:solidFill>
                  <a:srgbClr val="FF6600">
                    <a:alpha val="100000"/>
                  </a:srgbClr>
                </a:solidFill>
                <a:latin typeface="SimHei"/>
                <a:ea typeface="SimHei"/>
                <a:cs typeface="SimHei"/>
              </a:rPr>
              <a:t>   </a:t>
            </a:r>
            <a:r>
              <a:rPr sz="4600" b="1" kern="0" spc="150">
                <a:solidFill>
                  <a:srgbClr val="000000">
                    <a:alpha val="100000"/>
                  </a:srgbClr>
                </a:solidFill>
                <a:latin typeface="SimHei"/>
                <a:ea typeface="SimHei"/>
                <a:cs typeface="SimHei"/>
              </a:rPr>
              <a:t>中国消费品出海全球市场概况</a:t>
            </a:r>
            <a:endParaRPr lang="SimHei" altLang="SimHei" sz="4600"/>
          </a:p>
          <a:p>
            <a:pPr algn="l" rtl="0" eaLnBrk="0">
              <a:lnSpc>
                <a:spcPct val="102000"/>
              </a:lnSpc>
            </a:pPr>
            <a:endParaRPr lang="Arial" altLang="Arial" sz="1000"/>
          </a:p>
          <a:p>
            <a:pPr algn="l" rtl="0" eaLnBrk="0">
              <a:lnSpc>
                <a:spcPct val="102000"/>
              </a:lnSpc>
            </a:pPr>
            <a:endParaRPr lang="Arial" altLang="Arial" sz="1000"/>
          </a:p>
          <a:p>
            <a:pPr algn="l" rtl="0" eaLnBrk="0">
              <a:lnSpc>
                <a:spcPct val="103000"/>
              </a:lnSpc>
            </a:pPr>
            <a:endParaRPr lang="Arial" altLang="Arial" sz="1000"/>
          </a:p>
          <a:p>
            <a:pPr marL="66039" algn="l" rtl="0" eaLnBrk="0">
              <a:lnSpc>
                <a:spcPct val="75000"/>
              </a:lnSpc>
              <a:spcBef>
                <a:spcPts val="1902"/>
              </a:spcBef>
            </a:pPr>
            <a:r>
              <a:rPr sz="9700" b="1" kern="0" spc="150" baseline="-4295">
                <a:solidFill>
                  <a:srgbClr val="FF6D0C">
                    <a:alpha val="100000"/>
                  </a:srgbClr>
                </a:solidFill>
                <a:latin typeface="SimSun"/>
                <a:ea typeface="SimSun"/>
                <a:cs typeface="SimSun"/>
              </a:rPr>
              <a:t>02.</a:t>
            </a:r>
            <a:r>
              <a:rPr sz="6300" kern="0" spc="2200">
                <a:solidFill>
                  <a:srgbClr val="FF6D0C">
                    <a:alpha val="100000"/>
                  </a:srgbClr>
                </a:solidFill>
                <a:latin typeface="SimSun"/>
                <a:ea typeface="SimSun"/>
                <a:cs typeface="SimSun"/>
              </a:rPr>
              <a:t> </a:t>
            </a:r>
            <a:r>
              <a:rPr sz="4600" b="1" kern="0" spc="150">
                <a:solidFill>
                  <a:srgbClr val="000000">
                    <a:alpha val="100000"/>
                  </a:srgbClr>
                </a:solidFill>
                <a:latin typeface="SimHei"/>
                <a:ea typeface="SimHei"/>
                <a:cs typeface="SimHei"/>
              </a:rPr>
              <a:t>消费出海细分品类及亮点品</a:t>
            </a:r>
            <a:r>
              <a:rPr sz="4600" b="1" kern="0" spc="140">
                <a:solidFill>
                  <a:srgbClr val="000000">
                    <a:alpha val="100000"/>
                  </a:srgbClr>
                </a:solidFill>
                <a:latin typeface="SimHei"/>
                <a:ea typeface="SimHei"/>
                <a:cs typeface="SimHei"/>
              </a:rPr>
              <a:t>牌解读</a:t>
            </a:r>
            <a:endParaRPr lang="SimHei" altLang="SimHei" sz="4600"/>
          </a:p>
          <a:p>
            <a:pPr algn="l" rtl="0" eaLnBrk="0">
              <a:lnSpc>
                <a:spcPct val="147000"/>
              </a:lnSpc>
            </a:pPr>
            <a:endParaRPr lang="Arial" altLang="Arial" sz="1000"/>
          </a:p>
          <a:p>
            <a:pPr algn="l" rtl="0" eaLnBrk="0">
              <a:lnSpc>
                <a:spcPct val="147000"/>
              </a:lnSpc>
            </a:pPr>
            <a:endParaRPr lang="Arial" altLang="Arial" sz="1000"/>
          </a:p>
          <a:p>
            <a:pPr marL="66039" algn="l" rtl="0" eaLnBrk="0">
              <a:lnSpc>
                <a:spcPct val="82000"/>
              </a:lnSpc>
              <a:spcBef>
                <a:spcPts val="1890"/>
              </a:spcBef>
            </a:pPr>
            <a:r>
              <a:rPr sz="6300" b="1" kern="0" spc="140">
                <a:solidFill>
                  <a:srgbClr val="FF6D0C">
                    <a:alpha val="100000"/>
                  </a:srgbClr>
                </a:solidFill>
                <a:latin typeface="SimSun"/>
                <a:ea typeface="SimSun"/>
                <a:cs typeface="SimSun"/>
              </a:rPr>
              <a:t>03.</a:t>
            </a:r>
            <a:r>
              <a:rPr sz="6300" kern="0" spc="2200">
                <a:solidFill>
                  <a:srgbClr val="FF6D0C">
                    <a:alpha val="100000"/>
                  </a:srgbClr>
                </a:solidFill>
                <a:latin typeface="SimSun"/>
                <a:ea typeface="SimSun"/>
                <a:cs typeface="SimSun"/>
              </a:rPr>
              <a:t> </a:t>
            </a:r>
            <a:r>
              <a:rPr sz="4600" b="1" kern="0" spc="140">
                <a:solidFill>
                  <a:srgbClr val="000000">
                    <a:alpha val="100000"/>
                  </a:srgbClr>
                </a:solidFill>
                <a:latin typeface="SimHei"/>
                <a:ea typeface="SimHei"/>
                <a:cs typeface="SimHei"/>
              </a:rPr>
              <a:t>消费品牌全球</a:t>
            </a:r>
            <a:r>
              <a:rPr sz="4600" b="1" kern="0" spc="130">
                <a:solidFill>
                  <a:srgbClr val="000000">
                    <a:alpha val="100000"/>
                  </a:srgbClr>
                </a:solidFill>
                <a:latin typeface="SimHei"/>
                <a:ea typeface="SimHei"/>
                <a:cs typeface="SimHei"/>
              </a:rPr>
              <a:t>化未来趋势分析</a:t>
            </a:r>
            <a:endParaRPr lang="SimHei" altLang="SimHei" sz="46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21000"/>
              </a:lnSpc>
            </a:pPr>
            <a:endParaRPr lang="Arial" altLang="Arial" sz="400"/>
          </a:p>
          <a:p>
            <a:pPr marL="1908810" algn="l" rtl="0" eaLnBrk="0">
              <a:lnSpc>
                <a:spcPct val="78000"/>
              </a:lnSpc>
              <a:spcBef>
                <a:spcPts val="1"/>
              </a:spcBef>
            </a:pPr>
            <a:r>
              <a:rPr sz="1900" kern="0" spc="-10">
                <a:solidFill>
                  <a:srgbClr val="000000">
                    <a:alpha val="100000"/>
                  </a:srgbClr>
                </a:solidFill>
                <a:latin typeface="SimSun"/>
                <a:ea typeface="SimSun"/>
                <a:cs typeface="SimSun"/>
              </a:rPr>
              <a:t>3</a:t>
            </a:r>
            <a:endParaRPr lang="SimSun" altLang="SimSun" sz="1900"/>
          </a:p>
        </p:txBody>
      </p:sp>
      <p:pic>
        <p:nvPicPr>
          <p:cNvPr id="6" name="picture 6"/>
          <p:cNvPicPr>
            <a:picLocks noChangeAspect="1"/>
          </p:cNvPicPr>
          <p:nvPr/>
        </p:nvPicPr>
        <p:blipFill>
          <a:blip r:embed="rId3"/>
          <a:stretch>
            <a:fillRect/>
          </a:stretch>
        </p:blipFill>
        <p:spPr>
          <a:xfrm rot="21600000">
            <a:off x="0" y="7924831"/>
            <a:ext cx="6889699" cy="5778413"/>
          </a:xfrm>
          <a:prstGeom prst="rect">
            <a:avLst/>
          </a:prstGeom>
        </p:spPr>
      </p:pic>
      <p:sp>
        <p:nvSpPr>
          <p:cNvPr id="8" name="textbox 8"/>
          <p:cNvSpPr/>
          <p:nvPr/>
        </p:nvSpPr>
        <p:spPr>
          <a:xfrm>
            <a:off x="16593396" y="661308"/>
            <a:ext cx="6537325" cy="7435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652"/>
              </a:lnSpc>
            </a:pPr>
            <a:r>
              <a:rPr sz="3900" b="1" kern="0" spc="-60">
                <a:solidFill>
                  <a:srgbClr val="000000">
                    <a:alpha val="100000"/>
                  </a:srgbClr>
                </a:solidFill>
                <a:latin typeface="SimHei"/>
                <a:ea typeface="SimHei"/>
                <a:cs typeface="SimHei"/>
              </a:rPr>
              <a:t>霞光社</a:t>
            </a:r>
            <a:r>
              <a:rPr sz="3900" b="1" kern="0" spc="-60">
                <a:solidFill>
                  <a:srgbClr val="000000">
                    <a:alpha val="100000"/>
                  </a:srgbClr>
                </a:solidFill>
                <a:latin typeface="Arial"/>
                <a:ea typeface="Arial"/>
                <a:cs typeface="Arial"/>
              </a:rPr>
              <a:t>ShineGlobal| </a:t>
            </a:r>
            <a:r>
              <a:rPr sz="3900" b="1" kern="0" spc="-60">
                <a:solidFill>
                  <a:srgbClr val="000000">
                    <a:alpha val="100000"/>
                  </a:srgbClr>
                </a:solidFill>
                <a:latin typeface="SimHei"/>
                <a:ea typeface="SimHei"/>
                <a:cs typeface="SimHei"/>
              </a:rPr>
              <a:t>霞光智库</a:t>
            </a:r>
            <a:endParaRPr lang="SimHei" altLang="SimHei" sz="3900"/>
          </a:p>
        </p:txBody>
      </p:sp>
      <p:sp>
        <p:nvSpPr>
          <p:cNvPr id="10" name="textbox 10"/>
          <p:cNvSpPr/>
          <p:nvPr/>
        </p:nvSpPr>
        <p:spPr>
          <a:xfrm>
            <a:off x="5403961" y="4969271"/>
            <a:ext cx="2692400" cy="15189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513"/>
              </a:lnSpc>
            </a:pPr>
            <a:endParaRPr lang="Arial" altLang="Arial" sz="100"/>
          </a:p>
          <a:p>
            <a:pPr algn="r" rtl="0" eaLnBrk="0">
              <a:lnSpc>
                <a:spcPct val="99000"/>
              </a:lnSpc>
            </a:pPr>
            <a:r>
              <a:rPr sz="5500" kern="0" spc="-700">
                <a:solidFill>
                  <a:srgbClr val="FF6600">
                    <a:alpha val="100000"/>
                  </a:srgbClr>
                </a:solidFill>
                <a:latin typeface="SimHei"/>
                <a:ea typeface="SimHei"/>
                <a:cs typeface="SimHei"/>
              </a:rPr>
              <a:t>日</a:t>
            </a:r>
            <a:r>
              <a:rPr sz="5500" kern="0" spc="1010">
                <a:solidFill>
                  <a:srgbClr val="FF6600">
                    <a:alpha val="100000"/>
                  </a:srgbClr>
                </a:solidFill>
                <a:latin typeface="SimHei"/>
                <a:ea typeface="SimHei"/>
                <a:cs typeface="SimHei"/>
              </a:rPr>
              <a:t>  </a:t>
            </a:r>
            <a:r>
              <a:rPr sz="5500" kern="0" spc="-240">
                <a:solidFill>
                  <a:srgbClr val="FF6600">
                    <a:alpha val="100000"/>
                  </a:srgbClr>
                </a:solidFill>
                <a:latin typeface="SimHei"/>
                <a:ea typeface="SimHei"/>
                <a:cs typeface="SimHei"/>
              </a:rPr>
              <a:t>冰</a:t>
            </a:r>
            <a:endParaRPr lang="SimHei" altLang="SimHei" sz="5500"/>
          </a:p>
          <a:p>
            <a:pPr algn="l" rtl="0" eaLnBrk="0">
              <a:lnSpc>
                <a:spcPct val="100000"/>
              </a:lnSpc>
            </a:pPr>
            <a:endParaRPr lang="Arial" altLang="Arial" sz="1600"/>
          </a:p>
          <a:p>
            <a:pPr algn="l" rtl="0" eaLnBrk="0">
              <a:lnSpc>
                <a:spcPct val="13341"/>
              </a:lnSpc>
            </a:pPr>
            <a:endParaRPr lang="Arial" altLang="Arial" sz="100"/>
          </a:p>
          <a:p>
            <a:pPr marL="12700" algn="l" rtl="0" eaLnBrk="0">
              <a:lnSpc>
                <a:spcPct val="78000"/>
              </a:lnSpc>
            </a:pPr>
            <a:r>
              <a:rPr sz="3500" b="1" kern="0" spc="0">
                <a:solidFill>
                  <a:srgbClr val="000000">
                    <a:alpha val="100000"/>
                  </a:srgbClr>
                </a:solidFill>
                <a:latin typeface="Times New Roman"/>
                <a:ea typeface="Times New Roman"/>
                <a:cs typeface="Times New Roman"/>
              </a:rPr>
              <a:t>Contents</a:t>
            </a:r>
            <a:endParaRPr lang="Times New Roman" altLang="Times New Roman" sz="3500"/>
          </a:p>
        </p:txBody>
      </p:sp>
      <p:pic>
        <p:nvPicPr>
          <p:cNvPr id="12" name="picture 12"/>
          <p:cNvPicPr>
            <a:picLocks noChangeAspect="1"/>
          </p:cNvPicPr>
          <p:nvPr/>
        </p:nvPicPr>
        <p:blipFill>
          <a:blip r:embed="rId4"/>
          <a:stretch>
            <a:fillRect/>
          </a:stretch>
        </p:blipFill>
        <p:spPr>
          <a:xfrm rot="21600000">
            <a:off x="5924580" y="4521205"/>
            <a:ext cx="1930481" cy="298460"/>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 name="picture 14"/>
          <p:cNvPicPr>
            <a:picLocks noChangeAspect="1"/>
          </p:cNvPicPr>
          <p:nvPr/>
        </p:nvPicPr>
        <p:blipFill>
          <a:blip r:embed="rId2"/>
          <a:stretch>
            <a:fillRect/>
          </a:stretch>
        </p:blipFill>
        <p:spPr>
          <a:xfrm rot="21600000">
            <a:off x="0" y="0"/>
            <a:ext cx="24384000" cy="13716000"/>
          </a:xfrm>
          <a:prstGeom prst="rect">
            <a:avLst/>
          </a:prstGeom>
        </p:spPr>
      </p:pic>
      <p:sp>
        <p:nvSpPr>
          <p:cNvPr id="16" name="textbox 16"/>
          <p:cNvSpPr/>
          <p:nvPr/>
        </p:nvSpPr>
        <p:spPr>
          <a:xfrm>
            <a:off x="2744302" y="6564884"/>
            <a:ext cx="12932409" cy="11315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100"/>
          </a:p>
          <a:p>
            <a:pPr marL="12700" algn="l" rtl="0" eaLnBrk="0">
              <a:lnSpc>
                <a:spcPct val="95000"/>
              </a:lnSpc>
              <a:spcBef>
                <a:spcPts val="1"/>
              </a:spcBef>
            </a:pPr>
            <a:r>
              <a:rPr sz="7600" b="1" kern="0" spc="180">
                <a:solidFill>
                  <a:srgbClr val="000000">
                    <a:alpha val="100000"/>
                  </a:srgbClr>
                </a:solidFill>
                <a:latin typeface="SimHei"/>
                <a:ea typeface="SimHei"/>
                <a:cs typeface="SimHei"/>
              </a:rPr>
              <a:t>中国消费品出海全球市场概况</a:t>
            </a:r>
            <a:endParaRPr lang="SimHei" altLang="SimHei" sz="7600"/>
          </a:p>
        </p:txBody>
      </p:sp>
      <p:sp>
        <p:nvSpPr>
          <p:cNvPr id="18" name="textbox 18"/>
          <p:cNvSpPr/>
          <p:nvPr/>
        </p:nvSpPr>
        <p:spPr>
          <a:xfrm>
            <a:off x="16587146" y="653282"/>
            <a:ext cx="6524625" cy="752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723"/>
              </a:lnSpc>
            </a:pPr>
            <a:r>
              <a:rPr sz="4000" b="1" kern="0" spc="-130">
                <a:solidFill>
                  <a:srgbClr val="000000">
                    <a:alpha val="100000"/>
                  </a:srgbClr>
                </a:solidFill>
                <a:latin typeface="SimHei"/>
                <a:ea typeface="SimHei"/>
                <a:cs typeface="SimHei"/>
              </a:rPr>
              <a:t>霞光社</a:t>
            </a:r>
            <a:r>
              <a:rPr sz="4000" b="1" kern="0" spc="-130">
                <a:solidFill>
                  <a:srgbClr val="000000">
                    <a:alpha val="100000"/>
                  </a:srgbClr>
                </a:solidFill>
                <a:latin typeface="Arial"/>
                <a:ea typeface="Arial"/>
                <a:cs typeface="Arial"/>
              </a:rPr>
              <a:t>ShineGlobal| </a:t>
            </a:r>
            <a:r>
              <a:rPr sz="4000" b="1" kern="0" spc="-130">
                <a:solidFill>
                  <a:srgbClr val="000000">
                    <a:alpha val="100000"/>
                  </a:srgbClr>
                </a:solidFill>
                <a:latin typeface="SimHei"/>
                <a:ea typeface="SimHei"/>
                <a:cs typeface="SimHei"/>
              </a:rPr>
              <a:t>霞光智库</a:t>
            </a:r>
            <a:endParaRPr lang="SimHei" altLang="SimHei" sz="4000"/>
          </a:p>
        </p:txBody>
      </p:sp>
      <p:pic>
        <p:nvPicPr>
          <p:cNvPr id="20" name="picture 20"/>
          <p:cNvPicPr>
            <a:picLocks noChangeAspect="1"/>
          </p:cNvPicPr>
          <p:nvPr/>
        </p:nvPicPr>
        <p:blipFill>
          <a:blip r:embed="rId3"/>
          <a:stretch>
            <a:fillRect/>
          </a:stretch>
        </p:blipFill>
        <p:spPr>
          <a:xfrm rot="21600000">
            <a:off x="2603479" y="4438634"/>
            <a:ext cx="1727118" cy="1727255"/>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 name="table 22"/>
          <p:cNvGraphicFramePr>
            <a:graphicFrameLocks noGrp="1"/>
          </p:cNvGraphicFramePr>
          <p:nvPr/>
        </p:nvGraphicFramePr>
        <p:xfrm>
          <a:off x="1417891" y="4784407"/>
          <a:ext cx="10445750" cy="5193665"/>
        </p:xfrm>
        <a:graphic>
          <a:graphicData uri="http://schemas.openxmlformats.org/drawingml/2006/table">
            <a:tbl>
              <a:tblPr/>
              <a:tblGrid>
                <a:gridCol w="10445750"/>
              </a:tblGrid>
              <a:tr h="581025">
                <a:tc>
                  <a:txBody>
                    <a:bodyPr vert="horz" wrap="square"/>
                    <a:lstStyle/>
                    <a:p>
                      <a:pPr algn="l" rtl="0" eaLnBrk="0">
                        <a:lnSpc>
                          <a:spcPct val="100000"/>
                        </a:lnSpc>
                      </a:pPr>
                      <a:endParaRPr lang="Arial" altLang="Arial" sz="700"/>
                    </a:p>
                    <a:p>
                      <a:pPr marL="3132454" algn="l" rtl="0" eaLnBrk="0">
                        <a:lnSpc>
                          <a:spcPct val="95000"/>
                        </a:lnSpc>
                        <a:spcBef>
                          <a:spcPts val="4"/>
                        </a:spcBef>
                      </a:pPr>
                      <a:r>
                        <a:rPr sz="1400" b="1" kern="0" spc="-20">
                          <a:solidFill>
                            <a:srgbClr val="868686">
                              <a:alpha val="100000"/>
                            </a:srgbClr>
                          </a:solidFill>
                          <a:latin typeface="Yu Gothic"/>
                          <a:ea typeface="Yu Gothic"/>
                          <a:cs typeface="Yu Gothic"/>
                        </a:rPr>
                        <a:t>2017-2021各国最</a:t>
                      </a:r>
                      <a:r>
                        <a:rPr sz="1400" b="1" kern="0" spc="-20">
                          <a:solidFill>
                            <a:srgbClr val="868686">
                              <a:alpha val="100000"/>
                            </a:srgbClr>
                          </a:solidFill>
                          <a:latin typeface="SimSun"/>
                          <a:ea typeface="SimSun"/>
                          <a:cs typeface="SimSun"/>
                        </a:rPr>
                        <a:t>终</a:t>
                      </a:r>
                      <a:r>
                        <a:rPr sz="1400" b="1" kern="0" spc="-20">
                          <a:solidFill>
                            <a:srgbClr val="868686">
                              <a:alpha val="100000"/>
                            </a:srgbClr>
                          </a:solidFill>
                          <a:latin typeface="Yu Gothic"/>
                          <a:ea typeface="Yu Gothic"/>
                          <a:cs typeface="Yu Gothic"/>
                        </a:rPr>
                        <a:t>消</a:t>
                      </a:r>
                      <a:r>
                        <a:rPr sz="1400" b="1" kern="0" spc="-20">
                          <a:solidFill>
                            <a:srgbClr val="868686">
                              <a:alpha val="100000"/>
                            </a:srgbClr>
                          </a:solidFill>
                          <a:latin typeface="SimSun"/>
                          <a:ea typeface="SimSun"/>
                          <a:cs typeface="SimSun"/>
                        </a:rPr>
                        <a:t>费</a:t>
                      </a:r>
                      <a:r>
                        <a:rPr sz="1400" b="1" kern="0" spc="-20">
                          <a:solidFill>
                            <a:srgbClr val="868686">
                              <a:alpha val="100000"/>
                            </a:srgbClr>
                          </a:solidFill>
                          <a:latin typeface="Yu Gothic"/>
                          <a:ea typeface="Yu Gothic"/>
                          <a:cs typeface="Yu Gothic"/>
                        </a:rPr>
                        <a:t>支出占GDP比重</a:t>
                      </a:r>
                      <a:endParaRPr lang="Yu Gothic" altLang="Yu Gothic" sz="1400"/>
                    </a:p>
                  </a:txBody>
                  <a:tcPr marL="0" marR="0" marT="0" marB="0">
                    <a:lnL>
                      <a:noFill/>
                    </a:lnL>
                    <a:lnR>
                      <a:noFill/>
                    </a:lnR>
                    <a:lnT w="1587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5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5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5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5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5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5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572769">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12700" cap="flat" cmpd="sng" algn="ctr">
                      <a:solidFill>
                        <a:srgbClr val="E6E6E6"/>
                      </a:solidFill>
                      <a:prstDash val="solid"/>
                      <a:round/>
                      <a:headEnd type="none" w="med" len="med"/>
                      <a:tailEnd type="none" w="med" len="med"/>
                    </a:lnB>
                  </a:tcPr>
                </a:tc>
              </a:tr>
              <a:tr h="584200">
                <a:tc>
                  <a:txBody>
                    <a:bodyPr vert="horz" wrap="square"/>
                    <a:lstStyle/>
                    <a:p>
                      <a:pPr algn="l" rtl="0" eaLnBrk="0">
                        <a:lnSpc>
                          <a:spcPct val="100000"/>
                        </a:lnSpc>
                      </a:pPr>
                      <a:endParaRPr lang="Arial" altLang="Arial" sz="1000"/>
                    </a:p>
                  </a:txBody>
                  <a:tcPr marL="0" marR="0" marT="0" marB="0">
                    <a:lnL>
                      <a:noFill/>
                    </a:lnL>
                    <a:lnR>
                      <a:noFill/>
                    </a:lnR>
                    <a:lnT w="12700" cap="flat" cmpd="sng" algn="ctr">
                      <a:solidFill>
                        <a:srgbClr val="E6E6E6"/>
                      </a:solidFill>
                      <a:prstDash val="solid"/>
                      <a:round/>
                      <a:headEnd type="none" w="med" len="med"/>
                      <a:tailEnd type="none" w="med" len="med"/>
                    </a:lnT>
                    <a:lnB w="9525" cap="flat" cmpd="sng" algn="ctr">
                      <a:solidFill>
                        <a:srgbClr val="E7E7E7"/>
                      </a:solidFill>
                      <a:prstDash val="solid"/>
                      <a:round/>
                      <a:headEnd type="none" w="med" len="med"/>
                      <a:tailEnd type="none" w="med" len="med"/>
                    </a:lnB>
                  </a:tcPr>
                </a:tc>
              </a:tr>
            </a:tbl>
          </a:graphicData>
        </a:graphic>
      </p:graphicFrame>
      <p:graphicFrame>
        <p:nvGraphicFramePr>
          <p:cNvPr id="24" name="table 24"/>
          <p:cNvGraphicFramePr>
            <a:graphicFrameLocks noGrp="1"/>
          </p:cNvGraphicFramePr>
          <p:nvPr/>
        </p:nvGraphicFramePr>
        <p:xfrm>
          <a:off x="13377926" y="4649469"/>
          <a:ext cx="9249409" cy="5033645"/>
        </p:xfrm>
        <a:graphic>
          <a:graphicData uri="http://schemas.openxmlformats.org/drawingml/2006/table">
            <a:tbl>
              <a:tblPr/>
              <a:tblGrid>
                <a:gridCol w="9249409"/>
              </a:tblGrid>
              <a:tr h="1009650">
                <a:tc>
                  <a:txBody>
                    <a:bodyPr vert="horz" wrap="square"/>
                    <a:lstStyle/>
                    <a:p>
                      <a:pPr algn="l" rtl="0" eaLnBrk="0">
                        <a:lnSpc>
                          <a:spcPct val="186000"/>
                        </a:lnSpc>
                      </a:pPr>
                      <a:endParaRPr lang="Arial" altLang="Arial" sz="1000"/>
                    </a:p>
                    <a:p>
                      <a:pPr algn="l" rtl="0" eaLnBrk="0">
                        <a:lnSpc>
                          <a:spcPct val="7173"/>
                        </a:lnSpc>
                      </a:pPr>
                      <a:endParaRPr lang="Arial" altLang="Arial" sz="100"/>
                    </a:p>
                    <a:p>
                      <a:pPr marL="2086610" algn="l" rtl="0" eaLnBrk="0">
                        <a:lnSpc>
                          <a:spcPct val="90000"/>
                        </a:lnSpc>
                      </a:pPr>
                      <a:r>
                        <a:rPr sz="1600" b="1" kern="0" spc="60">
                          <a:solidFill>
                            <a:srgbClr val="868686">
                              <a:alpha val="100000"/>
                            </a:srgbClr>
                          </a:solidFill>
                          <a:latin typeface="Yu Gothic"/>
                          <a:ea typeface="Yu Gothic"/>
                          <a:cs typeface="Yu Gothic"/>
                        </a:rPr>
                        <a:t>2019-2023中国出口跨境</a:t>
                      </a:r>
                      <a:r>
                        <a:rPr sz="1600" b="1" kern="0" spc="50">
                          <a:solidFill>
                            <a:srgbClr val="868686">
                              <a:alpha val="100000"/>
                            </a:srgbClr>
                          </a:solidFill>
                          <a:latin typeface="SimSun"/>
                          <a:ea typeface="SimSun"/>
                          <a:cs typeface="SimSun"/>
                        </a:rPr>
                        <a:t>电</a:t>
                      </a:r>
                      <a:r>
                        <a:rPr sz="1600" b="1" kern="0" spc="50">
                          <a:solidFill>
                            <a:srgbClr val="868686">
                              <a:alpha val="100000"/>
                            </a:srgbClr>
                          </a:solidFill>
                          <a:latin typeface="Yu Gothic"/>
                          <a:ea typeface="Yu Gothic"/>
                          <a:cs typeface="Yu Gothic"/>
                        </a:rPr>
                        <a:t>商交易</a:t>
                      </a:r>
                      <a:r>
                        <a:rPr sz="1600" b="1" kern="0" spc="50">
                          <a:solidFill>
                            <a:srgbClr val="868686">
                              <a:alpha val="100000"/>
                            </a:srgbClr>
                          </a:solidFill>
                          <a:latin typeface="SimSun"/>
                          <a:ea typeface="SimSun"/>
                          <a:cs typeface="SimSun"/>
                        </a:rPr>
                        <a:t>额规</a:t>
                      </a:r>
                      <a:r>
                        <a:rPr sz="1600" b="1" kern="0" spc="50">
                          <a:solidFill>
                            <a:srgbClr val="868686">
                              <a:alpha val="100000"/>
                            </a:srgbClr>
                          </a:solidFill>
                          <a:latin typeface="Yu Gothic"/>
                          <a:ea typeface="Yu Gothic"/>
                          <a:cs typeface="Yu Gothic"/>
                        </a:rPr>
                        <a:t>模（</a:t>
                      </a:r>
                      <a:r>
                        <a:rPr sz="1600" b="1" kern="0" spc="50">
                          <a:solidFill>
                            <a:srgbClr val="868686">
                              <a:alpha val="100000"/>
                            </a:srgbClr>
                          </a:solidFill>
                          <a:latin typeface="SimSun"/>
                          <a:ea typeface="SimSun"/>
                          <a:cs typeface="SimSun"/>
                        </a:rPr>
                        <a:t>亿</a:t>
                      </a:r>
                      <a:r>
                        <a:rPr sz="1600" b="1" kern="0" spc="50">
                          <a:solidFill>
                            <a:srgbClr val="868686">
                              <a:alpha val="100000"/>
                            </a:srgbClr>
                          </a:solidFill>
                          <a:latin typeface="Yu Gothic"/>
                          <a:ea typeface="Yu Gothic"/>
                          <a:cs typeface="Yu Gothic"/>
                        </a:rPr>
                        <a:t>元）</a:t>
                      </a:r>
                      <a:endParaRPr lang="Yu Gothic" altLang="Yu Gothic" sz="1600"/>
                    </a:p>
                    <a:p>
                      <a:pPr marL="7877809" algn="l" rtl="0" eaLnBrk="0">
                        <a:lnSpc>
                          <a:spcPct val="88000"/>
                        </a:lnSpc>
                        <a:spcBef>
                          <a:spcPts val="3"/>
                        </a:spcBef>
                      </a:pPr>
                      <a:r>
                        <a:rPr sz="1500" kern="0" spc="30">
                          <a:solidFill>
                            <a:srgbClr val="5E5E5E">
                              <a:alpha val="100000"/>
                            </a:srgbClr>
                          </a:solidFill>
                          <a:latin typeface="Yu Gothic"/>
                          <a:ea typeface="Yu Gothic"/>
                          <a:cs typeface="Yu Gothic"/>
                        </a:rPr>
                        <a:t>20155</a:t>
                      </a:r>
                      <a:endParaRPr lang="Yu Gothic" altLang="Yu Gothic" sz="1500"/>
                    </a:p>
                  </a:txBody>
                  <a:tcPr marL="0" marR="0" marT="0" marB="0">
                    <a:lnL>
                      <a:noFill/>
                    </a:lnL>
                    <a:lnR>
                      <a:noFill/>
                    </a:lnR>
                    <a:lnT w="1587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1004569">
                <a:tc>
                  <a:txBody>
                    <a:bodyPr vert="horz" wrap="square"/>
                    <a:lstStyle/>
                    <a:p>
                      <a:pPr algn="l" rtl="0" eaLnBrk="0">
                        <a:lnSpc>
                          <a:spcPct val="113000"/>
                        </a:lnSpc>
                      </a:pPr>
                      <a:endParaRPr lang="Arial" altLang="Arial" sz="1000"/>
                    </a:p>
                    <a:p>
                      <a:pPr algn="l" rtl="0" eaLnBrk="0">
                        <a:lnSpc>
                          <a:spcPct val="113000"/>
                        </a:lnSpc>
                      </a:pPr>
                      <a:endParaRPr lang="Arial" altLang="Arial" sz="1000"/>
                    </a:p>
                    <a:p>
                      <a:pPr algn="l" rtl="0" eaLnBrk="0">
                        <a:lnSpc>
                          <a:spcPct val="114000"/>
                        </a:lnSpc>
                      </a:pPr>
                      <a:endParaRPr lang="Arial" altLang="Arial" sz="1000"/>
                    </a:p>
                    <a:p>
                      <a:pPr marL="4084320" algn="l" rtl="0" eaLnBrk="0">
                        <a:lnSpc>
                          <a:spcPct val="88000"/>
                        </a:lnSpc>
                        <a:spcBef>
                          <a:spcPts val="7"/>
                        </a:spcBef>
                      </a:pPr>
                      <a:r>
                        <a:rPr sz="1500" kern="0" spc="10">
                          <a:solidFill>
                            <a:srgbClr val="5E5E5E">
                              <a:alpha val="100000"/>
                            </a:srgbClr>
                          </a:solidFill>
                          <a:latin typeface="Yu Gothic"/>
                          <a:ea typeface="Yu Gothic"/>
                          <a:cs typeface="Yu Gothic"/>
                        </a:rPr>
                        <a:t>13918</a:t>
                      </a:r>
                      <a:endParaRPr lang="Yu Gothic" altLang="Yu Gothic" sz="15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1005205">
                <a:tc>
                  <a:txBody>
                    <a:bodyPr vert="horz" wrap="square"/>
                    <a:lstStyle/>
                    <a:p>
                      <a:pPr algn="l" rtl="0" eaLnBrk="0">
                        <a:lnSpc>
                          <a:spcPct val="107000"/>
                        </a:lnSpc>
                      </a:pPr>
                      <a:endParaRPr lang="Arial" altLang="Arial" sz="600"/>
                    </a:p>
                    <a:p>
                      <a:pPr marL="2272664" algn="l" rtl="0" eaLnBrk="0">
                        <a:lnSpc>
                          <a:spcPct val="88000"/>
                        </a:lnSpc>
                        <a:spcBef>
                          <a:spcPts val="1"/>
                        </a:spcBef>
                      </a:pPr>
                      <a:r>
                        <a:rPr sz="1500" kern="0" spc="10">
                          <a:solidFill>
                            <a:srgbClr val="5E5E5E">
                              <a:alpha val="100000"/>
                            </a:srgbClr>
                          </a:solidFill>
                          <a:latin typeface="Yu Gothic"/>
                          <a:ea typeface="Yu Gothic"/>
                          <a:cs typeface="Yu Gothic"/>
                        </a:rPr>
                        <a:t>10850</a:t>
                      </a:r>
                      <a:endParaRPr lang="Yu Gothic" altLang="Yu Gothic" sz="1500"/>
                    </a:p>
                    <a:p>
                      <a:pPr algn="l" rtl="0" eaLnBrk="0">
                        <a:lnSpc>
                          <a:spcPct val="186000"/>
                        </a:lnSpc>
                      </a:pPr>
                      <a:endParaRPr lang="Arial" altLang="Arial" sz="1000"/>
                    </a:p>
                    <a:p>
                      <a:pPr algn="l" rtl="0" eaLnBrk="0">
                        <a:lnSpc>
                          <a:spcPct val="127000"/>
                        </a:lnSpc>
                      </a:pPr>
                      <a:endParaRPr lang="Arial" altLang="Arial" sz="300"/>
                    </a:p>
                    <a:p>
                      <a:pPr marL="518794" algn="l" rtl="0" eaLnBrk="0">
                        <a:lnSpc>
                          <a:spcPct val="88000"/>
                        </a:lnSpc>
                        <a:spcBef>
                          <a:spcPts val="2"/>
                        </a:spcBef>
                      </a:pPr>
                      <a:r>
                        <a:rPr sz="1500" kern="0" spc="20">
                          <a:solidFill>
                            <a:srgbClr val="5E5E5E">
                              <a:alpha val="100000"/>
                            </a:srgbClr>
                          </a:solidFill>
                          <a:latin typeface="Yu Gothic"/>
                          <a:ea typeface="Yu Gothic"/>
                          <a:cs typeface="Yu Gothic"/>
                        </a:rPr>
                        <a:t>7981</a:t>
                      </a:r>
                      <a:endParaRPr lang="Yu Gothic" altLang="Yu Gothic" sz="15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100139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15875" cap="flat" cmpd="sng" algn="ctr">
                      <a:solidFill>
                        <a:srgbClr val="E6E6E6"/>
                      </a:solidFill>
                      <a:prstDash val="solid"/>
                      <a:round/>
                      <a:headEnd type="none" w="med" len="med"/>
                      <a:tailEnd type="none" w="med" len="med"/>
                    </a:lnB>
                  </a:tcPr>
                </a:tc>
              </a:tr>
              <a:tr h="1012825">
                <a:tc>
                  <a:txBody>
                    <a:bodyPr vert="horz" wrap="square"/>
                    <a:lstStyle/>
                    <a:p>
                      <a:pPr algn="l" rtl="0" eaLnBrk="0">
                        <a:lnSpc>
                          <a:spcPct val="100000"/>
                        </a:lnSpc>
                      </a:pPr>
                      <a:endParaRPr lang="Arial" altLang="Arial" sz="1000"/>
                    </a:p>
                  </a:txBody>
                  <a:tcPr marL="0" marR="0" marT="0" marB="0">
                    <a:lnL>
                      <a:noFill/>
                    </a:lnL>
                    <a:lnR>
                      <a:noFill/>
                    </a:lnR>
                    <a:lnT w="15875" cap="flat" cmpd="sng" algn="ctr">
                      <a:solidFill>
                        <a:srgbClr val="E6E6E6"/>
                      </a:solidFill>
                      <a:prstDash val="solid"/>
                      <a:round/>
                      <a:headEnd type="none" w="med" len="med"/>
                      <a:tailEnd type="none" w="med" len="med"/>
                    </a:lnT>
                    <a:lnB w="9525" cap="flat" cmpd="sng" algn="ctr">
                      <a:solidFill>
                        <a:srgbClr val="E7E7E7"/>
                      </a:solidFill>
                      <a:prstDash val="solid"/>
                      <a:round/>
                      <a:headEnd type="none" w="med" len="med"/>
                      <a:tailEnd type="none" w="med" len="med"/>
                    </a:lnB>
                  </a:tcPr>
                </a:tc>
              </a:tr>
            </a:tbl>
          </a:graphicData>
        </a:graphic>
      </p:graphicFrame>
      <p:sp>
        <p:nvSpPr>
          <p:cNvPr id="26" name="textbox 26"/>
          <p:cNvSpPr/>
          <p:nvPr/>
        </p:nvSpPr>
        <p:spPr>
          <a:xfrm>
            <a:off x="1248333" y="1758746"/>
            <a:ext cx="21657311" cy="2189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370"/>
              </a:lnSpc>
            </a:pPr>
            <a:endParaRPr lang="Arial" altLang="Arial" sz="100"/>
          </a:p>
          <a:p>
            <a:pPr marL="17145" algn="l" rtl="0" eaLnBrk="0">
              <a:lnSpc>
                <a:spcPct val="99000"/>
              </a:lnSpc>
            </a:pPr>
            <a:r>
              <a:rPr sz="2300" kern="0" spc="90">
                <a:solidFill>
                  <a:srgbClr val="474747">
                    <a:alpha val="100000"/>
                  </a:srgbClr>
                </a:solidFill>
                <a:latin typeface="SimHei"/>
                <a:ea typeface="SimHei"/>
                <a:cs typeface="SimHei"/>
              </a:rPr>
              <a:t>全球消费市场规模较大且仍有稳定</a:t>
            </a:r>
            <a:r>
              <a:rPr sz="2300" kern="0" spc="80">
                <a:solidFill>
                  <a:srgbClr val="474747">
                    <a:alpha val="100000"/>
                  </a:srgbClr>
                </a:solidFill>
                <a:latin typeface="SimHei"/>
                <a:ea typeface="SimHei"/>
                <a:cs typeface="SimHei"/>
              </a:rPr>
              <a:t>的增速。</a:t>
            </a:r>
            <a:endParaRPr lang="SimHei" altLang="SimHei" sz="2300"/>
          </a:p>
          <a:p>
            <a:pPr algn="l" rtl="0" eaLnBrk="0">
              <a:lnSpc>
                <a:spcPct val="193000"/>
              </a:lnSpc>
            </a:pPr>
            <a:endParaRPr lang="Arial" altLang="Arial" sz="1000"/>
          </a:p>
          <a:p>
            <a:pPr marL="44450" indent="-31750" algn="l" rtl="0" eaLnBrk="0">
              <a:lnSpc>
                <a:spcPct val="100000"/>
              </a:lnSpc>
              <a:spcBef>
                <a:spcPts val="697"/>
              </a:spcBef>
            </a:pPr>
            <a:r>
              <a:rPr sz="2300" kern="0" spc="90">
                <a:solidFill>
                  <a:srgbClr val="474747">
                    <a:alpha val="100000"/>
                  </a:srgbClr>
                </a:solidFill>
                <a:latin typeface="SimHei"/>
                <a:ea typeface="SimHei"/>
                <a:cs typeface="SimHei"/>
              </a:rPr>
              <a:t>2022年，全球零售市场规模约17万亿美元，2017-2022 </a:t>
            </a:r>
            <a:r>
              <a:rPr sz="2300" kern="0" spc="0">
                <a:solidFill>
                  <a:srgbClr val="474747">
                    <a:alpha val="100000"/>
                  </a:srgbClr>
                </a:solidFill>
                <a:latin typeface="SimHei"/>
                <a:ea typeface="SimHei"/>
                <a:cs typeface="SimHei"/>
              </a:rPr>
              <a:t>CAGR</a:t>
            </a:r>
            <a:r>
              <a:rPr sz="2300" kern="0" spc="90">
                <a:solidFill>
                  <a:srgbClr val="474747">
                    <a:alpha val="100000"/>
                  </a:srgbClr>
                </a:solidFill>
                <a:latin typeface="SimHei"/>
                <a:ea typeface="SimHei"/>
                <a:cs typeface="SimHei"/>
              </a:rPr>
              <a:t>为3.2%。从需求端看，全球消费品市场规模较大，中国消费品牌出海市场广阔。</a:t>
            </a:r>
            <a:r>
              <a:rPr sz="2300" kern="0" spc="80">
                <a:solidFill>
                  <a:srgbClr val="474747">
                    <a:alpha val="100000"/>
                  </a:srgbClr>
                </a:solidFill>
                <a:latin typeface="SimHei"/>
                <a:ea typeface="SimHei"/>
                <a:cs typeface="SimHei"/>
              </a:rPr>
              <a:t>目前中国最终消费支出</a:t>
            </a:r>
            <a:r>
              <a:rPr sz="2300" kern="0" spc="0">
                <a:solidFill>
                  <a:srgbClr val="474747">
                    <a:alpha val="100000"/>
                  </a:srgbClr>
                </a:solidFill>
                <a:latin typeface="SimHei"/>
                <a:ea typeface="SimHei"/>
                <a:cs typeface="SimHei"/>
              </a:rPr>
              <a:t> </a:t>
            </a:r>
            <a:r>
              <a:rPr sz="2300" kern="0" spc="60">
                <a:solidFill>
                  <a:srgbClr val="474747">
                    <a:alpha val="100000"/>
                  </a:srgbClr>
                </a:solidFill>
                <a:latin typeface="SimHei"/>
                <a:ea typeface="SimHei"/>
                <a:cs typeface="SimHei"/>
              </a:rPr>
              <a:t>占整体</a:t>
            </a:r>
            <a:r>
              <a:rPr sz="2300" kern="0" spc="0">
                <a:solidFill>
                  <a:srgbClr val="474747">
                    <a:alpha val="100000"/>
                  </a:srgbClr>
                </a:solidFill>
                <a:latin typeface="SimHei"/>
                <a:ea typeface="SimHei"/>
                <a:cs typeface="SimHei"/>
              </a:rPr>
              <a:t>GDP</a:t>
            </a:r>
            <a:r>
              <a:rPr sz="2300" kern="0" spc="60">
                <a:solidFill>
                  <a:srgbClr val="474747">
                    <a:alpha val="100000"/>
                  </a:srgbClr>
                </a:solidFill>
                <a:latin typeface="SimHei"/>
                <a:ea typeface="SimHei"/>
                <a:cs typeface="SimHei"/>
              </a:rPr>
              <a:t>比重约为54%左右；</a:t>
            </a:r>
            <a:endParaRPr lang="SimHei" altLang="SimHei" sz="2300"/>
          </a:p>
          <a:p>
            <a:pPr algn="l" rtl="0" eaLnBrk="0">
              <a:lnSpc>
                <a:spcPct val="100000"/>
              </a:lnSpc>
            </a:pPr>
            <a:endParaRPr lang="Arial" altLang="Arial" sz="1000"/>
          </a:p>
          <a:p>
            <a:pPr algn="l" rtl="0" eaLnBrk="0">
              <a:lnSpc>
                <a:spcPct val="101000"/>
              </a:lnSpc>
            </a:pPr>
            <a:endParaRPr lang="Arial" altLang="Arial" sz="1000"/>
          </a:p>
          <a:p>
            <a:pPr algn="l" rtl="0" eaLnBrk="0">
              <a:lnSpc>
                <a:spcPct val="116000"/>
              </a:lnSpc>
            </a:pPr>
            <a:endParaRPr lang="Arial" altLang="Arial" sz="500"/>
          </a:p>
          <a:p>
            <a:pPr marL="18415" algn="l" rtl="0" eaLnBrk="0">
              <a:lnSpc>
                <a:spcPct val="96000"/>
              </a:lnSpc>
              <a:spcBef>
                <a:spcPts val="3"/>
              </a:spcBef>
            </a:pPr>
            <a:r>
              <a:rPr sz="2300" kern="0" spc="90">
                <a:solidFill>
                  <a:srgbClr val="474747">
                    <a:alpha val="100000"/>
                  </a:srgbClr>
                </a:solidFill>
                <a:latin typeface="SimHei"/>
                <a:ea typeface="SimHei"/>
                <a:cs typeface="SimHei"/>
              </a:rPr>
              <a:t>而中国消费品牌出海的两大目的地市场：发达国家和新兴市场的这一比例均超过了50%，分别为70%-90%和60%-70%。未来三</a:t>
            </a:r>
            <a:r>
              <a:rPr sz="2300" kern="0" spc="80">
                <a:solidFill>
                  <a:srgbClr val="474747">
                    <a:alpha val="100000"/>
                  </a:srgbClr>
                </a:solidFill>
                <a:latin typeface="SimHei"/>
                <a:ea typeface="SimHei"/>
                <a:cs typeface="SimHei"/>
              </a:rPr>
              <a:t>年整个市场将保持目前的增长态势，到</a:t>
            </a:r>
            <a:endParaRPr lang="SimHei" altLang="SimHei" sz="2300"/>
          </a:p>
        </p:txBody>
      </p:sp>
      <p:sp>
        <p:nvSpPr>
          <p:cNvPr id="28" name="textbox 28"/>
          <p:cNvSpPr/>
          <p:nvPr/>
        </p:nvSpPr>
        <p:spPr>
          <a:xfrm>
            <a:off x="1303470" y="732522"/>
            <a:ext cx="21810345" cy="6946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4771"/>
              </a:lnSpc>
            </a:pPr>
            <a:endParaRPr lang="Arial" altLang="Arial" sz="100"/>
          </a:p>
          <a:p>
            <a:pPr marL="12700" algn="l" rtl="0" eaLnBrk="0">
              <a:lnSpc>
                <a:spcPct val="98000"/>
              </a:lnSpc>
            </a:pPr>
            <a:r>
              <a:rPr sz="4500" kern="0" spc="-30">
                <a:solidFill>
                  <a:srgbClr val="FF6F0C">
                    <a:alpha val="100000"/>
                  </a:srgbClr>
                </a:solidFill>
                <a:latin typeface="SimHei"/>
                <a:ea typeface="SimHei"/>
                <a:cs typeface="SimHei"/>
              </a:rPr>
              <a:t>1、中国消费品全球化：市场规模可观                     </a:t>
            </a:r>
            <a:endParaRPr lang="SimHei" altLang="SimHei" sz="4500"/>
          </a:p>
        </p:txBody>
      </p:sp>
      <p:pic>
        <p:nvPicPr>
          <p:cNvPr id="30" name="picture 30"/>
          <p:cNvPicPr>
            <a:picLocks noChangeAspect="1"/>
          </p:cNvPicPr>
          <p:nvPr/>
        </p:nvPicPr>
        <p:blipFill>
          <a:blip r:embed="rId2"/>
          <a:stretch>
            <a:fillRect/>
          </a:stretch>
        </p:blipFill>
        <p:spPr>
          <a:xfrm rot="21600000">
            <a:off x="16593638" y="847343"/>
            <a:ext cx="6489193" cy="467868"/>
          </a:xfrm>
          <a:prstGeom prst="rect">
            <a:avLst/>
          </a:prstGeom>
        </p:spPr>
      </p:pic>
      <p:grpSp>
        <p:nvGrpSpPr>
          <p:cNvPr id="2" name="group 2"/>
          <p:cNvGrpSpPr/>
          <p:nvPr/>
        </p:nvGrpSpPr>
        <p:grpSpPr>
          <a:xfrm rot="21600000">
            <a:off x="8658745" y="5134813"/>
            <a:ext cx="1187030" cy="4838915"/>
            <a:chExt cx="1187030" cy="4838915"/>
          </a:xfrm>
        </p:grpSpPr>
        <p:sp>
          <p:nvSpPr>
            <p:cNvPr id="32" name="path"/>
            <p:cNvSpPr/>
            <p:nvPr/>
          </p:nvSpPr>
          <p:spPr>
            <a:xfrm>
              <a:off x="0" y="81216"/>
              <a:ext cx="395681" cy="4757698"/>
            </a:xfrm>
            <a:custGeom>
              <a:rect l="0" t="0" r="0" b="0"/>
              <a:pathLst>
                <a:path w="623" h="7491">
                  <a:moveTo>
                    <a:pt x="0" y="0"/>
                  </a:moveTo>
                  <a:lnTo>
                    <a:pt x="623" y="0"/>
                  </a:lnTo>
                  <a:lnTo>
                    <a:pt x="623" y="7492"/>
                  </a:lnTo>
                  <a:lnTo>
                    <a:pt x="0" y="7492"/>
                  </a:lnTo>
                  <a:lnTo>
                    <a:pt x="0" y="0"/>
                  </a:lnTo>
                  <a:close/>
                </a:path>
              </a:pathLst>
            </a:cu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path"/>
            <p:cNvSpPr/>
            <p:nvPr/>
          </p:nvSpPr>
          <p:spPr>
            <a:xfrm>
              <a:off x="395668" y="0"/>
              <a:ext cx="395668" cy="4838915"/>
            </a:xfrm>
            <a:custGeom>
              <a:rect l="0" t="0" r="0" b="0"/>
              <a:pathLst>
                <a:path w="623" h="7620">
                  <a:moveTo>
                    <a:pt x="0" y="0"/>
                  </a:moveTo>
                  <a:lnTo>
                    <a:pt x="623" y="0"/>
                  </a:lnTo>
                  <a:lnTo>
                    <a:pt x="623" y="7620"/>
                  </a:lnTo>
                  <a:lnTo>
                    <a:pt x="0" y="7620"/>
                  </a:lnTo>
                  <a:lnTo>
                    <a:pt x="0" y="0"/>
                  </a:lnTo>
                  <a:close/>
                </a:path>
              </a:pathLst>
            </a:cu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 name="path"/>
            <p:cNvSpPr/>
            <p:nvPr/>
          </p:nvSpPr>
          <p:spPr>
            <a:xfrm>
              <a:off x="791349" y="1071472"/>
              <a:ext cx="395681" cy="3767442"/>
            </a:xfrm>
            <a:custGeom>
              <a:rect l="0" t="0" r="0" b="0"/>
              <a:pathLst>
                <a:path w="623" h="5932">
                  <a:moveTo>
                    <a:pt x="0" y="0"/>
                  </a:moveTo>
                  <a:lnTo>
                    <a:pt x="623" y="0"/>
                  </a:lnTo>
                  <a:lnTo>
                    <a:pt x="623" y="5932"/>
                  </a:lnTo>
                  <a:lnTo>
                    <a:pt x="0" y="5932"/>
                  </a:lnTo>
                  <a:lnTo>
                    <a:pt x="0" y="0"/>
                  </a:lnTo>
                  <a:close/>
                </a:path>
              </a:pathLst>
            </a:cu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 name="group 4"/>
          <p:cNvGrpSpPr/>
          <p:nvPr/>
        </p:nvGrpSpPr>
        <p:grpSpPr>
          <a:xfrm rot="21600000">
            <a:off x="6917779" y="5192407"/>
            <a:ext cx="1187018" cy="4781322"/>
            <a:chExt cx="1187018" cy="4781322"/>
          </a:xfrm>
        </p:grpSpPr>
        <p:sp>
          <p:nvSpPr>
            <p:cNvPr id="38" name="path"/>
            <p:cNvSpPr/>
            <p:nvPr/>
          </p:nvSpPr>
          <p:spPr>
            <a:xfrm>
              <a:off x="0" y="57607"/>
              <a:ext cx="395668" cy="4723701"/>
            </a:xfrm>
            <a:custGeom>
              <a:rect l="0" t="0" r="0" b="0"/>
              <a:pathLst>
                <a:path w="623" h="7438">
                  <a:moveTo>
                    <a:pt x="0" y="0"/>
                  </a:moveTo>
                  <a:lnTo>
                    <a:pt x="623" y="0"/>
                  </a:lnTo>
                  <a:lnTo>
                    <a:pt x="623" y="7438"/>
                  </a:lnTo>
                  <a:lnTo>
                    <a:pt x="0" y="7438"/>
                  </a:lnTo>
                  <a:lnTo>
                    <a:pt x="0" y="0"/>
                  </a:lnTo>
                  <a:close/>
                </a:path>
              </a:pathLst>
            </a:cu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path"/>
            <p:cNvSpPr/>
            <p:nvPr/>
          </p:nvSpPr>
          <p:spPr>
            <a:xfrm>
              <a:off x="395668" y="0"/>
              <a:ext cx="395668" cy="4781308"/>
            </a:xfrm>
            <a:custGeom>
              <a:rect l="0" t="0" r="0" b="0"/>
              <a:pathLst>
                <a:path w="623" h="7529">
                  <a:moveTo>
                    <a:pt x="0" y="0"/>
                  </a:moveTo>
                  <a:lnTo>
                    <a:pt x="623" y="0"/>
                  </a:lnTo>
                  <a:lnTo>
                    <a:pt x="623" y="7529"/>
                  </a:lnTo>
                  <a:lnTo>
                    <a:pt x="0" y="7529"/>
                  </a:lnTo>
                  <a:lnTo>
                    <a:pt x="0" y="0"/>
                  </a:lnTo>
                  <a:close/>
                </a:path>
              </a:pathLst>
            </a:cu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path"/>
            <p:cNvSpPr/>
            <p:nvPr/>
          </p:nvSpPr>
          <p:spPr>
            <a:xfrm>
              <a:off x="791336" y="1612976"/>
              <a:ext cx="395681" cy="3168345"/>
            </a:xfrm>
            <a:custGeom>
              <a:rect l="0" t="0" r="0" b="0"/>
              <a:pathLst>
                <a:path w="623" h="4989">
                  <a:moveTo>
                    <a:pt x="0" y="0"/>
                  </a:moveTo>
                  <a:lnTo>
                    <a:pt x="623" y="0"/>
                  </a:lnTo>
                  <a:lnTo>
                    <a:pt x="623" y="4989"/>
                  </a:lnTo>
                  <a:lnTo>
                    <a:pt x="0" y="4989"/>
                  </a:lnTo>
                  <a:lnTo>
                    <a:pt x="0" y="0"/>
                  </a:lnTo>
                  <a:close/>
                </a:path>
              </a:pathLst>
            </a:cu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 name="group 6"/>
          <p:cNvGrpSpPr/>
          <p:nvPr/>
        </p:nvGrpSpPr>
        <p:grpSpPr>
          <a:xfrm rot="21600000">
            <a:off x="3435832" y="5192407"/>
            <a:ext cx="1187018" cy="4781322"/>
            <a:chExt cx="1187018" cy="4781322"/>
          </a:xfrm>
        </p:grpSpPr>
        <p:sp>
          <p:nvSpPr>
            <p:cNvPr id="44" name="path"/>
            <p:cNvSpPr/>
            <p:nvPr/>
          </p:nvSpPr>
          <p:spPr>
            <a:xfrm>
              <a:off x="0" y="57607"/>
              <a:ext cx="395668" cy="4723701"/>
            </a:xfrm>
            <a:custGeom>
              <a:rect l="0" t="0" r="0" b="0"/>
              <a:pathLst>
                <a:path w="623" h="7438">
                  <a:moveTo>
                    <a:pt x="0" y="0"/>
                  </a:moveTo>
                  <a:lnTo>
                    <a:pt x="623" y="0"/>
                  </a:lnTo>
                  <a:lnTo>
                    <a:pt x="623" y="7438"/>
                  </a:lnTo>
                  <a:lnTo>
                    <a:pt x="0" y="7438"/>
                  </a:lnTo>
                  <a:lnTo>
                    <a:pt x="0" y="0"/>
                  </a:lnTo>
                  <a:close/>
                </a:path>
              </a:pathLst>
            </a:cu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path"/>
            <p:cNvSpPr/>
            <p:nvPr/>
          </p:nvSpPr>
          <p:spPr>
            <a:xfrm>
              <a:off x="395681" y="0"/>
              <a:ext cx="395668" cy="4781308"/>
            </a:xfrm>
            <a:custGeom>
              <a:rect l="0" t="0" r="0" b="0"/>
              <a:pathLst>
                <a:path w="623" h="7529">
                  <a:moveTo>
                    <a:pt x="0" y="0"/>
                  </a:moveTo>
                  <a:lnTo>
                    <a:pt x="623" y="0"/>
                  </a:lnTo>
                  <a:lnTo>
                    <a:pt x="623" y="7529"/>
                  </a:lnTo>
                  <a:lnTo>
                    <a:pt x="0" y="7529"/>
                  </a:lnTo>
                  <a:lnTo>
                    <a:pt x="0" y="0"/>
                  </a:lnTo>
                  <a:close/>
                </a:path>
              </a:pathLst>
            </a:cu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path"/>
            <p:cNvSpPr/>
            <p:nvPr/>
          </p:nvSpPr>
          <p:spPr>
            <a:xfrm>
              <a:off x="791349" y="1612976"/>
              <a:ext cx="395668" cy="3168345"/>
            </a:xfrm>
            <a:custGeom>
              <a:rect l="0" t="0" r="0" b="0"/>
              <a:pathLst>
                <a:path w="623" h="4989">
                  <a:moveTo>
                    <a:pt x="0" y="0"/>
                  </a:moveTo>
                  <a:lnTo>
                    <a:pt x="623" y="0"/>
                  </a:lnTo>
                  <a:lnTo>
                    <a:pt x="623" y="4989"/>
                  </a:lnTo>
                  <a:lnTo>
                    <a:pt x="0" y="4989"/>
                  </a:lnTo>
                  <a:lnTo>
                    <a:pt x="0" y="0"/>
                  </a:lnTo>
                  <a:close/>
                </a:path>
              </a:pathLst>
            </a:cu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 name="group 8"/>
          <p:cNvGrpSpPr/>
          <p:nvPr/>
        </p:nvGrpSpPr>
        <p:grpSpPr>
          <a:xfrm rot="21600000">
            <a:off x="1694865" y="5192407"/>
            <a:ext cx="1187018" cy="4781322"/>
            <a:chExt cx="1187018" cy="4781322"/>
          </a:xfrm>
        </p:grpSpPr>
        <p:sp>
          <p:nvSpPr>
            <p:cNvPr id="50" name="path"/>
            <p:cNvSpPr/>
            <p:nvPr/>
          </p:nvSpPr>
          <p:spPr>
            <a:xfrm>
              <a:off x="0" y="57607"/>
              <a:ext cx="395668" cy="4723701"/>
            </a:xfrm>
            <a:custGeom>
              <a:rect l="0" t="0" r="0" b="0"/>
              <a:pathLst>
                <a:path w="623" h="7438">
                  <a:moveTo>
                    <a:pt x="0" y="0"/>
                  </a:moveTo>
                  <a:lnTo>
                    <a:pt x="623" y="0"/>
                  </a:lnTo>
                  <a:lnTo>
                    <a:pt x="623" y="7438"/>
                  </a:lnTo>
                  <a:lnTo>
                    <a:pt x="0" y="7438"/>
                  </a:lnTo>
                  <a:lnTo>
                    <a:pt x="0" y="0"/>
                  </a:lnTo>
                  <a:close/>
                </a:path>
              </a:pathLst>
            </a:cu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path"/>
            <p:cNvSpPr/>
            <p:nvPr/>
          </p:nvSpPr>
          <p:spPr>
            <a:xfrm>
              <a:off x="395681" y="0"/>
              <a:ext cx="395668" cy="4781308"/>
            </a:xfrm>
            <a:custGeom>
              <a:rect l="0" t="0" r="0" b="0"/>
              <a:pathLst>
                <a:path w="623" h="7529">
                  <a:moveTo>
                    <a:pt x="0" y="0"/>
                  </a:moveTo>
                  <a:lnTo>
                    <a:pt x="623" y="0"/>
                  </a:lnTo>
                  <a:lnTo>
                    <a:pt x="623" y="7529"/>
                  </a:lnTo>
                  <a:lnTo>
                    <a:pt x="0" y="7529"/>
                  </a:lnTo>
                  <a:lnTo>
                    <a:pt x="0" y="0"/>
                  </a:lnTo>
                  <a:close/>
                </a:path>
              </a:pathLst>
            </a:cu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path"/>
            <p:cNvSpPr/>
            <p:nvPr/>
          </p:nvSpPr>
          <p:spPr>
            <a:xfrm>
              <a:off x="791349" y="1612976"/>
              <a:ext cx="395668" cy="3168345"/>
            </a:xfrm>
            <a:custGeom>
              <a:rect l="0" t="0" r="0" b="0"/>
              <a:pathLst>
                <a:path w="623" h="4989">
                  <a:moveTo>
                    <a:pt x="0" y="0"/>
                  </a:moveTo>
                  <a:lnTo>
                    <a:pt x="623" y="0"/>
                  </a:lnTo>
                  <a:lnTo>
                    <a:pt x="623" y="4989"/>
                  </a:lnTo>
                  <a:lnTo>
                    <a:pt x="0" y="4989"/>
                  </a:lnTo>
                  <a:lnTo>
                    <a:pt x="0" y="0"/>
                  </a:lnTo>
                  <a:close/>
                </a:path>
              </a:pathLst>
            </a:cu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0" name="group 10"/>
          <p:cNvGrpSpPr/>
          <p:nvPr/>
        </p:nvGrpSpPr>
        <p:grpSpPr>
          <a:xfrm rot="21600000">
            <a:off x="5176799" y="5192407"/>
            <a:ext cx="1187017" cy="4781322"/>
            <a:chExt cx="1187017" cy="4781322"/>
          </a:xfrm>
        </p:grpSpPr>
        <p:sp>
          <p:nvSpPr>
            <p:cNvPr id="56" name="path"/>
            <p:cNvSpPr/>
            <p:nvPr/>
          </p:nvSpPr>
          <p:spPr>
            <a:xfrm>
              <a:off x="0" y="115214"/>
              <a:ext cx="395668" cy="4666107"/>
            </a:xfrm>
            <a:custGeom>
              <a:rect l="0" t="0" r="0" b="0"/>
              <a:pathLst>
                <a:path w="623" h="7347">
                  <a:moveTo>
                    <a:pt x="0" y="0"/>
                  </a:moveTo>
                  <a:lnTo>
                    <a:pt x="623" y="0"/>
                  </a:lnTo>
                  <a:lnTo>
                    <a:pt x="623" y="7348"/>
                  </a:lnTo>
                  <a:lnTo>
                    <a:pt x="0" y="7348"/>
                  </a:lnTo>
                  <a:lnTo>
                    <a:pt x="0" y="0"/>
                  </a:lnTo>
                  <a:close/>
                </a:path>
              </a:pathLst>
            </a:cu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path"/>
            <p:cNvSpPr/>
            <p:nvPr/>
          </p:nvSpPr>
          <p:spPr>
            <a:xfrm>
              <a:off x="395681" y="0"/>
              <a:ext cx="395668" cy="4781308"/>
            </a:xfrm>
            <a:custGeom>
              <a:rect l="0" t="0" r="0" b="0"/>
              <a:pathLst>
                <a:path w="623" h="7529">
                  <a:moveTo>
                    <a:pt x="0" y="0"/>
                  </a:moveTo>
                  <a:lnTo>
                    <a:pt x="623" y="0"/>
                  </a:lnTo>
                  <a:lnTo>
                    <a:pt x="623" y="7529"/>
                  </a:lnTo>
                  <a:lnTo>
                    <a:pt x="0" y="7529"/>
                  </a:lnTo>
                  <a:lnTo>
                    <a:pt x="0" y="0"/>
                  </a:lnTo>
                  <a:close/>
                </a:path>
              </a:pathLst>
            </a:cu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path"/>
            <p:cNvSpPr/>
            <p:nvPr/>
          </p:nvSpPr>
          <p:spPr>
            <a:xfrm>
              <a:off x="791349" y="1555369"/>
              <a:ext cx="395668" cy="3225952"/>
            </a:xfrm>
            <a:custGeom>
              <a:rect l="0" t="0" r="0" b="0"/>
              <a:pathLst>
                <a:path w="623" h="5080">
                  <a:moveTo>
                    <a:pt x="0" y="0"/>
                  </a:moveTo>
                  <a:lnTo>
                    <a:pt x="623" y="0"/>
                  </a:lnTo>
                  <a:lnTo>
                    <a:pt x="623" y="5080"/>
                  </a:lnTo>
                  <a:lnTo>
                    <a:pt x="0" y="5080"/>
                  </a:lnTo>
                  <a:lnTo>
                    <a:pt x="0" y="0"/>
                  </a:lnTo>
                  <a:close/>
                </a:path>
              </a:pathLst>
            </a:cu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62" name="textbox 62"/>
          <p:cNvSpPr/>
          <p:nvPr/>
        </p:nvSpPr>
        <p:spPr>
          <a:xfrm>
            <a:off x="12767678" y="4556921"/>
            <a:ext cx="508000" cy="52298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687"/>
              </a:lnSpc>
            </a:pPr>
            <a:endParaRPr lang="Arial" altLang="Arial" sz="100"/>
          </a:p>
          <a:p>
            <a:pPr marL="12700" algn="l" rtl="0" eaLnBrk="0">
              <a:lnSpc>
                <a:spcPct val="84000"/>
              </a:lnSpc>
            </a:pPr>
            <a:r>
              <a:rPr sz="1400" kern="0" spc="-30">
                <a:solidFill>
                  <a:srgbClr val="969696">
                    <a:alpha val="100000"/>
                  </a:srgbClr>
                </a:solidFill>
                <a:latin typeface="Yu Gothic"/>
                <a:ea typeface="Yu Gothic"/>
                <a:cs typeface="Yu Gothic"/>
              </a:rPr>
              <a:t>25000</a:t>
            </a:r>
            <a:endParaRPr lang="Yu Gothic" altLang="Yu Gothic" sz="14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marL="12700" algn="l" rtl="0" eaLnBrk="0">
              <a:lnSpc>
                <a:spcPct val="84000"/>
              </a:lnSpc>
              <a:spcBef>
                <a:spcPts val="428"/>
              </a:spcBef>
            </a:pPr>
            <a:r>
              <a:rPr sz="1400" kern="0" spc="-30">
                <a:solidFill>
                  <a:srgbClr val="969696">
                    <a:alpha val="100000"/>
                  </a:srgbClr>
                </a:solidFill>
                <a:latin typeface="Yu Gothic"/>
                <a:ea typeface="Yu Gothic"/>
                <a:cs typeface="Yu Gothic"/>
              </a:rPr>
              <a:t>20000</a:t>
            </a:r>
            <a:endParaRPr lang="Yu Gothic" altLang="Yu Gothic" sz="14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marL="18415" algn="l" rtl="0" eaLnBrk="0">
              <a:lnSpc>
                <a:spcPct val="84000"/>
              </a:lnSpc>
              <a:spcBef>
                <a:spcPts val="428"/>
              </a:spcBef>
            </a:pPr>
            <a:r>
              <a:rPr sz="1400" kern="0" spc="-40">
                <a:solidFill>
                  <a:srgbClr val="969696">
                    <a:alpha val="100000"/>
                  </a:srgbClr>
                </a:solidFill>
                <a:latin typeface="Yu Gothic"/>
                <a:ea typeface="Yu Gothic"/>
                <a:cs typeface="Yu Gothic"/>
              </a:rPr>
              <a:t>15000</a:t>
            </a:r>
            <a:endParaRPr lang="Yu Gothic" altLang="Yu Gothic" sz="14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marL="18415" algn="l" rtl="0" eaLnBrk="0">
              <a:lnSpc>
                <a:spcPct val="84000"/>
              </a:lnSpc>
              <a:spcBef>
                <a:spcPts val="421"/>
              </a:spcBef>
            </a:pPr>
            <a:r>
              <a:rPr sz="1400" kern="0" spc="-40">
                <a:solidFill>
                  <a:srgbClr val="969696">
                    <a:alpha val="100000"/>
                  </a:srgbClr>
                </a:solidFill>
                <a:latin typeface="Yu Gothic"/>
                <a:ea typeface="Yu Gothic"/>
                <a:cs typeface="Yu Gothic"/>
              </a:rPr>
              <a:t>10000</a:t>
            </a:r>
            <a:endParaRPr lang="Yu Gothic" altLang="Yu Gothic" sz="14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r" rtl="0" eaLnBrk="0">
              <a:lnSpc>
                <a:spcPct val="84000"/>
              </a:lnSpc>
              <a:spcBef>
                <a:spcPts val="428"/>
              </a:spcBef>
            </a:pPr>
            <a:r>
              <a:rPr sz="1400" kern="0" spc="-30">
                <a:solidFill>
                  <a:srgbClr val="969696">
                    <a:alpha val="100000"/>
                  </a:srgbClr>
                </a:solidFill>
                <a:latin typeface="Yu Gothic"/>
                <a:ea typeface="Yu Gothic"/>
                <a:cs typeface="Yu Gothic"/>
              </a:rPr>
              <a:t>5000</a:t>
            </a:r>
            <a:endParaRPr lang="Yu Gothic" altLang="Yu Gothic" sz="14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16000"/>
              </a:lnSpc>
            </a:pPr>
            <a:endParaRPr lang="Arial" altLang="Arial" sz="300"/>
          </a:p>
          <a:p>
            <a:pPr algn="r" rtl="0" eaLnBrk="0">
              <a:lnSpc>
                <a:spcPct val="84000"/>
              </a:lnSpc>
              <a:spcBef>
                <a:spcPts val="3"/>
              </a:spcBef>
            </a:pPr>
            <a:r>
              <a:rPr sz="1400" kern="0" spc="-20">
                <a:solidFill>
                  <a:srgbClr val="969696">
                    <a:alpha val="100000"/>
                  </a:srgbClr>
                </a:solidFill>
                <a:latin typeface="Yu Gothic"/>
                <a:ea typeface="Yu Gothic"/>
                <a:cs typeface="Yu Gothic"/>
              </a:rPr>
              <a:t>0</a:t>
            </a:r>
            <a:endParaRPr lang="Yu Gothic" altLang="Yu Gothic" sz="1400"/>
          </a:p>
        </p:txBody>
      </p:sp>
      <p:sp>
        <p:nvSpPr>
          <p:cNvPr id="64" name="textbox 64"/>
          <p:cNvSpPr/>
          <p:nvPr/>
        </p:nvSpPr>
        <p:spPr>
          <a:xfrm>
            <a:off x="13619531" y="11930811"/>
            <a:ext cx="7762240" cy="360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411"/>
              </a:lnSpc>
            </a:pPr>
            <a:endParaRPr lang="Arial" altLang="Arial" sz="100"/>
          </a:p>
          <a:p>
            <a:pPr marL="12700" algn="l" rtl="0" eaLnBrk="0">
              <a:lnSpc>
                <a:spcPct val="96000"/>
              </a:lnSpc>
            </a:pPr>
            <a:r>
              <a:rPr sz="2300" kern="0" spc="130">
                <a:solidFill>
                  <a:srgbClr val="5E5E5E">
                    <a:alpha val="100000"/>
                  </a:srgbClr>
                </a:solidFill>
                <a:latin typeface="Yu Gothic"/>
                <a:ea typeface="Yu Gothic"/>
                <a:cs typeface="Yu Gothic"/>
              </a:rPr>
              <a:t>数据来源：海关</a:t>
            </a:r>
            <a:r>
              <a:rPr sz="2300" kern="0" spc="130">
                <a:solidFill>
                  <a:srgbClr val="5E5E5E">
                    <a:alpha val="100000"/>
                  </a:srgbClr>
                </a:solidFill>
                <a:latin typeface="SimSun"/>
                <a:ea typeface="SimSun"/>
                <a:cs typeface="SimSun"/>
              </a:rPr>
              <a:t>总</a:t>
            </a:r>
            <a:r>
              <a:rPr sz="2300" kern="0" spc="130">
                <a:solidFill>
                  <a:srgbClr val="5E5E5E">
                    <a:alpha val="100000"/>
                  </a:srgbClr>
                </a:solidFill>
                <a:latin typeface="Yu Gothic"/>
                <a:ea typeface="Yu Gothic"/>
                <a:cs typeface="Yu Gothic"/>
              </a:rPr>
              <a:t>署、</a:t>
            </a:r>
            <a:r>
              <a:rPr sz="2300" kern="0" spc="210">
                <a:solidFill>
                  <a:srgbClr val="5E5E5E">
                    <a:alpha val="100000"/>
                  </a:srgbClr>
                </a:solidFill>
                <a:latin typeface="Yu Gothic"/>
                <a:ea typeface="Yu Gothic"/>
                <a:cs typeface="Yu Gothic"/>
              </a:rPr>
              <a:t> </a:t>
            </a:r>
            <a:r>
              <a:rPr sz="2300" kern="0" spc="0">
                <a:solidFill>
                  <a:srgbClr val="5E5E5E">
                    <a:alpha val="100000"/>
                  </a:srgbClr>
                </a:solidFill>
                <a:latin typeface="Yu Gothic"/>
                <a:ea typeface="Yu Gothic"/>
                <a:cs typeface="Yu Gothic"/>
              </a:rPr>
              <a:t>WTO</a:t>
            </a:r>
            <a:r>
              <a:rPr sz="2300" kern="0" spc="120">
                <a:solidFill>
                  <a:srgbClr val="5E5E5E">
                    <a:alpha val="100000"/>
                  </a:srgbClr>
                </a:solidFill>
                <a:latin typeface="Yu Gothic"/>
                <a:ea typeface="Yu Gothic"/>
                <a:cs typeface="Yu Gothic"/>
              </a:rPr>
              <a:t>、</a:t>
            </a:r>
            <a:r>
              <a:rPr sz="2300" kern="0" spc="-460">
                <a:solidFill>
                  <a:srgbClr val="5E5E5E">
                    <a:alpha val="100000"/>
                  </a:srgbClr>
                </a:solidFill>
                <a:latin typeface="Yu Gothic"/>
                <a:ea typeface="Yu Gothic"/>
                <a:cs typeface="Yu Gothic"/>
              </a:rPr>
              <a:t> </a:t>
            </a:r>
            <a:r>
              <a:rPr sz="2300" kern="0" spc="0">
                <a:solidFill>
                  <a:srgbClr val="5E5E5E">
                    <a:alpha val="100000"/>
                  </a:srgbClr>
                </a:solidFill>
                <a:latin typeface="Yu Gothic"/>
                <a:ea typeface="Yu Gothic"/>
                <a:cs typeface="Yu Gothic"/>
              </a:rPr>
              <a:t>WorldBank</a:t>
            </a:r>
            <a:r>
              <a:rPr sz="2300" kern="0" spc="120">
                <a:solidFill>
                  <a:srgbClr val="5E5E5E">
                    <a:alpha val="100000"/>
                  </a:srgbClr>
                </a:solidFill>
                <a:latin typeface="Yu Gothic"/>
                <a:ea typeface="Yu Gothic"/>
                <a:cs typeface="Yu Gothic"/>
              </a:rPr>
              <a:t>、</a:t>
            </a:r>
            <a:r>
              <a:rPr sz="2300" kern="0" spc="380">
                <a:solidFill>
                  <a:srgbClr val="5E5E5E">
                    <a:alpha val="100000"/>
                  </a:srgbClr>
                </a:solidFill>
                <a:latin typeface="Yu Gothic"/>
                <a:ea typeface="Yu Gothic"/>
                <a:cs typeface="Yu Gothic"/>
              </a:rPr>
              <a:t> </a:t>
            </a:r>
            <a:r>
              <a:rPr sz="2300" kern="0" spc="0">
                <a:solidFill>
                  <a:srgbClr val="5E5E5E">
                    <a:alpha val="100000"/>
                  </a:srgbClr>
                </a:solidFill>
                <a:latin typeface="Yu Gothic"/>
                <a:ea typeface="Yu Gothic"/>
                <a:cs typeface="Yu Gothic"/>
              </a:rPr>
              <a:t>EqualOcean</a:t>
            </a:r>
            <a:endParaRPr lang="Yu Gothic" altLang="Yu Gothic" sz="2300"/>
          </a:p>
        </p:txBody>
      </p:sp>
      <p:sp>
        <p:nvSpPr>
          <p:cNvPr id="66" name="textbox 66"/>
          <p:cNvSpPr/>
          <p:nvPr/>
        </p:nvSpPr>
        <p:spPr>
          <a:xfrm>
            <a:off x="1248333" y="3953306"/>
            <a:ext cx="7136765" cy="3746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370"/>
              </a:lnSpc>
            </a:pPr>
            <a:endParaRPr lang="Arial" altLang="Arial" sz="100"/>
          </a:p>
          <a:p>
            <a:pPr algn="r" rtl="0" eaLnBrk="0">
              <a:lnSpc>
                <a:spcPct val="99000"/>
              </a:lnSpc>
            </a:pPr>
            <a:r>
              <a:rPr sz="2300" kern="0" spc="30">
                <a:solidFill>
                  <a:srgbClr val="474747">
                    <a:alpha val="100000"/>
                  </a:srgbClr>
                </a:solidFill>
                <a:latin typeface="SimHei"/>
                <a:ea typeface="SimHei"/>
                <a:cs typeface="SimHei"/>
              </a:rPr>
              <a:t>2023年中国出口跨境电商交易规模或将突破2万</a:t>
            </a:r>
            <a:r>
              <a:rPr sz="2300" kern="0" spc="20">
                <a:solidFill>
                  <a:srgbClr val="474747">
                    <a:alpha val="100000"/>
                  </a:srgbClr>
                </a:solidFill>
                <a:latin typeface="SimHei"/>
                <a:ea typeface="SimHei"/>
                <a:cs typeface="SimHei"/>
              </a:rPr>
              <a:t>亿元。</a:t>
            </a:r>
            <a:endParaRPr lang="SimHei" altLang="SimHei" sz="2300"/>
          </a:p>
        </p:txBody>
      </p:sp>
      <p:sp>
        <p:nvSpPr>
          <p:cNvPr id="68" name="rect"/>
          <p:cNvSpPr/>
          <p:nvPr/>
        </p:nvSpPr>
        <p:spPr>
          <a:xfrm>
            <a:off x="10795381" y="5129618"/>
            <a:ext cx="395668" cy="4844110"/>
          </a:xfrm>
          <a:prstGeom prst="rect">
            <a:avLst/>
          </a:pr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 name="rect"/>
          <p:cNvSpPr/>
          <p:nvPr/>
        </p:nvSpPr>
        <p:spPr>
          <a:xfrm>
            <a:off x="21231847" y="5447131"/>
            <a:ext cx="414782" cy="4231792"/>
          </a:xfrm>
          <a:prstGeom prst="rect">
            <a:avLst/>
          </a:pr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2" name="picture 72"/>
          <p:cNvPicPr>
            <a:picLocks noChangeAspect="1"/>
          </p:cNvPicPr>
          <p:nvPr/>
        </p:nvPicPr>
        <p:blipFill>
          <a:blip r:embed="rId3"/>
          <a:stretch>
            <a:fillRect/>
          </a:stretch>
        </p:blipFill>
        <p:spPr>
          <a:xfrm rot="21600000">
            <a:off x="1212850" y="1508442"/>
            <a:ext cx="21954973" cy="76517"/>
          </a:xfrm>
          <a:prstGeom prst="rect">
            <a:avLst/>
          </a:prstGeom>
        </p:spPr>
      </p:pic>
      <p:sp>
        <p:nvSpPr>
          <p:cNvPr id="74" name="rect"/>
          <p:cNvSpPr/>
          <p:nvPr/>
        </p:nvSpPr>
        <p:spPr>
          <a:xfrm>
            <a:off x="19381915" y="6266153"/>
            <a:ext cx="414782" cy="3412769"/>
          </a:xfrm>
          <a:prstGeom prst="rect">
            <a:avLst/>
          </a:pr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 name="rect"/>
          <p:cNvSpPr/>
          <p:nvPr/>
        </p:nvSpPr>
        <p:spPr>
          <a:xfrm>
            <a:off x="17531981" y="6881583"/>
            <a:ext cx="414782" cy="2797340"/>
          </a:xfrm>
          <a:prstGeom prst="rect">
            <a:avLst/>
          </a:pr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8" name="rect"/>
          <p:cNvSpPr/>
          <p:nvPr/>
        </p:nvSpPr>
        <p:spPr>
          <a:xfrm>
            <a:off x="11191061" y="7093420"/>
            <a:ext cx="395668" cy="2880308"/>
          </a:xfrm>
          <a:prstGeom prst="rect">
            <a:avLst/>
          </a:pr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 name="textbox 80"/>
          <p:cNvSpPr/>
          <p:nvPr/>
        </p:nvSpPr>
        <p:spPr>
          <a:xfrm>
            <a:off x="14103463" y="9809577"/>
            <a:ext cx="7809230" cy="2057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685"/>
              </a:lnSpc>
            </a:pPr>
            <a:endParaRPr lang="Arial" altLang="Arial" sz="100"/>
          </a:p>
          <a:p>
            <a:pPr marL="12700" algn="l" rtl="0" eaLnBrk="0">
              <a:lnSpc>
                <a:spcPct val="84000"/>
              </a:lnSpc>
            </a:pPr>
            <a:r>
              <a:rPr sz="1400" kern="0" spc="-20">
                <a:solidFill>
                  <a:srgbClr val="969696">
                    <a:alpha val="100000"/>
                  </a:srgbClr>
                </a:solidFill>
                <a:latin typeface="Yu Gothic"/>
                <a:ea typeface="Yu Gothic"/>
                <a:cs typeface="Yu Gothic"/>
              </a:rPr>
              <a:t>2019</a:t>
            </a:r>
            <a:r>
              <a:rPr sz="1400" kern="0" spc="10">
                <a:solidFill>
                  <a:srgbClr val="969696">
                    <a:alpha val="100000"/>
                  </a:srgbClr>
                </a:solidFill>
                <a:latin typeface="Yu Gothic"/>
                <a:ea typeface="Yu Gothic"/>
                <a:cs typeface="Yu Gothic"/>
              </a:rPr>
              <a:t>                            </a:t>
            </a:r>
            <a:r>
              <a:rPr sz="1400" kern="0" spc="-20">
                <a:solidFill>
                  <a:srgbClr val="969696">
                    <a:alpha val="100000"/>
                  </a:srgbClr>
                </a:solidFill>
                <a:latin typeface="Yu Gothic"/>
                <a:ea typeface="Yu Gothic"/>
                <a:cs typeface="Yu Gothic"/>
              </a:rPr>
              <a:t>2020</a:t>
            </a:r>
            <a:r>
              <a:rPr sz="1400" kern="0" spc="20">
                <a:solidFill>
                  <a:srgbClr val="969696">
                    <a:alpha val="100000"/>
                  </a:srgbClr>
                </a:solidFill>
                <a:latin typeface="Yu Gothic"/>
                <a:ea typeface="Yu Gothic"/>
                <a:cs typeface="Yu Gothic"/>
              </a:rPr>
              <a:t>            </a:t>
            </a:r>
            <a:r>
              <a:rPr sz="1400" kern="0" spc="10">
                <a:solidFill>
                  <a:srgbClr val="969696">
                    <a:alpha val="100000"/>
                  </a:srgbClr>
                </a:solidFill>
                <a:latin typeface="Yu Gothic"/>
                <a:ea typeface="Yu Gothic"/>
                <a:cs typeface="Yu Gothic"/>
              </a:rPr>
              <a:t>                </a:t>
            </a:r>
            <a:r>
              <a:rPr sz="1400" kern="0" spc="-20">
                <a:solidFill>
                  <a:srgbClr val="969696">
                    <a:alpha val="100000"/>
                  </a:srgbClr>
                </a:solidFill>
                <a:latin typeface="Yu Gothic"/>
                <a:ea typeface="Yu Gothic"/>
                <a:cs typeface="Yu Gothic"/>
              </a:rPr>
              <a:t>20</a:t>
            </a:r>
            <a:r>
              <a:rPr sz="1400" kern="0" spc="-30">
                <a:solidFill>
                  <a:srgbClr val="969696">
                    <a:alpha val="100000"/>
                  </a:srgbClr>
                </a:solidFill>
                <a:latin typeface="Yu Gothic"/>
                <a:ea typeface="Yu Gothic"/>
                <a:cs typeface="Yu Gothic"/>
              </a:rPr>
              <a:t>21</a:t>
            </a:r>
            <a:r>
              <a:rPr sz="1400" kern="0" spc="10">
                <a:solidFill>
                  <a:srgbClr val="969696">
                    <a:alpha val="100000"/>
                  </a:srgbClr>
                </a:solidFill>
                <a:latin typeface="Yu Gothic"/>
                <a:ea typeface="Yu Gothic"/>
                <a:cs typeface="Yu Gothic"/>
              </a:rPr>
              <a:t>                            </a:t>
            </a:r>
            <a:r>
              <a:rPr sz="1400" kern="0" spc="-30">
                <a:solidFill>
                  <a:srgbClr val="969696">
                    <a:alpha val="100000"/>
                  </a:srgbClr>
                </a:solidFill>
                <a:latin typeface="Yu Gothic"/>
                <a:ea typeface="Yu Gothic"/>
                <a:cs typeface="Yu Gothic"/>
              </a:rPr>
              <a:t>2022</a:t>
            </a:r>
            <a:r>
              <a:rPr sz="1400" kern="0" spc="20">
                <a:solidFill>
                  <a:srgbClr val="969696">
                    <a:alpha val="100000"/>
                  </a:srgbClr>
                </a:solidFill>
                <a:latin typeface="Yu Gothic"/>
                <a:ea typeface="Yu Gothic"/>
                <a:cs typeface="Yu Gothic"/>
              </a:rPr>
              <a:t>             </a:t>
            </a:r>
            <a:r>
              <a:rPr sz="1400" kern="0" spc="10">
                <a:solidFill>
                  <a:srgbClr val="969696">
                    <a:alpha val="100000"/>
                  </a:srgbClr>
                </a:solidFill>
                <a:latin typeface="Yu Gothic"/>
                <a:ea typeface="Yu Gothic"/>
                <a:cs typeface="Yu Gothic"/>
              </a:rPr>
              <a:t>               </a:t>
            </a:r>
            <a:r>
              <a:rPr sz="1400" kern="0" spc="-30">
                <a:solidFill>
                  <a:srgbClr val="969696">
                    <a:alpha val="100000"/>
                  </a:srgbClr>
                </a:solidFill>
                <a:latin typeface="Yu Gothic"/>
                <a:ea typeface="Yu Gothic"/>
                <a:cs typeface="Yu Gothic"/>
              </a:rPr>
              <a:t>2023</a:t>
            </a:r>
            <a:endParaRPr lang="Yu Gothic" altLang="Yu Gothic" sz="1400"/>
          </a:p>
        </p:txBody>
      </p:sp>
      <p:sp>
        <p:nvSpPr>
          <p:cNvPr id="82" name="rect"/>
          <p:cNvSpPr/>
          <p:nvPr/>
        </p:nvSpPr>
        <p:spPr>
          <a:xfrm>
            <a:off x="15682047" y="7498207"/>
            <a:ext cx="414782" cy="2180716"/>
          </a:xfrm>
          <a:prstGeom prst="rect">
            <a:avLst/>
          </a:pr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 name="textbox 84"/>
          <p:cNvSpPr/>
          <p:nvPr/>
        </p:nvSpPr>
        <p:spPr>
          <a:xfrm>
            <a:off x="2154885" y="10053815"/>
            <a:ext cx="8978265" cy="1403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145"/>
              </a:lnSpc>
            </a:pPr>
            <a:endParaRPr lang="Arial" altLang="Arial" sz="100"/>
          </a:p>
          <a:p>
            <a:pPr marL="12700" algn="l" rtl="0" eaLnBrk="0">
              <a:lnSpc>
                <a:spcPct val="83000"/>
              </a:lnSpc>
            </a:pPr>
            <a:r>
              <a:rPr sz="900" kern="0" spc="0">
                <a:solidFill>
                  <a:srgbClr val="969696">
                    <a:alpha val="100000"/>
                  </a:srgbClr>
                </a:solidFill>
                <a:latin typeface="Yu Gothic"/>
                <a:ea typeface="Yu Gothic"/>
                <a:cs typeface="Yu Gothic"/>
              </a:rPr>
              <a:t>2017                                              2018          </a:t>
            </a:r>
            <a:r>
              <a:rPr sz="900" kern="0" spc="-10">
                <a:solidFill>
                  <a:srgbClr val="969696">
                    <a:alpha val="100000"/>
                  </a:srgbClr>
                </a:solidFill>
                <a:latin typeface="Yu Gothic"/>
                <a:ea typeface="Yu Gothic"/>
                <a:cs typeface="Yu Gothic"/>
              </a:rPr>
              <a:t>                                    2019                                              2020                                              2021                                              2022</a:t>
            </a:r>
            <a:endParaRPr lang="Yu Gothic" altLang="Yu Gothic" sz="900"/>
          </a:p>
        </p:txBody>
      </p:sp>
      <p:sp>
        <p:nvSpPr>
          <p:cNvPr id="86" name="rect"/>
          <p:cNvSpPr/>
          <p:nvPr/>
        </p:nvSpPr>
        <p:spPr>
          <a:xfrm>
            <a:off x="13832115" y="8074838"/>
            <a:ext cx="414782" cy="1604085"/>
          </a:xfrm>
          <a:prstGeom prst="rect">
            <a:avLst/>
          </a:pr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textbox 88"/>
          <p:cNvSpPr/>
          <p:nvPr/>
        </p:nvSpPr>
        <p:spPr>
          <a:xfrm>
            <a:off x="1208430" y="4722571"/>
            <a:ext cx="147954" cy="53251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738"/>
              </a:lnSpc>
            </a:pPr>
            <a:endParaRPr lang="Arial" altLang="Arial" sz="100"/>
          </a:p>
          <a:p>
            <a:pPr marL="13970" algn="l" rtl="0" eaLnBrk="0">
              <a:lnSpc>
                <a:spcPct val="84000"/>
              </a:lnSpc>
            </a:pPr>
            <a:r>
              <a:rPr sz="900" kern="0" spc="-40">
                <a:solidFill>
                  <a:srgbClr val="969696">
                    <a:alpha val="100000"/>
                  </a:srgbClr>
                </a:solidFill>
                <a:latin typeface="Yu Gothic"/>
                <a:ea typeface="Yu Gothic"/>
                <a:cs typeface="Yu Gothic"/>
              </a:rPr>
              <a:t>90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3334" algn="l" rtl="0" eaLnBrk="0">
              <a:lnSpc>
                <a:spcPct val="84000"/>
              </a:lnSpc>
              <a:spcBef>
                <a:spcPts val="280"/>
              </a:spcBef>
            </a:pPr>
            <a:r>
              <a:rPr sz="900" kern="0" spc="-30">
                <a:solidFill>
                  <a:srgbClr val="969696">
                    <a:alpha val="100000"/>
                  </a:srgbClr>
                </a:solidFill>
                <a:latin typeface="Yu Gothic"/>
                <a:ea typeface="Yu Gothic"/>
                <a:cs typeface="Yu Gothic"/>
              </a:rPr>
              <a:t>80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4604" algn="l" rtl="0" eaLnBrk="0">
              <a:lnSpc>
                <a:spcPct val="84000"/>
              </a:lnSpc>
              <a:spcBef>
                <a:spcPts val="280"/>
              </a:spcBef>
            </a:pPr>
            <a:r>
              <a:rPr sz="900" kern="0" spc="-40">
                <a:solidFill>
                  <a:srgbClr val="969696">
                    <a:alpha val="100000"/>
                  </a:srgbClr>
                </a:solidFill>
                <a:latin typeface="Yu Gothic"/>
                <a:ea typeface="Yu Gothic"/>
                <a:cs typeface="Yu Gothic"/>
              </a:rPr>
              <a:t>70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5240" algn="l" rtl="0" eaLnBrk="0">
              <a:lnSpc>
                <a:spcPct val="84000"/>
              </a:lnSpc>
              <a:spcBef>
                <a:spcPts val="280"/>
              </a:spcBef>
            </a:pPr>
            <a:r>
              <a:rPr sz="900" kern="0" spc="-40">
                <a:solidFill>
                  <a:srgbClr val="969696">
                    <a:alpha val="100000"/>
                  </a:srgbClr>
                </a:solidFill>
                <a:latin typeface="Yu Gothic"/>
                <a:ea typeface="Yu Gothic"/>
                <a:cs typeface="Yu Gothic"/>
              </a:rPr>
              <a:t>60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4604" algn="l" rtl="0" eaLnBrk="0">
              <a:lnSpc>
                <a:spcPct val="84000"/>
              </a:lnSpc>
              <a:spcBef>
                <a:spcPts val="280"/>
              </a:spcBef>
            </a:pPr>
            <a:r>
              <a:rPr sz="900" kern="0" spc="-40">
                <a:solidFill>
                  <a:srgbClr val="969696">
                    <a:alpha val="100000"/>
                  </a:srgbClr>
                </a:solidFill>
                <a:latin typeface="Yu Gothic"/>
                <a:ea typeface="Yu Gothic"/>
                <a:cs typeface="Yu Gothic"/>
              </a:rPr>
              <a:t>50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2700" algn="l" rtl="0" eaLnBrk="0">
              <a:lnSpc>
                <a:spcPct val="84000"/>
              </a:lnSpc>
              <a:spcBef>
                <a:spcPts val="280"/>
              </a:spcBef>
            </a:pPr>
            <a:r>
              <a:rPr sz="900" kern="0" spc="-30">
                <a:solidFill>
                  <a:srgbClr val="969696">
                    <a:alpha val="100000"/>
                  </a:srgbClr>
                </a:solidFill>
                <a:latin typeface="Yu Gothic"/>
                <a:ea typeface="Yu Gothic"/>
                <a:cs typeface="Yu Gothic"/>
              </a:rPr>
              <a:t>40</a:t>
            </a:r>
            <a:endParaRPr lang="Yu Gothic" altLang="Yu Gothic" sz="900"/>
          </a:p>
          <a:p>
            <a:pPr algn="l" rtl="0" eaLnBrk="0">
              <a:lnSpc>
                <a:spcPct val="140000"/>
              </a:lnSpc>
            </a:pPr>
            <a:endParaRPr lang="Arial" altLang="Arial" sz="1000"/>
          </a:p>
          <a:p>
            <a:pPr algn="l" rtl="0" eaLnBrk="0">
              <a:lnSpc>
                <a:spcPct val="140000"/>
              </a:lnSpc>
            </a:pPr>
            <a:endParaRPr lang="Arial" altLang="Arial" sz="1000"/>
          </a:p>
          <a:p>
            <a:pPr marL="13334" algn="l" rtl="0" eaLnBrk="0">
              <a:lnSpc>
                <a:spcPct val="84000"/>
              </a:lnSpc>
              <a:spcBef>
                <a:spcPts val="273"/>
              </a:spcBef>
            </a:pPr>
            <a:r>
              <a:rPr sz="900" kern="0" spc="-30">
                <a:solidFill>
                  <a:srgbClr val="969696">
                    <a:alpha val="100000"/>
                  </a:srgbClr>
                </a:solidFill>
                <a:latin typeface="Yu Gothic"/>
                <a:ea typeface="Yu Gothic"/>
                <a:cs typeface="Yu Gothic"/>
              </a:rPr>
              <a:t>30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3970" algn="l" rtl="0" eaLnBrk="0">
              <a:lnSpc>
                <a:spcPct val="84000"/>
              </a:lnSpc>
              <a:spcBef>
                <a:spcPts val="280"/>
              </a:spcBef>
            </a:pPr>
            <a:r>
              <a:rPr sz="900" kern="0" spc="-40">
                <a:solidFill>
                  <a:srgbClr val="969696">
                    <a:alpha val="100000"/>
                  </a:srgbClr>
                </a:solidFill>
                <a:latin typeface="Yu Gothic"/>
                <a:ea typeface="Yu Gothic"/>
                <a:cs typeface="Yu Gothic"/>
              </a:rPr>
              <a:t>20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marL="17779" algn="l" rtl="0" eaLnBrk="0">
              <a:lnSpc>
                <a:spcPct val="84000"/>
              </a:lnSpc>
              <a:spcBef>
                <a:spcPts val="280"/>
              </a:spcBef>
            </a:pPr>
            <a:r>
              <a:rPr sz="900" kern="0" spc="-50">
                <a:solidFill>
                  <a:srgbClr val="969696">
                    <a:alpha val="100000"/>
                  </a:srgbClr>
                </a:solidFill>
                <a:latin typeface="Yu Gothic"/>
                <a:ea typeface="Yu Gothic"/>
                <a:cs typeface="Yu Gothic"/>
              </a:rPr>
              <a:t>10</a:t>
            </a:r>
            <a:endParaRPr lang="Yu Gothic" altLang="Yu Gothic" sz="900"/>
          </a:p>
          <a:p>
            <a:pPr algn="l" rtl="0" eaLnBrk="0">
              <a:lnSpc>
                <a:spcPct val="139000"/>
              </a:lnSpc>
            </a:pPr>
            <a:endParaRPr lang="Arial" altLang="Arial" sz="1000"/>
          </a:p>
          <a:p>
            <a:pPr algn="l" rtl="0" eaLnBrk="0">
              <a:lnSpc>
                <a:spcPct val="140000"/>
              </a:lnSpc>
            </a:pPr>
            <a:endParaRPr lang="Arial" altLang="Arial" sz="1000"/>
          </a:p>
          <a:p>
            <a:pPr algn="l" rtl="0" eaLnBrk="0">
              <a:lnSpc>
                <a:spcPct val="116000"/>
              </a:lnSpc>
            </a:pPr>
            <a:endParaRPr lang="Arial" altLang="Arial" sz="200"/>
          </a:p>
          <a:p>
            <a:pPr algn="r" rtl="0" eaLnBrk="0">
              <a:lnSpc>
                <a:spcPct val="84000"/>
              </a:lnSpc>
              <a:spcBef>
                <a:spcPts val="2"/>
              </a:spcBef>
            </a:pPr>
            <a:r>
              <a:rPr sz="900" kern="0" spc="-10">
                <a:solidFill>
                  <a:srgbClr val="969696">
                    <a:alpha val="100000"/>
                  </a:srgbClr>
                </a:solidFill>
                <a:latin typeface="Yu Gothic"/>
                <a:ea typeface="Yu Gothic"/>
                <a:cs typeface="Yu Gothic"/>
              </a:rPr>
              <a:t>0</a:t>
            </a:r>
            <a:endParaRPr lang="Yu Gothic" altLang="Yu Gothic" sz="900"/>
          </a:p>
        </p:txBody>
      </p:sp>
      <p:sp>
        <p:nvSpPr>
          <p:cNvPr id="90" name="textbox 90"/>
          <p:cNvSpPr/>
          <p:nvPr/>
        </p:nvSpPr>
        <p:spPr>
          <a:xfrm>
            <a:off x="4575225" y="11808993"/>
            <a:ext cx="2204720" cy="3536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543"/>
              </a:lnSpc>
            </a:pPr>
            <a:endParaRPr lang="Arial" altLang="Arial" sz="100"/>
          </a:p>
          <a:p>
            <a:pPr marL="12700" algn="l" rtl="0" eaLnBrk="0">
              <a:lnSpc>
                <a:spcPct val="94000"/>
              </a:lnSpc>
            </a:pPr>
            <a:r>
              <a:rPr sz="2300" kern="0" spc="110">
                <a:solidFill>
                  <a:srgbClr val="5E5E5E">
                    <a:alpha val="100000"/>
                  </a:srgbClr>
                </a:solidFill>
                <a:latin typeface="Yu Gothic"/>
                <a:ea typeface="Yu Gothic"/>
                <a:cs typeface="Yu Gothic"/>
              </a:rPr>
              <a:t>数据来源：</a:t>
            </a:r>
            <a:r>
              <a:rPr sz="2300" kern="0" spc="0">
                <a:solidFill>
                  <a:srgbClr val="5E5E5E">
                    <a:alpha val="100000"/>
                  </a:srgbClr>
                </a:solidFill>
                <a:latin typeface="Yu Gothic"/>
                <a:ea typeface="Yu Gothic"/>
                <a:cs typeface="Yu Gothic"/>
              </a:rPr>
              <a:t>wind</a:t>
            </a:r>
            <a:endParaRPr lang="Yu Gothic" altLang="Yu Gothic" sz="2300"/>
          </a:p>
        </p:txBody>
      </p:sp>
      <p:sp>
        <p:nvSpPr>
          <p:cNvPr id="92" name="textbox 92"/>
          <p:cNvSpPr/>
          <p:nvPr/>
        </p:nvSpPr>
        <p:spPr>
          <a:xfrm>
            <a:off x="5931852" y="10722139"/>
            <a:ext cx="1121410" cy="1498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301"/>
              </a:lnSpc>
            </a:pPr>
            <a:endParaRPr lang="Arial" altLang="Arial" sz="100"/>
          </a:p>
          <a:p>
            <a:pPr marL="86994" algn="l" rtl="0" eaLnBrk="0">
              <a:lnSpc>
                <a:spcPct val="90000"/>
              </a:lnSpc>
              <a:tabLst>
                <a:tab pos="130175"/>
              </a:tabLst>
            </a:pPr>
            <a:r>
              <a:rPr sz="900" kern="0" spc="0">
                <a:solidFill>
                  <a:srgbClr val="969696">
                    <a:alpha val="100000"/>
                  </a:srgbClr>
                </a:solidFill>
                <a:latin typeface="Yu Gothic"/>
                <a:ea typeface="Yu Gothic"/>
                <a:cs typeface="Yu Gothic"/>
              </a:rPr>
              <a:t>	</a:t>
            </a:r>
            <a:r>
              <a:rPr sz="900" kern="0" spc="-30">
                <a:solidFill>
                  <a:srgbClr val="969696">
                    <a:alpha val="100000"/>
                  </a:srgbClr>
                </a:solidFill>
                <a:latin typeface="Yu Gothic"/>
                <a:ea typeface="Yu Gothic"/>
                <a:cs typeface="Yu Gothic"/>
              </a:rPr>
              <a:t>美国</a:t>
            </a:r>
            <a:r>
              <a:rPr sz="900" kern="0" spc="60">
                <a:solidFill>
                  <a:srgbClr val="969696">
                    <a:alpha val="100000"/>
                  </a:srgbClr>
                </a:solidFill>
                <a:latin typeface="Yu Gothic"/>
                <a:ea typeface="Yu Gothic"/>
                <a:cs typeface="Yu Gothic"/>
              </a:rPr>
              <a:t>    </a:t>
            </a:r>
            <a:r>
              <a:rPr sz="900" kern="0" spc="-30">
                <a:solidFill>
                  <a:srgbClr val="969696">
                    <a:alpha val="100000"/>
                  </a:srgbClr>
                </a:solidFill>
                <a:latin typeface="Yu Gothic"/>
                <a:ea typeface="Yu Gothic"/>
                <a:cs typeface="Yu Gothic"/>
              </a:rPr>
              <a:t>英国     中国</a:t>
            </a:r>
            <a:endParaRPr lang="Yu Gothic" altLang="Yu Gothic" sz="900"/>
          </a:p>
        </p:txBody>
      </p:sp>
      <p:sp>
        <p:nvSpPr>
          <p:cNvPr id="94" name="path"/>
          <p:cNvSpPr/>
          <p:nvPr/>
        </p:nvSpPr>
        <p:spPr>
          <a:xfrm>
            <a:off x="6705283" y="10756582"/>
            <a:ext cx="74294" cy="74294"/>
          </a:xfrm>
          <a:custGeom>
            <a:rect l="0" t="0" r="0" b="0"/>
            <a:pathLst>
              <a:path w="115" h="115">
                <a:moveTo>
                  <a:pt x="0" y="0"/>
                </a:moveTo>
                <a:lnTo>
                  <a:pt x="116" y="0"/>
                </a:lnTo>
                <a:lnTo>
                  <a:pt x="116" y="116"/>
                </a:lnTo>
                <a:lnTo>
                  <a:pt x="0" y="116"/>
                </a:lnTo>
                <a:lnTo>
                  <a:pt x="0" y="0"/>
                </a:lnTo>
                <a:close/>
              </a:path>
            </a:pathLst>
          </a:custGeom>
          <a:solidFill>
            <a:srgbClr val="FF54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 name="path"/>
          <p:cNvSpPr/>
          <p:nvPr/>
        </p:nvSpPr>
        <p:spPr>
          <a:xfrm>
            <a:off x="6320472" y="10756582"/>
            <a:ext cx="74295" cy="74294"/>
          </a:xfrm>
          <a:custGeom>
            <a:rect l="0" t="0" r="0" b="0"/>
            <a:pathLst>
              <a:path w="117" h="115">
                <a:moveTo>
                  <a:pt x="0" y="0"/>
                </a:moveTo>
                <a:lnTo>
                  <a:pt x="117" y="0"/>
                </a:lnTo>
                <a:lnTo>
                  <a:pt x="117" y="116"/>
                </a:lnTo>
                <a:lnTo>
                  <a:pt x="0" y="116"/>
                </a:lnTo>
                <a:lnTo>
                  <a:pt x="0" y="0"/>
                </a:lnTo>
                <a:close/>
              </a:path>
            </a:pathLst>
          </a:custGeom>
          <a:solidFill>
            <a:srgbClr val="FF9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 name="path"/>
          <p:cNvSpPr/>
          <p:nvPr/>
        </p:nvSpPr>
        <p:spPr>
          <a:xfrm>
            <a:off x="5944552" y="10756582"/>
            <a:ext cx="74295" cy="74294"/>
          </a:xfrm>
          <a:custGeom>
            <a:rect l="0" t="0" r="0" b="0"/>
            <a:pathLst>
              <a:path w="117" h="115">
                <a:moveTo>
                  <a:pt x="0" y="0"/>
                </a:moveTo>
                <a:lnTo>
                  <a:pt x="117" y="0"/>
                </a:lnTo>
                <a:lnTo>
                  <a:pt x="117" y="116"/>
                </a:lnTo>
                <a:lnTo>
                  <a:pt x="0" y="116"/>
                </a:lnTo>
                <a:lnTo>
                  <a:pt x="0" y="0"/>
                </a:lnTo>
                <a:close/>
              </a:path>
            </a:pathLst>
          </a:custGeom>
          <a:solidFill>
            <a:srgbClr val="FFC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 name="textbox 100"/>
          <p:cNvSpPr/>
          <p:nvPr/>
        </p:nvSpPr>
        <p:spPr>
          <a:xfrm>
            <a:off x="19329189" y="5587775"/>
            <a:ext cx="571500" cy="2273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20"/>
              </a:lnSpc>
            </a:pPr>
            <a:endParaRPr lang="Arial" altLang="Arial" sz="100"/>
          </a:p>
          <a:p>
            <a:pPr marL="12700" algn="l" rtl="0" eaLnBrk="0">
              <a:lnSpc>
                <a:spcPct val="88000"/>
              </a:lnSpc>
            </a:pPr>
            <a:r>
              <a:rPr sz="1500" kern="0" spc="10">
                <a:solidFill>
                  <a:srgbClr val="5E5E5E">
                    <a:alpha val="100000"/>
                  </a:srgbClr>
                </a:solidFill>
                <a:latin typeface="Yu Gothic"/>
                <a:ea typeface="Yu Gothic"/>
                <a:cs typeface="Yu Gothic"/>
              </a:rPr>
              <a:t>16980</a:t>
            </a:r>
            <a:endParaRPr lang="Yu Gothic" altLang="Yu Gothic" sz="1500"/>
          </a:p>
        </p:txBody>
      </p:sp>
      <p:sp>
        <p:nvSpPr>
          <p:cNvPr id="102" name="textbox 102"/>
          <p:cNvSpPr/>
          <p:nvPr/>
        </p:nvSpPr>
        <p:spPr>
          <a:xfrm>
            <a:off x="12123166" y="13141682"/>
            <a:ext cx="139064" cy="250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400"/>
              </a:lnSpc>
            </a:pPr>
            <a:endParaRPr lang="Arial" altLang="Arial" sz="100"/>
          </a:p>
          <a:p>
            <a:pPr marL="12700" algn="l" rtl="0" eaLnBrk="0">
              <a:lnSpc>
                <a:spcPct val="87000"/>
              </a:lnSpc>
            </a:pPr>
            <a:r>
              <a:rPr sz="1700" kern="0" spc="-20">
                <a:solidFill>
                  <a:srgbClr val="000000">
                    <a:alpha val="100000"/>
                  </a:srgbClr>
                </a:solidFill>
                <a:latin typeface="Yu Gothic"/>
                <a:ea typeface="Yu Gothic"/>
                <a:cs typeface="Yu Gothic"/>
              </a:rPr>
              <a:t>5</a:t>
            </a:r>
            <a:endParaRPr lang="Yu Gothic" altLang="Yu Gothic" sz="17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 name="textbox 104"/>
          <p:cNvSpPr/>
          <p:nvPr/>
        </p:nvSpPr>
        <p:spPr>
          <a:xfrm>
            <a:off x="9029617" y="5705855"/>
            <a:ext cx="5882004" cy="53682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726"/>
              </a:lnSpc>
            </a:pPr>
            <a:endParaRPr lang="Arial" altLang="Arial" sz="100"/>
          </a:p>
          <a:p>
            <a:pPr marL="12700" algn="l" rtl="0" eaLnBrk="0">
              <a:lnSpc>
                <a:spcPct val="96000"/>
              </a:lnSpc>
            </a:pPr>
            <a:r>
              <a:rPr sz="2100" kern="0" spc="-90">
                <a:solidFill>
                  <a:srgbClr val="000000">
                    <a:alpha val="100000"/>
                  </a:srgbClr>
                </a:solidFill>
                <a:latin typeface="SimHei"/>
                <a:ea typeface="SimHei"/>
                <a:cs typeface="SimHei"/>
              </a:rPr>
              <a:t>·2005年后，  “跨境电商”真正登上时代舞台。</a:t>
            </a:r>
            <a:endParaRPr lang="SimHei" altLang="SimHei" sz="21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marL="12700" algn="l" rtl="0" eaLnBrk="0">
              <a:lnSpc>
                <a:spcPct val="85000"/>
              </a:lnSpc>
              <a:spcBef>
                <a:spcPts val="663"/>
              </a:spcBef>
            </a:pPr>
            <a:r>
              <a:rPr sz="2200" kern="0" spc="-30">
                <a:solidFill>
                  <a:srgbClr val="000000">
                    <a:alpha val="100000"/>
                  </a:srgbClr>
                </a:solidFill>
                <a:latin typeface="SimHei"/>
                <a:ea typeface="SimHei"/>
                <a:cs typeface="SimHei"/>
              </a:rPr>
              <a:t>·2005-2018年，</a:t>
            </a:r>
            <a:r>
              <a:rPr sz="2200" kern="0" spc="690">
                <a:solidFill>
                  <a:srgbClr val="000000">
                    <a:alpha val="100000"/>
                  </a:srgbClr>
                </a:solidFill>
                <a:latin typeface="SimHei"/>
                <a:ea typeface="SimHei"/>
                <a:cs typeface="SimHei"/>
              </a:rPr>
              <a:t> </a:t>
            </a:r>
            <a:r>
              <a:rPr sz="2200" kern="0" spc="-30">
                <a:solidFill>
                  <a:srgbClr val="000000">
                    <a:alpha val="100000"/>
                  </a:srgbClr>
                </a:solidFill>
                <a:latin typeface="SimHei"/>
                <a:ea typeface="SimHei"/>
                <a:cs typeface="SimHei"/>
              </a:rPr>
              <a:t>一批上海和深圳</a:t>
            </a:r>
            <a:r>
              <a:rPr sz="2200" kern="0" spc="-40">
                <a:solidFill>
                  <a:srgbClr val="000000">
                    <a:alpha val="100000"/>
                  </a:srgbClr>
                </a:solidFill>
                <a:latin typeface="SimHei"/>
                <a:ea typeface="SimHei"/>
                <a:cs typeface="SimHei"/>
              </a:rPr>
              <a:t>卖家大量进入</a:t>
            </a:r>
            <a:endParaRPr lang="SimHei" altLang="SimHei" sz="2200"/>
          </a:p>
          <a:p>
            <a:pPr marL="170814" algn="l" rtl="0" eaLnBrk="0">
              <a:lnSpc>
                <a:spcPct val="151000"/>
              </a:lnSpc>
              <a:spcBef>
                <a:spcPts val="49"/>
              </a:spcBef>
            </a:pPr>
            <a:r>
              <a:rPr sz="2200" kern="0" spc="-30">
                <a:solidFill>
                  <a:srgbClr val="000000">
                    <a:alpha val="100000"/>
                  </a:srgbClr>
                </a:solidFill>
                <a:latin typeface="Arial"/>
                <a:ea typeface="Arial"/>
                <a:cs typeface="Arial"/>
              </a:rPr>
              <a:t>Ebay</a:t>
            </a:r>
            <a:r>
              <a:rPr sz="2200" kern="0" spc="-30">
                <a:solidFill>
                  <a:srgbClr val="000000">
                    <a:alpha val="100000"/>
                  </a:srgbClr>
                </a:solidFill>
                <a:latin typeface="SimHei"/>
                <a:ea typeface="SimHei"/>
                <a:cs typeface="SimHei"/>
              </a:rPr>
              <a:t>开店，以深圳华强北3</a:t>
            </a:r>
            <a:r>
              <a:rPr sz="2200" kern="0" spc="-30">
                <a:solidFill>
                  <a:srgbClr val="000000">
                    <a:alpha val="100000"/>
                  </a:srgbClr>
                </a:solidFill>
                <a:latin typeface="Arial"/>
                <a:ea typeface="Arial"/>
                <a:cs typeface="Arial"/>
              </a:rPr>
              <a:t>C</a:t>
            </a:r>
            <a:r>
              <a:rPr sz="2200" kern="0" spc="-30">
                <a:solidFill>
                  <a:srgbClr val="000000">
                    <a:alpha val="100000"/>
                  </a:srgbClr>
                </a:solidFill>
                <a:latin typeface="SimHei"/>
                <a:ea typeface="SimHei"/>
                <a:cs typeface="SimHei"/>
              </a:rPr>
              <a:t>电子品类为</a:t>
            </a:r>
            <a:r>
              <a:rPr sz="2200" kern="0" spc="-40">
                <a:solidFill>
                  <a:srgbClr val="000000">
                    <a:alpha val="100000"/>
                  </a:srgbClr>
                </a:solidFill>
                <a:latin typeface="SimHei"/>
                <a:ea typeface="SimHei"/>
                <a:cs typeface="SimHei"/>
              </a:rPr>
              <a:t>代表，</a:t>
            </a:r>
            <a:r>
              <a:rPr sz="2200" kern="0" spc="-10">
                <a:solidFill>
                  <a:srgbClr val="000000">
                    <a:alpha val="100000"/>
                  </a:srgbClr>
                </a:solidFill>
                <a:latin typeface="SimHei"/>
                <a:ea typeface="SimHei"/>
                <a:cs typeface="SimHei"/>
              </a:rPr>
              <a:t> </a:t>
            </a:r>
            <a:r>
              <a:rPr sz="2200" kern="0" spc="130">
                <a:solidFill>
                  <a:srgbClr val="000000">
                    <a:alpha val="100000"/>
                  </a:srgbClr>
                </a:solidFill>
                <a:latin typeface="SimHei"/>
                <a:ea typeface="SimHei"/>
                <a:cs typeface="SimHei"/>
              </a:rPr>
              <a:t>于2012年到达高峰。2010年，阿里速卖通上</a:t>
            </a:r>
            <a:r>
              <a:rPr sz="2200" kern="0" spc="50">
                <a:solidFill>
                  <a:srgbClr val="000000">
                    <a:alpha val="100000"/>
                  </a:srgbClr>
                </a:solidFill>
                <a:latin typeface="SimHei"/>
                <a:ea typeface="SimHei"/>
                <a:cs typeface="SimHei"/>
              </a:rPr>
              <a:t> </a:t>
            </a:r>
            <a:r>
              <a:rPr sz="2200" kern="0" spc="40">
                <a:solidFill>
                  <a:srgbClr val="000000">
                    <a:alpha val="100000"/>
                  </a:srgbClr>
                </a:solidFill>
                <a:latin typeface="SimHei"/>
                <a:ea typeface="SimHei"/>
                <a:cs typeface="SimHei"/>
              </a:rPr>
              <a:t>线；2012年，亚马逊全球</a:t>
            </a:r>
            <a:r>
              <a:rPr sz="2200" kern="0" spc="30">
                <a:solidFill>
                  <a:srgbClr val="000000">
                    <a:alpha val="100000"/>
                  </a:srgbClr>
                </a:solidFill>
                <a:latin typeface="SimHei"/>
                <a:ea typeface="SimHei"/>
                <a:cs typeface="SimHei"/>
              </a:rPr>
              <a:t>开店项目启动；2013</a:t>
            </a:r>
            <a:r>
              <a:rPr sz="2200" kern="0" spc="-10">
                <a:solidFill>
                  <a:srgbClr val="000000">
                    <a:alpha val="100000"/>
                  </a:srgbClr>
                </a:solidFill>
                <a:latin typeface="SimHei"/>
                <a:ea typeface="SimHei"/>
                <a:cs typeface="SimHei"/>
              </a:rPr>
              <a:t> </a:t>
            </a:r>
            <a:r>
              <a:rPr sz="2200" kern="0" spc="-70">
                <a:solidFill>
                  <a:srgbClr val="000000">
                    <a:alpha val="100000"/>
                  </a:srgbClr>
                </a:solidFill>
                <a:latin typeface="SimHei"/>
                <a:ea typeface="SimHei"/>
                <a:cs typeface="SimHei"/>
              </a:rPr>
              <a:t>年，</a:t>
            </a:r>
            <a:r>
              <a:rPr sz="2200" kern="0" spc="-440">
                <a:solidFill>
                  <a:srgbClr val="000000">
                    <a:alpha val="100000"/>
                  </a:srgbClr>
                </a:solidFill>
                <a:latin typeface="SimHei"/>
                <a:ea typeface="SimHei"/>
                <a:cs typeface="SimHei"/>
              </a:rPr>
              <a:t> </a:t>
            </a:r>
            <a:r>
              <a:rPr sz="2200" kern="0" spc="-70">
                <a:solidFill>
                  <a:srgbClr val="000000">
                    <a:alpha val="100000"/>
                  </a:srgbClr>
                </a:solidFill>
                <a:latin typeface="SimSun"/>
                <a:ea typeface="SimSun"/>
                <a:cs typeface="SimSun"/>
              </a:rPr>
              <a:t>Wish</a:t>
            </a:r>
            <a:r>
              <a:rPr sz="2200" kern="0" spc="-70">
                <a:solidFill>
                  <a:srgbClr val="000000">
                    <a:alpha val="100000"/>
                  </a:srgbClr>
                </a:solidFill>
                <a:latin typeface="SimHei"/>
                <a:ea typeface="SimHei"/>
                <a:cs typeface="SimHei"/>
              </a:rPr>
              <a:t>开始在中国招商。</a:t>
            </a:r>
            <a:endParaRPr lang="SimHei" altLang="SimHei" sz="2200"/>
          </a:p>
          <a:p>
            <a:pPr algn="l" rtl="0" eaLnBrk="0">
              <a:lnSpc>
                <a:spcPct val="132000"/>
              </a:lnSpc>
            </a:pPr>
            <a:endParaRPr lang="Arial" altLang="Arial" sz="1000"/>
          </a:p>
          <a:p>
            <a:pPr algn="l" rtl="0" eaLnBrk="0">
              <a:lnSpc>
                <a:spcPct val="132000"/>
              </a:lnSpc>
            </a:pPr>
            <a:endParaRPr lang="Arial" altLang="Arial" sz="1000"/>
          </a:p>
          <a:p>
            <a:pPr algn="l" rtl="0" eaLnBrk="0">
              <a:lnSpc>
                <a:spcPct val="133000"/>
              </a:lnSpc>
            </a:pPr>
            <a:endParaRPr lang="Arial" altLang="Arial" sz="1000"/>
          </a:p>
          <a:p>
            <a:pPr marL="16509" algn="l" rtl="0" eaLnBrk="0">
              <a:lnSpc>
                <a:spcPct val="85000"/>
              </a:lnSpc>
              <a:spcBef>
                <a:spcPts val="669"/>
              </a:spcBef>
            </a:pPr>
            <a:r>
              <a:rPr sz="2200" b="1" kern="0" spc="80">
                <a:solidFill>
                  <a:srgbClr val="000000">
                    <a:alpha val="100000"/>
                  </a:srgbClr>
                </a:solidFill>
                <a:latin typeface="SimHei"/>
                <a:ea typeface="SimHei"/>
                <a:cs typeface="SimHei"/>
              </a:rPr>
              <a:t>·到2015年，亚马逊平台中</a:t>
            </a:r>
            <a:r>
              <a:rPr sz="2200" b="1" kern="0" spc="70">
                <a:solidFill>
                  <a:srgbClr val="000000">
                    <a:alpha val="100000"/>
                  </a:srgbClr>
                </a:solidFill>
                <a:latin typeface="SimHei"/>
                <a:ea typeface="SimHei"/>
                <a:cs typeface="SimHei"/>
              </a:rPr>
              <a:t>国卖家数量上涨13</a:t>
            </a:r>
            <a:endParaRPr lang="SimHei" altLang="SimHei" sz="2200"/>
          </a:p>
          <a:p>
            <a:pPr marL="175260" algn="l" rtl="0" eaLnBrk="0">
              <a:lnSpc>
                <a:spcPct val="155000"/>
              </a:lnSpc>
              <a:spcBef>
                <a:spcPts val="31"/>
              </a:spcBef>
            </a:pPr>
            <a:r>
              <a:rPr sz="2200" b="1" kern="0" spc="20">
                <a:solidFill>
                  <a:srgbClr val="000000">
                    <a:alpha val="100000"/>
                  </a:srgbClr>
                </a:solidFill>
                <a:latin typeface="SimHei"/>
                <a:ea typeface="SimHei"/>
                <a:cs typeface="SimHei"/>
              </a:rPr>
              <a:t>倍。直接面向海外消费者，</a:t>
            </a:r>
            <a:r>
              <a:rPr sz="2200" b="1" kern="0" spc="10">
                <a:solidFill>
                  <a:srgbClr val="000000">
                    <a:alpha val="100000"/>
                  </a:srgbClr>
                </a:solidFill>
                <a:latin typeface="SimHei"/>
                <a:ea typeface="SimHei"/>
                <a:cs typeface="SimHei"/>
              </a:rPr>
              <a:t>贸易型卖家们迎来</a:t>
            </a:r>
            <a:r>
              <a:rPr sz="2200" kern="0" spc="-10">
                <a:solidFill>
                  <a:srgbClr val="000000">
                    <a:alpha val="100000"/>
                  </a:srgbClr>
                </a:solidFill>
                <a:latin typeface="SimHei"/>
                <a:ea typeface="SimHei"/>
                <a:cs typeface="SimHei"/>
              </a:rPr>
              <a:t> </a:t>
            </a:r>
            <a:r>
              <a:rPr sz="2200" b="1" kern="0" spc="-90">
                <a:solidFill>
                  <a:srgbClr val="000000">
                    <a:alpha val="100000"/>
                  </a:srgbClr>
                </a:solidFill>
                <a:latin typeface="SimHei"/>
                <a:ea typeface="SimHei"/>
                <a:cs typeface="SimHei"/>
              </a:rPr>
              <a:t>了“最好的时代”。</a:t>
            </a:r>
            <a:endParaRPr lang="SimHei" altLang="SimHei" sz="2200"/>
          </a:p>
        </p:txBody>
      </p:sp>
      <p:sp>
        <p:nvSpPr>
          <p:cNvPr id="106" name="textbox 106"/>
          <p:cNvSpPr/>
          <p:nvPr/>
        </p:nvSpPr>
        <p:spPr>
          <a:xfrm>
            <a:off x="16675222" y="5718611"/>
            <a:ext cx="5856604" cy="48475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352"/>
              </a:lnSpc>
            </a:pPr>
            <a:endParaRPr lang="Arial" altLang="Arial" sz="100"/>
          </a:p>
          <a:p>
            <a:pPr marL="12700" algn="l" rtl="0" eaLnBrk="0">
              <a:lnSpc>
                <a:spcPct val="85000"/>
              </a:lnSpc>
            </a:pPr>
            <a:r>
              <a:rPr sz="2200" kern="0" spc="0">
                <a:solidFill>
                  <a:srgbClr val="000000">
                    <a:alpha val="100000"/>
                  </a:srgbClr>
                </a:solidFill>
                <a:latin typeface="SimHei"/>
                <a:ea typeface="SimHei"/>
                <a:cs typeface="SimHei"/>
              </a:rPr>
              <a:t>·2021年，亚马逊史无前例大规模“封店潮”,</a:t>
            </a:r>
            <a:endParaRPr lang="SimHei" altLang="SimHei" sz="2200"/>
          </a:p>
          <a:p>
            <a:pPr marL="145414" algn="l" rtl="0" eaLnBrk="0">
              <a:lnSpc>
                <a:spcPct val="159000"/>
              </a:lnSpc>
              <a:spcBef>
                <a:spcPts val="20"/>
              </a:spcBef>
            </a:pPr>
            <a:r>
              <a:rPr sz="2200" kern="0" spc="20">
                <a:solidFill>
                  <a:srgbClr val="000000">
                    <a:alpha val="100000"/>
                  </a:srgbClr>
                </a:solidFill>
                <a:latin typeface="SimHei"/>
                <a:ea typeface="SimHei"/>
                <a:cs typeface="SimHei"/>
              </a:rPr>
              <a:t>大批中国卖家受到重创，对整个行业带来深远</a:t>
            </a:r>
            <a:r>
              <a:rPr sz="2200" kern="0" spc="60">
                <a:solidFill>
                  <a:srgbClr val="000000">
                    <a:alpha val="100000"/>
                  </a:srgbClr>
                </a:solidFill>
                <a:latin typeface="SimHei"/>
                <a:ea typeface="SimHei"/>
                <a:cs typeface="SimHei"/>
              </a:rPr>
              <a:t> </a:t>
            </a:r>
            <a:r>
              <a:rPr sz="2200" kern="0" spc="-30">
                <a:solidFill>
                  <a:srgbClr val="000000">
                    <a:alpha val="100000"/>
                  </a:srgbClr>
                </a:solidFill>
                <a:latin typeface="SimHei"/>
                <a:ea typeface="SimHei"/>
                <a:cs typeface="SimHei"/>
              </a:rPr>
              <a:t>影响。</a:t>
            </a:r>
            <a:endParaRPr lang="SimHei" altLang="SimHei" sz="2200"/>
          </a:p>
          <a:p>
            <a:pPr algn="l" rtl="0" eaLnBrk="0">
              <a:lnSpc>
                <a:spcPct val="118000"/>
              </a:lnSpc>
            </a:pPr>
            <a:endParaRPr lang="Arial" altLang="Arial" sz="1000"/>
          </a:p>
          <a:p>
            <a:pPr algn="l" rtl="0" eaLnBrk="0">
              <a:lnSpc>
                <a:spcPct val="119000"/>
              </a:lnSpc>
            </a:pPr>
            <a:endParaRPr lang="Arial" altLang="Arial" sz="1000"/>
          </a:p>
          <a:p>
            <a:pPr algn="l" rtl="0" eaLnBrk="0">
              <a:lnSpc>
                <a:spcPct val="119000"/>
              </a:lnSpc>
            </a:pPr>
            <a:endParaRPr lang="Arial" altLang="Arial" sz="1000"/>
          </a:p>
          <a:p>
            <a:pPr marL="12700" algn="l" rtl="0" eaLnBrk="0">
              <a:lnSpc>
                <a:spcPct val="85000"/>
              </a:lnSpc>
              <a:spcBef>
                <a:spcPts val="670"/>
              </a:spcBef>
            </a:pPr>
            <a:r>
              <a:rPr sz="2200" kern="0" spc="-70">
                <a:solidFill>
                  <a:srgbClr val="000000">
                    <a:alpha val="100000"/>
                  </a:srgbClr>
                </a:solidFill>
                <a:latin typeface="SimHei"/>
                <a:ea typeface="SimHei"/>
                <a:cs typeface="SimHei"/>
              </a:rPr>
              <a:t>·跨境行业在2021年的</a:t>
            </a:r>
            <a:r>
              <a:rPr sz="2200" kern="0" spc="-80">
                <a:solidFill>
                  <a:srgbClr val="000000">
                    <a:alpha val="100000"/>
                  </a:srgbClr>
                </a:solidFill>
                <a:latin typeface="SimHei"/>
                <a:ea typeface="SimHei"/>
                <a:cs typeface="SimHei"/>
              </a:rPr>
              <a:t>大洗牌后开始集体反思，</a:t>
            </a:r>
            <a:endParaRPr lang="SimHei" altLang="SimHei" sz="2200"/>
          </a:p>
          <a:p>
            <a:pPr marL="145414" algn="l" rtl="0" eaLnBrk="0">
              <a:lnSpc>
                <a:spcPts val="4052"/>
              </a:lnSpc>
            </a:pPr>
            <a:r>
              <a:rPr sz="2200" kern="0" spc="-80">
                <a:solidFill>
                  <a:srgbClr val="000000">
                    <a:alpha val="100000"/>
                  </a:srgbClr>
                </a:solidFill>
                <a:latin typeface="SimSun"/>
                <a:ea typeface="SimSun"/>
                <a:cs typeface="SimSun"/>
              </a:rPr>
              <a:t>DTC</a:t>
            </a:r>
            <a:r>
              <a:rPr sz="2200" kern="0" spc="-80">
                <a:solidFill>
                  <a:srgbClr val="000000">
                    <a:alpha val="100000"/>
                  </a:srgbClr>
                </a:solidFill>
                <a:latin typeface="SimHei"/>
                <a:ea typeface="SimHei"/>
                <a:cs typeface="SimHei"/>
              </a:rPr>
              <a:t>品牌成为最热风口和行业普遍</a:t>
            </a:r>
            <a:r>
              <a:rPr sz="2200" kern="0" spc="-90">
                <a:solidFill>
                  <a:srgbClr val="000000">
                    <a:alpha val="100000"/>
                  </a:srgbClr>
                </a:solidFill>
                <a:latin typeface="SimHei"/>
                <a:ea typeface="SimHei"/>
                <a:cs typeface="SimHei"/>
              </a:rPr>
              <a:t>共识。</a:t>
            </a:r>
            <a:endParaRPr lang="SimHei" altLang="SimHei" sz="22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6000"/>
              </a:lnSpc>
            </a:pPr>
            <a:endParaRPr lang="Arial" altLang="Arial" sz="1000"/>
          </a:p>
          <a:p>
            <a:pPr marL="16509" algn="l" rtl="0" eaLnBrk="0">
              <a:lnSpc>
                <a:spcPct val="85000"/>
              </a:lnSpc>
              <a:spcBef>
                <a:spcPts val="670"/>
              </a:spcBef>
            </a:pPr>
            <a:r>
              <a:rPr sz="2200" b="1" kern="0" spc="-30">
                <a:solidFill>
                  <a:srgbClr val="000000">
                    <a:alpha val="100000"/>
                  </a:srgbClr>
                </a:solidFill>
                <a:latin typeface="SimHei"/>
                <a:ea typeface="SimHei"/>
                <a:cs typeface="SimHei"/>
              </a:rPr>
              <a:t>·品牌出海整体赛道，出海服务生态化集结，背</a:t>
            </a:r>
            <a:endParaRPr lang="SimHei" altLang="SimHei" sz="2200"/>
          </a:p>
          <a:p>
            <a:pPr marL="149225" algn="l" rtl="0" eaLnBrk="0">
              <a:lnSpc>
                <a:spcPct val="153000"/>
              </a:lnSpc>
              <a:spcBef>
                <a:spcPts val="41"/>
              </a:spcBef>
            </a:pPr>
            <a:r>
              <a:rPr sz="2200" b="1" kern="0" spc="20">
                <a:solidFill>
                  <a:srgbClr val="000000">
                    <a:alpha val="100000"/>
                  </a:srgbClr>
                </a:solidFill>
                <a:latin typeface="SimHei"/>
                <a:ea typeface="SimHei"/>
                <a:cs typeface="SimHei"/>
              </a:rPr>
              <a:t>靠全球领先的中国供应链</a:t>
            </a:r>
            <a:r>
              <a:rPr sz="2200" b="1" kern="0" spc="10">
                <a:solidFill>
                  <a:srgbClr val="000000">
                    <a:alpha val="100000"/>
                  </a:srgbClr>
                </a:solidFill>
                <a:latin typeface="SimHei"/>
                <a:ea typeface="SimHei"/>
                <a:cs typeface="SimHei"/>
              </a:rPr>
              <a:t>能力，竞争力大幅提</a:t>
            </a:r>
            <a:r>
              <a:rPr sz="2200" kern="0" spc="0">
                <a:solidFill>
                  <a:srgbClr val="000000">
                    <a:alpha val="100000"/>
                  </a:srgbClr>
                </a:solidFill>
                <a:latin typeface="SimHei"/>
                <a:ea typeface="SimHei"/>
                <a:cs typeface="SimHei"/>
              </a:rPr>
              <a:t> </a:t>
            </a:r>
            <a:r>
              <a:rPr sz="2200" b="1" kern="0" spc="-110">
                <a:solidFill>
                  <a:srgbClr val="000000">
                    <a:alpha val="100000"/>
                  </a:srgbClr>
                </a:solidFill>
                <a:latin typeface="SimHei"/>
                <a:ea typeface="SimHei"/>
                <a:cs typeface="SimHei"/>
              </a:rPr>
              <a:t>升。</a:t>
            </a:r>
            <a:endParaRPr lang="SimHei" altLang="SimHei" sz="2200"/>
          </a:p>
        </p:txBody>
      </p:sp>
      <p:sp>
        <p:nvSpPr>
          <p:cNvPr id="108" name="textbox 108"/>
          <p:cNvSpPr/>
          <p:nvPr/>
        </p:nvSpPr>
        <p:spPr>
          <a:xfrm>
            <a:off x="1396938" y="5705855"/>
            <a:ext cx="5852795" cy="43840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29"/>
              </a:lnSpc>
            </a:pPr>
            <a:endParaRPr lang="Arial" altLang="Arial" sz="100"/>
          </a:p>
          <a:p>
            <a:pPr marL="12700" algn="l" rtl="0" eaLnBrk="0">
              <a:lnSpc>
                <a:spcPct val="92000"/>
              </a:lnSpc>
            </a:pPr>
            <a:r>
              <a:rPr sz="2200" kern="0" spc="-140">
                <a:solidFill>
                  <a:srgbClr val="000000">
                    <a:alpha val="100000"/>
                  </a:srgbClr>
                </a:solidFill>
                <a:latin typeface="SimHei"/>
                <a:ea typeface="SimHei"/>
                <a:cs typeface="SimHei"/>
              </a:rPr>
              <a:t>·2005年之前，属于“外贸”时代。</a:t>
            </a:r>
            <a:endParaRPr lang="SimHei" altLang="SimHei" sz="22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marL="12700" algn="l" rtl="0" eaLnBrk="0">
              <a:lnSpc>
                <a:spcPct val="85000"/>
              </a:lnSpc>
              <a:spcBef>
                <a:spcPts val="666"/>
              </a:spcBef>
            </a:pPr>
            <a:r>
              <a:rPr sz="2200" kern="0" spc="-80">
                <a:solidFill>
                  <a:srgbClr val="000000">
                    <a:alpha val="100000"/>
                  </a:srgbClr>
                </a:solidFill>
                <a:latin typeface="SimHei"/>
                <a:ea typeface="SimHei"/>
                <a:cs typeface="SimHei"/>
              </a:rPr>
              <a:t>·2000年，中国加入世贸组织，出口贸易起飞，</a:t>
            </a:r>
            <a:endParaRPr lang="SimHei" altLang="SimHei" sz="2200"/>
          </a:p>
          <a:p>
            <a:pPr marL="165100" algn="l" rtl="0" eaLnBrk="0">
              <a:lnSpc>
                <a:spcPct val="149000"/>
              </a:lnSpc>
              <a:spcBef>
                <a:spcPts val="27"/>
              </a:spcBef>
            </a:pPr>
            <a:r>
              <a:rPr sz="2200" kern="0" spc="30">
                <a:solidFill>
                  <a:srgbClr val="000000">
                    <a:alpha val="100000"/>
                  </a:srgbClr>
                </a:solidFill>
                <a:latin typeface="SimHei"/>
                <a:ea typeface="SimHei"/>
                <a:cs typeface="SimHei"/>
              </a:rPr>
              <a:t>各国订单纷纷涌来，外国客户</a:t>
            </a:r>
            <a:r>
              <a:rPr sz="2200" kern="0" spc="20">
                <a:solidFill>
                  <a:srgbClr val="000000">
                    <a:alpha val="100000"/>
                  </a:srgbClr>
                </a:solidFill>
                <a:latin typeface="SimHei"/>
                <a:ea typeface="SimHei"/>
                <a:cs typeface="SimHei"/>
              </a:rPr>
              <a:t>到访长三角、珠</a:t>
            </a:r>
            <a:r>
              <a:rPr sz="2200" kern="0" spc="-10">
                <a:solidFill>
                  <a:srgbClr val="000000">
                    <a:alpha val="100000"/>
                  </a:srgbClr>
                </a:solidFill>
                <a:latin typeface="SimHei"/>
                <a:ea typeface="SimHei"/>
                <a:cs typeface="SimHei"/>
              </a:rPr>
              <a:t> </a:t>
            </a:r>
            <a:r>
              <a:rPr sz="2200" kern="0" spc="-40">
                <a:solidFill>
                  <a:srgbClr val="000000">
                    <a:alpha val="100000"/>
                  </a:srgbClr>
                </a:solidFill>
                <a:latin typeface="SimHei"/>
                <a:ea typeface="SimHei"/>
                <a:cs typeface="SimHei"/>
              </a:rPr>
              <a:t>三角工厂，中国制造走出国门。</a:t>
            </a:r>
            <a:endParaRPr lang="SimHei" altLang="SimHei" sz="22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12700" algn="l" rtl="0" eaLnBrk="0">
              <a:lnSpc>
                <a:spcPct val="85000"/>
              </a:lnSpc>
              <a:spcBef>
                <a:spcPts val="672"/>
              </a:spcBef>
            </a:pPr>
            <a:r>
              <a:rPr sz="2200" kern="0" spc="-20">
                <a:solidFill>
                  <a:srgbClr val="000000">
                    <a:alpha val="100000"/>
                  </a:srgbClr>
                </a:solidFill>
                <a:latin typeface="SimHei"/>
                <a:ea typeface="SimHei"/>
                <a:cs typeface="SimHei"/>
              </a:rPr>
              <a:t>·出口外贸型企业出现并壮大，大量的民间作坊</a:t>
            </a:r>
            <a:endParaRPr lang="SimHei" altLang="SimHei" sz="2200"/>
          </a:p>
          <a:p>
            <a:pPr marL="165100" algn="l" rtl="0" eaLnBrk="0">
              <a:lnSpc>
                <a:spcPct val="157000"/>
              </a:lnSpc>
              <a:spcBef>
                <a:spcPts val="43"/>
              </a:spcBef>
            </a:pPr>
            <a:r>
              <a:rPr sz="2200" kern="0" spc="30">
                <a:solidFill>
                  <a:srgbClr val="000000">
                    <a:alpha val="100000"/>
                  </a:srgbClr>
                </a:solidFill>
                <a:latin typeface="SimHei"/>
                <a:ea typeface="SimHei"/>
                <a:cs typeface="SimHei"/>
              </a:rPr>
              <a:t>成长为小型工厂，数量和体量也因外贸机遇而</a:t>
            </a:r>
            <a:r>
              <a:rPr sz="2200" kern="0" spc="60">
                <a:solidFill>
                  <a:srgbClr val="000000">
                    <a:alpha val="100000"/>
                  </a:srgbClr>
                </a:solidFill>
                <a:latin typeface="SimHei"/>
                <a:ea typeface="SimHei"/>
                <a:cs typeface="SimHei"/>
              </a:rPr>
              <a:t> </a:t>
            </a:r>
            <a:r>
              <a:rPr sz="2200" kern="0" spc="-60">
                <a:solidFill>
                  <a:srgbClr val="000000">
                    <a:alpha val="100000"/>
                  </a:srgbClr>
                </a:solidFill>
                <a:latin typeface="SimHei"/>
                <a:ea typeface="SimHei"/>
                <a:cs typeface="SimHei"/>
              </a:rPr>
              <a:t>迅速增长。</a:t>
            </a:r>
            <a:endParaRPr lang="SimHei" altLang="SimHei" sz="2200"/>
          </a:p>
        </p:txBody>
      </p:sp>
      <p:sp>
        <p:nvSpPr>
          <p:cNvPr id="110" name="textbox 110"/>
          <p:cNvSpPr/>
          <p:nvPr/>
        </p:nvSpPr>
        <p:spPr>
          <a:xfrm>
            <a:off x="1276238" y="2473680"/>
            <a:ext cx="20657186" cy="10833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29"/>
              </a:lnSpc>
            </a:pPr>
            <a:endParaRPr lang="Arial" altLang="Arial" sz="100"/>
          </a:p>
          <a:p>
            <a:pPr marL="12700" algn="l" rtl="0" eaLnBrk="0">
              <a:lnSpc>
                <a:spcPct val="92000"/>
              </a:lnSpc>
            </a:pPr>
            <a:r>
              <a:rPr sz="2200" kern="0" spc="110">
                <a:solidFill>
                  <a:srgbClr val="000000">
                    <a:alpha val="100000"/>
                  </a:srgbClr>
                </a:solidFill>
                <a:latin typeface="SimHei"/>
                <a:ea typeface="SimHei"/>
                <a:cs typeface="SimHei"/>
              </a:rPr>
              <a:t>中国消费品牌的全球化，总体上可以分为三个阶段：即“制造出海”、  “</a:t>
            </a:r>
            <a:r>
              <a:rPr sz="2200" kern="0" spc="100">
                <a:solidFill>
                  <a:srgbClr val="000000">
                    <a:alpha val="100000"/>
                  </a:srgbClr>
                </a:solidFill>
                <a:latin typeface="SimHei"/>
                <a:ea typeface="SimHei"/>
                <a:cs typeface="SimHei"/>
              </a:rPr>
              <a:t>卖家出海”和“品牌全球化”。</a:t>
            </a:r>
            <a:endParaRPr lang="SimHei" altLang="SimHei" sz="2200"/>
          </a:p>
          <a:p>
            <a:pPr algn="l" rtl="0" eaLnBrk="0">
              <a:lnSpc>
                <a:spcPct val="117000"/>
              </a:lnSpc>
            </a:pPr>
            <a:endParaRPr lang="Arial" altLang="Arial" sz="1000"/>
          </a:p>
          <a:p>
            <a:pPr algn="l" rtl="0" eaLnBrk="0">
              <a:lnSpc>
                <a:spcPct val="117000"/>
              </a:lnSpc>
            </a:pPr>
            <a:endParaRPr lang="Arial" altLang="Arial" sz="1000"/>
          </a:p>
          <a:p>
            <a:pPr algn="l" rtl="0" eaLnBrk="0">
              <a:lnSpc>
                <a:spcPct val="110000"/>
              </a:lnSpc>
            </a:pPr>
            <a:endParaRPr lang="Arial" altLang="Arial" sz="500"/>
          </a:p>
          <a:p>
            <a:pPr marL="12700" algn="l" rtl="0" eaLnBrk="0">
              <a:lnSpc>
                <a:spcPct val="92000"/>
              </a:lnSpc>
              <a:spcBef>
                <a:spcPts val="4"/>
              </a:spcBef>
            </a:pPr>
            <a:r>
              <a:rPr sz="2200" kern="0" spc="180">
                <a:solidFill>
                  <a:srgbClr val="000000">
                    <a:alpha val="100000"/>
                  </a:srgbClr>
                </a:solidFill>
                <a:latin typeface="SimHei"/>
                <a:ea typeface="SimHei"/>
                <a:cs typeface="SimHei"/>
              </a:rPr>
              <a:t>当前，中国品牌已来到不可逆的“品牌全</a:t>
            </a:r>
            <a:r>
              <a:rPr sz="2200" kern="0" spc="170">
                <a:solidFill>
                  <a:srgbClr val="000000">
                    <a:alpha val="100000"/>
                  </a:srgbClr>
                </a:solidFill>
                <a:latin typeface="SimHei"/>
                <a:ea typeface="SimHei"/>
                <a:cs typeface="SimHei"/>
              </a:rPr>
              <a:t>球化”时代，国内消费市场诸多赛道竞争日趋激烈，不少品牌选择走出国门，中国品牌也越来越具备世界影响力。</a:t>
            </a:r>
            <a:endParaRPr lang="SimHei" altLang="SimHei" sz="2200"/>
          </a:p>
        </p:txBody>
      </p:sp>
      <p:sp>
        <p:nvSpPr>
          <p:cNvPr id="112" name="textbox 112"/>
          <p:cNvSpPr/>
          <p:nvPr/>
        </p:nvSpPr>
        <p:spPr>
          <a:xfrm>
            <a:off x="1283956" y="683671"/>
            <a:ext cx="21820505" cy="7251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509"/>
              </a:lnSpc>
            </a:pPr>
            <a:r>
              <a:rPr sz="4200" b="1" kern="0" spc="70">
                <a:solidFill>
                  <a:srgbClr val="FF6600">
                    <a:alpha val="100000"/>
                  </a:srgbClr>
                </a:solidFill>
                <a:latin typeface="SimHei"/>
                <a:ea typeface="SimHei"/>
                <a:cs typeface="SimHei"/>
              </a:rPr>
              <a:t>2、</a:t>
            </a:r>
            <a:r>
              <a:rPr sz="4200" kern="0" spc="-820">
                <a:solidFill>
                  <a:srgbClr val="FF6600">
                    <a:alpha val="100000"/>
                  </a:srgbClr>
                </a:solidFill>
                <a:latin typeface="SimHei"/>
                <a:ea typeface="SimHei"/>
                <a:cs typeface="SimHei"/>
              </a:rPr>
              <a:t> </a:t>
            </a:r>
            <a:r>
              <a:rPr sz="4200" b="1" kern="0" spc="70">
                <a:solidFill>
                  <a:srgbClr val="FF6600">
                    <a:alpha val="100000"/>
                  </a:srgbClr>
                </a:solidFill>
                <a:latin typeface="SimHei"/>
                <a:ea typeface="SimHei"/>
                <a:cs typeface="SimHei"/>
              </a:rPr>
              <a:t>中国消费品全球化的三个阶段</a:t>
            </a:r>
            <a:r>
              <a:rPr sz="4200" kern="0" spc="70">
                <a:solidFill>
                  <a:srgbClr val="FF6600">
                    <a:alpha val="100000"/>
                  </a:srgbClr>
                </a:solidFill>
                <a:latin typeface="SimHei"/>
                <a:ea typeface="SimHei"/>
                <a:cs typeface="SimHei"/>
              </a:rPr>
              <a:t>                          </a:t>
            </a:r>
            <a:r>
              <a:rPr sz="3800" b="1" kern="0" spc="70">
                <a:solidFill>
                  <a:srgbClr val="000000">
                    <a:alpha val="100000"/>
                  </a:srgbClr>
                </a:solidFill>
                <a:latin typeface="SimHei"/>
                <a:ea typeface="SimHei"/>
                <a:cs typeface="SimHei"/>
              </a:rPr>
              <a:t>霞光社</a:t>
            </a:r>
            <a:r>
              <a:rPr sz="3800" b="1" kern="0" spc="0">
                <a:solidFill>
                  <a:srgbClr val="000000">
                    <a:alpha val="100000"/>
                  </a:srgbClr>
                </a:solidFill>
                <a:latin typeface="Arial"/>
                <a:ea typeface="Arial"/>
                <a:cs typeface="Arial"/>
              </a:rPr>
              <a:t>ShineGlobal</a:t>
            </a:r>
            <a:r>
              <a:rPr sz="3800" b="1" kern="0" spc="70">
                <a:solidFill>
                  <a:srgbClr val="000000">
                    <a:alpha val="100000"/>
                  </a:srgbClr>
                </a:solidFill>
                <a:latin typeface="Arial"/>
                <a:ea typeface="Arial"/>
                <a:cs typeface="Arial"/>
              </a:rPr>
              <a:t>| </a:t>
            </a:r>
            <a:r>
              <a:rPr sz="3800" b="1" kern="0" spc="70">
                <a:solidFill>
                  <a:srgbClr val="000000">
                    <a:alpha val="100000"/>
                  </a:srgbClr>
                </a:solidFill>
                <a:latin typeface="SimHei"/>
                <a:ea typeface="SimHei"/>
                <a:cs typeface="SimHei"/>
              </a:rPr>
              <a:t>霞光智库</a:t>
            </a:r>
            <a:endParaRPr lang="SimHei" altLang="SimHei" sz="3800"/>
          </a:p>
        </p:txBody>
      </p:sp>
      <p:grpSp>
        <p:nvGrpSpPr>
          <p:cNvPr id="12" name="group 12"/>
          <p:cNvGrpSpPr/>
          <p:nvPr/>
        </p:nvGrpSpPr>
        <p:grpSpPr>
          <a:xfrm rot="21600000">
            <a:off x="8858220" y="4286249"/>
            <a:ext cx="6172322" cy="899017"/>
            <a:chExt cx="6172322" cy="899017"/>
          </a:xfrm>
        </p:grpSpPr>
        <p:pic>
          <p:nvPicPr>
            <p:cNvPr id="114" name="picture 114"/>
            <p:cNvPicPr>
              <a:picLocks noChangeAspect="1"/>
            </p:cNvPicPr>
            <p:nvPr/>
          </p:nvPicPr>
          <p:blipFill>
            <a:blip r:embed="rId2"/>
            <a:stretch>
              <a:fillRect/>
            </a:stretch>
          </p:blipFill>
          <p:spPr>
            <a:xfrm rot="21600000">
              <a:off x="0" y="0"/>
              <a:ext cx="6172322" cy="870005"/>
            </a:xfrm>
            <a:prstGeom prst="rect">
              <a:avLst/>
            </a:prstGeom>
          </p:spPr>
        </p:pic>
        <p:sp>
          <p:nvSpPr>
            <p:cNvPr id="116" name="textbox 116"/>
            <p:cNvSpPr/>
            <p:nvPr/>
          </p:nvSpPr>
          <p:spPr>
            <a:xfrm>
              <a:off x="-12700" y="-12700"/>
              <a:ext cx="6198234" cy="987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3000"/>
                </a:lnSpc>
              </a:pPr>
              <a:endParaRPr lang="Arial" altLang="Arial" sz="400"/>
            </a:p>
            <a:p>
              <a:pPr marL="2413000" algn="l" rtl="0" eaLnBrk="0">
                <a:lnSpc>
                  <a:spcPct val="97000"/>
                </a:lnSpc>
                <a:spcBef>
                  <a:spcPts val="2"/>
                </a:spcBef>
              </a:pPr>
              <a:r>
                <a:rPr sz="2700" kern="0" spc="120">
                  <a:solidFill>
                    <a:srgbClr val="FFFFFF">
                      <a:alpha val="100000"/>
                    </a:srgbClr>
                  </a:solidFill>
                  <a:latin typeface="SimHei"/>
                  <a:ea typeface="SimHei"/>
                  <a:cs typeface="SimHei"/>
                </a:rPr>
                <a:t>卖家出海</a:t>
              </a:r>
              <a:endParaRPr lang="SimHei" altLang="SimHei" sz="2700"/>
            </a:p>
            <a:p>
              <a:pPr marL="2037714" algn="l" rtl="0" eaLnBrk="0">
                <a:lnSpc>
                  <a:spcPct val="97000"/>
                </a:lnSpc>
                <a:spcBef>
                  <a:spcPts val="212"/>
                </a:spcBef>
              </a:pPr>
              <a:r>
                <a:rPr sz="3200" kern="0" spc="-40">
                  <a:solidFill>
                    <a:srgbClr val="FFFFFF">
                      <a:alpha val="100000"/>
                    </a:srgbClr>
                  </a:solidFill>
                  <a:latin typeface="SimSun"/>
                  <a:ea typeface="SimSun"/>
                  <a:cs typeface="SimSun"/>
                </a:rPr>
                <a:t>(2005-2020)</a:t>
              </a:r>
              <a:endParaRPr lang="SimSun" altLang="SimSun" sz="3200"/>
            </a:p>
          </p:txBody>
        </p:sp>
      </p:grpSp>
      <p:grpSp>
        <p:nvGrpSpPr>
          <p:cNvPr id="14" name="group 14"/>
          <p:cNvGrpSpPr/>
          <p:nvPr/>
        </p:nvGrpSpPr>
        <p:grpSpPr>
          <a:xfrm rot="21600000">
            <a:off x="1168481" y="4279940"/>
            <a:ext cx="6203777" cy="863559"/>
            <a:chExt cx="6203777" cy="863559"/>
          </a:xfrm>
        </p:grpSpPr>
        <p:pic>
          <p:nvPicPr>
            <p:cNvPr id="118" name="picture 118"/>
            <p:cNvPicPr>
              <a:picLocks noChangeAspect="1"/>
            </p:cNvPicPr>
            <p:nvPr/>
          </p:nvPicPr>
          <p:blipFill>
            <a:blip r:embed="rId3"/>
            <a:stretch>
              <a:fillRect/>
            </a:stretch>
          </p:blipFill>
          <p:spPr>
            <a:xfrm rot="21600000">
              <a:off x="0" y="0"/>
              <a:ext cx="6203777" cy="863559"/>
            </a:xfrm>
            <a:prstGeom prst="rect">
              <a:avLst/>
            </a:prstGeom>
          </p:spPr>
        </p:pic>
        <p:sp>
          <p:nvSpPr>
            <p:cNvPr id="120" name="textbox 120"/>
            <p:cNvSpPr/>
            <p:nvPr/>
          </p:nvSpPr>
          <p:spPr>
            <a:xfrm>
              <a:off x="-12700" y="-12700"/>
              <a:ext cx="6229350" cy="936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500"/>
            </a:p>
            <a:p>
              <a:pPr marL="2463164" algn="l" rtl="0" eaLnBrk="0">
                <a:lnSpc>
                  <a:spcPct val="97000"/>
                </a:lnSpc>
                <a:spcBef>
                  <a:spcPts val="5"/>
                </a:spcBef>
              </a:pPr>
              <a:r>
                <a:rPr sz="2700" kern="0" spc="110">
                  <a:solidFill>
                    <a:srgbClr val="FFFFFF">
                      <a:alpha val="100000"/>
                    </a:srgbClr>
                  </a:solidFill>
                  <a:latin typeface="SimHei"/>
                  <a:ea typeface="SimHei"/>
                  <a:cs typeface="SimHei"/>
                </a:rPr>
                <a:t>制造出海</a:t>
              </a:r>
              <a:endParaRPr lang="SimHei" altLang="SimHei" sz="2700"/>
            </a:p>
            <a:p>
              <a:pPr marL="2075814" algn="l" rtl="0" eaLnBrk="0">
                <a:lnSpc>
                  <a:spcPct val="98000"/>
                </a:lnSpc>
                <a:spcBef>
                  <a:spcPts val="194"/>
                </a:spcBef>
              </a:pPr>
              <a:r>
                <a:rPr sz="2700" kern="0" spc="160">
                  <a:solidFill>
                    <a:srgbClr val="FFFFFF">
                      <a:alpha val="100000"/>
                    </a:srgbClr>
                  </a:solidFill>
                  <a:latin typeface="SimHei"/>
                  <a:ea typeface="SimHei"/>
                  <a:cs typeface="SimHei"/>
                </a:rPr>
                <a:t>(2005年之前)</a:t>
              </a:r>
              <a:endParaRPr lang="SimHei" altLang="SimHei" sz="2700"/>
            </a:p>
          </p:txBody>
        </p:sp>
      </p:grpSp>
      <p:grpSp>
        <p:nvGrpSpPr>
          <p:cNvPr id="16" name="group 16"/>
          <p:cNvGrpSpPr/>
          <p:nvPr/>
        </p:nvGrpSpPr>
        <p:grpSpPr>
          <a:xfrm rot="21600000">
            <a:off x="16478217" y="4279940"/>
            <a:ext cx="6204021" cy="860187"/>
            <a:chExt cx="6204021" cy="860187"/>
          </a:xfrm>
        </p:grpSpPr>
        <p:pic>
          <p:nvPicPr>
            <p:cNvPr id="122" name="picture 122"/>
            <p:cNvPicPr>
              <a:picLocks noChangeAspect="1"/>
            </p:cNvPicPr>
            <p:nvPr/>
          </p:nvPicPr>
          <p:blipFill>
            <a:blip r:embed="rId4"/>
            <a:stretch>
              <a:fillRect/>
            </a:stretch>
          </p:blipFill>
          <p:spPr>
            <a:xfrm rot="21600000">
              <a:off x="0" y="0"/>
              <a:ext cx="6204021" cy="857250"/>
            </a:xfrm>
            <a:prstGeom prst="rect">
              <a:avLst/>
            </a:prstGeom>
          </p:spPr>
        </p:pic>
        <p:sp>
          <p:nvSpPr>
            <p:cNvPr id="124" name="textbox 124"/>
            <p:cNvSpPr/>
            <p:nvPr/>
          </p:nvSpPr>
          <p:spPr>
            <a:xfrm>
              <a:off x="-12700" y="-12700"/>
              <a:ext cx="6229984" cy="885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Arial" altLang="Arial" sz="500"/>
            </a:p>
            <a:p>
              <a:pPr marL="2266950" algn="l" rtl="0" eaLnBrk="0">
                <a:lnSpc>
                  <a:spcPct val="86000"/>
                </a:lnSpc>
                <a:spcBef>
                  <a:spcPts val="5"/>
                </a:spcBef>
              </a:pPr>
              <a:r>
                <a:rPr sz="2700" kern="0" spc="40">
                  <a:solidFill>
                    <a:srgbClr val="FFFFFF">
                      <a:alpha val="100000"/>
                    </a:srgbClr>
                  </a:solidFill>
                  <a:latin typeface="SimHei"/>
                  <a:ea typeface="SimHei"/>
                  <a:cs typeface="SimHei"/>
                </a:rPr>
                <a:t>品牌全球化</a:t>
              </a:r>
              <a:endParaRPr lang="SimHei" altLang="SimHei" sz="2700"/>
            </a:p>
            <a:p>
              <a:pPr marL="2216150" algn="l" rtl="0" eaLnBrk="0">
                <a:lnSpc>
                  <a:spcPts val="3421"/>
                </a:lnSpc>
              </a:pPr>
              <a:r>
                <a:rPr sz="2700" kern="0" spc="180">
                  <a:solidFill>
                    <a:srgbClr val="FFFFFF">
                      <a:alpha val="100000"/>
                    </a:srgbClr>
                  </a:solidFill>
                  <a:latin typeface="SimHei"/>
                  <a:ea typeface="SimHei"/>
                  <a:cs typeface="SimHei"/>
                </a:rPr>
                <a:t>(2021之后)</a:t>
              </a:r>
              <a:endParaRPr lang="SimHei" altLang="SimHei" sz="2700"/>
            </a:p>
          </p:txBody>
        </p:sp>
      </p:grpSp>
      <p:pic>
        <p:nvPicPr>
          <p:cNvPr id="126" name="picture 126"/>
          <p:cNvPicPr>
            <a:picLocks noChangeAspect="1"/>
          </p:cNvPicPr>
          <p:nvPr/>
        </p:nvPicPr>
        <p:blipFill>
          <a:blip r:embed="rId5"/>
          <a:stretch>
            <a:fillRect/>
          </a:stretch>
        </p:blipFill>
        <p:spPr>
          <a:xfrm rot="21600000">
            <a:off x="1181160" y="1530293"/>
            <a:ext cx="21983640" cy="12755"/>
          </a:xfrm>
          <a:prstGeom prst="rect">
            <a:avLst/>
          </a:prstGeom>
        </p:spPr>
      </p:pic>
      <p:sp>
        <p:nvSpPr>
          <p:cNvPr id="128" name="textbox 128"/>
          <p:cNvSpPr/>
          <p:nvPr/>
        </p:nvSpPr>
        <p:spPr>
          <a:xfrm>
            <a:off x="12109560" y="13183679"/>
            <a:ext cx="123825" cy="228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253"/>
              </a:lnSpc>
            </a:pPr>
            <a:endParaRPr lang="Arial" altLang="Arial" sz="100"/>
          </a:p>
          <a:p>
            <a:pPr marL="12700" algn="l" rtl="0" eaLnBrk="0">
              <a:lnSpc>
                <a:spcPct val="78000"/>
              </a:lnSpc>
            </a:pPr>
            <a:r>
              <a:rPr sz="1700" kern="0" spc="-10">
                <a:solidFill>
                  <a:srgbClr val="000000">
                    <a:alpha val="100000"/>
                  </a:srgbClr>
                </a:solidFill>
                <a:latin typeface="SimSun"/>
                <a:ea typeface="SimSun"/>
                <a:cs typeface="SimSun"/>
              </a:rPr>
              <a:t>6</a:t>
            </a:r>
            <a:endParaRPr lang="SimSun" altLang="SimSun" sz="17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0" name="picture 130"/>
          <p:cNvPicPr>
            <a:picLocks noChangeAspect="1"/>
          </p:cNvPicPr>
          <p:nvPr/>
        </p:nvPicPr>
        <p:blipFill>
          <a:blip r:embed="rId2"/>
          <a:stretch>
            <a:fillRect/>
          </a:stretch>
        </p:blipFill>
        <p:spPr>
          <a:xfrm rot="21600000">
            <a:off x="0" y="0"/>
            <a:ext cx="24384000" cy="13716000"/>
          </a:xfrm>
          <a:prstGeom prst="rect">
            <a:avLst/>
          </a:prstGeom>
        </p:spPr>
      </p:pic>
      <p:pic>
        <p:nvPicPr>
          <p:cNvPr id="132" name="picture 132"/>
          <p:cNvPicPr>
            <a:picLocks noChangeAspect="1"/>
          </p:cNvPicPr>
          <p:nvPr/>
        </p:nvPicPr>
        <p:blipFill>
          <a:blip r:embed="rId3"/>
          <a:stretch>
            <a:fillRect/>
          </a:stretch>
        </p:blipFill>
        <p:spPr>
          <a:xfrm rot="21600000">
            <a:off x="15297059" y="5880048"/>
            <a:ext cx="7791663" cy="3511570"/>
          </a:xfrm>
          <a:prstGeom prst="rect">
            <a:avLst/>
          </a:prstGeom>
        </p:spPr>
      </p:pic>
      <p:sp>
        <p:nvSpPr>
          <p:cNvPr id="134" name="textbox 134"/>
          <p:cNvSpPr/>
          <p:nvPr/>
        </p:nvSpPr>
        <p:spPr>
          <a:xfrm>
            <a:off x="1447901" y="2022555"/>
            <a:ext cx="21611589" cy="1092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21"/>
              </a:lnSpc>
            </a:pPr>
            <a:endParaRPr lang="Arial" altLang="Arial" sz="100"/>
          </a:p>
          <a:p>
            <a:pPr marL="18415" algn="l" rtl="0" eaLnBrk="0">
              <a:lnSpc>
                <a:spcPct val="92000"/>
              </a:lnSpc>
            </a:pPr>
            <a:r>
              <a:rPr sz="2400" kern="0" spc="-20">
                <a:solidFill>
                  <a:srgbClr val="000000">
                    <a:alpha val="100000"/>
                  </a:srgbClr>
                </a:solidFill>
                <a:latin typeface="SimHei"/>
                <a:ea typeface="SimHei"/>
                <a:cs typeface="SimHei"/>
              </a:rPr>
              <a:t>北美和欧洲历来是我国外贸出口的主要市场，50%以上的出海企业开通欧</a:t>
            </a:r>
            <a:r>
              <a:rPr sz="2400" kern="0" spc="-30">
                <a:solidFill>
                  <a:srgbClr val="000000">
                    <a:alpha val="100000"/>
                  </a:srgbClr>
                </a:solidFill>
                <a:latin typeface="SimHei"/>
                <a:ea typeface="SimHei"/>
                <a:cs typeface="SimHei"/>
              </a:rPr>
              <a:t>美业务，欧美地区广阔的消费市场空间为中国消费品企业出海提供了较大的机会。</a:t>
            </a:r>
            <a:endParaRPr lang="SimHei" altLang="SimHei" sz="2400"/>
          </a:p>
          <a:p>
            <a:pPr algn="l" rtl="0" eaLnBrk="0">
              <a:lnSpc>
                <a:spcPct val="198000"/>
              </a:lnSpc>
            </a:pPr>
            <a:endParaRPr lang="Arial" altLang="Arial" sz="1000"/>
          </a:p>
          <a:p>
            <a:pPr algn="l" rtl="0" eaLnBrk="0">
              <a:lnSpc>
                <a:spcPct val="100000"/>
              </a:lnSpc>
            </a:pPr>
            <a:endParaRPr lang="Arial" altLang="Arial" sz="600"/>
          </a:p>
          <a:p>
            <a:pPr marL="12700" algn="l" rtl="0" eaLnBrk="0">
              <a:lnSpc>
                <a:spcPct val="92000"/>
              </a:lnSpc>
              <a:spcBef>
                <a:spcPts val="5"/>
              </a:spcBef>
            </a:pPr>
            <a:r>
              <a:rPr sz="2400" kern="0" spc="-20">
                <a:solidFill>
                  <a:srgbClr val="000000">
                    <a:alpha val="100000"/>
                  </a:srgbClr>
                </a:solidFill>
                <a:latin typeface="SimHei"/>
                <a:ea typeface="SimHei"/>
                <a:cs typeface="SimHei"/>
              </a:rPr>
              <a:t>而随着我国“一带一路”倡议推进，中国跨境出口电商的贸易伙伴趋于多元化，东南亚、中东、拉美、非洲等新兴市场，也逐步成为出海品牌新一轮“掘金地”</a:t>
            </a:r>
            <a:r>
              <a:rPr sz="2400" kern="0" spc="-30">
                <a:solidFill>
                  <a:srgbClr val="000000">
                    <a:alpha val="100000"/>
                  </a:srgbClr>
                </a:solidFill>
                <a:latin typeface="SimHei"/>
                <a:ea typeface="SimHei"/>
                <a:cs typeface="SimHei"/>
              </a:rPr>
              <a:t>。</a:t>
            </a:r>
            <a:endParaRPr lang="SimHei" altLang="SimHei" sz="2400"/>
          </a:p>
        </p:txBody>
      </p:sp>
      <p:sp>
        <p:nvSpPr>
          <p:cNvPr id="136" name="textbox 136"/>
          <p:cNvSpPr/>
          <p:nvPr/>
        </p:nvSpPr>
        <p:spPr>
          <a:xfrm>
            <a:off x="1271186" y="691697"/>
            <a:ext cx="21852255" cy="7162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437"/>
              </a:lnSpc>
            </a:pPr>
            <a:r>
              <a:rPr sz="4200" b="1" kern="0" spc="290">
                <a:solidFill>
                  <a:srgbClr val="FF6600">
                    <a:alpha val="100000"/>
                  </a:srgbClr>
                </a:solidFill>
                <a:latin typeface="SimHei"/>
                <a:ea typeface="SimHei"/>
                <a:cs typeface="SimHei"/>
              </a:rPr>
              <a:t>3、</a:t>
            </a:r>
            <a:r>
              <a:rPr sz="4200" kern="0" spc="-1000">
                <a:solidFill>
                  <a:srgbClr val="FF6600">
                    <a:alpha val="100000"/>
                  </a:srgbClr>
                </a:solidFill>
                <a:latin typeface="SimHei"/>
                <a:ea typeface="SimHei"/>
                <a:cs typeface="SimHei"/>
              </a:rPr>
              <a:t> </a:t>
            </a:r>
            <a:r>
              <a:rPr sz="4200" b="1" kern="0" spc="290">
                <a:solidFill>
                  <a:srgbClr val="FF6600">
                    <a:alpha val="100000"/>
                  </a:srgbClr>
                </a:solidFill>
                <a:latin typeface="SimHei"/>
                <a:ea typeface="SimHei"/>
                <a:cs typeface="SimHei"/>
              </a:rPr>
              <a:t>全球细分市场：重磅欧美热门东南亚</a:t>
            </a:r>
            <a:r>
              <a:rPr sz="4200" kern="0" spc="0">
                <a:solidFill>
                  <a:srgbClr val="FF6600">
                    <a:alpha val="100000"/>
                  </a:srgbClr>
                </a:solidFill>
                <a:latin typeface="SimHei"/>
                <a:ea typeface="SimHei"/>
                <a:cs typeface="SimHei"/>
              </a:rPr>
              <a:t>                   </a:t>
            </a:r>
            <a:r>
              <a:rPr sz="3800" b="1" kern="0" spc="290">
                <a:solidFill>
                  <a:srgbClr val="000000">
                    <a:alpha val="100000"/>
                  </a:srgbClr>
                </a:solidFill>
                <a:latin typeface="SimHei"/>
                <a:ea typeface="SimHei"/>
                <a:cs typeface="SimHei"/>
              </a:rPr>
              <a:t>霞光社</a:t>
            </a:r>
            <a:r>
              <a:rPr sz="3800" b="1" kern="0" spc="-10">
                <a:solidFill>
                  <a:srgbClr val="000000">
                    <a:alpha val="100000"/>
                  </a:srgbClr>
                </a:solidFill>
                <a:latin typeface="Arial"/>
                <a:ea typeface="Arial"/>
                <a:cs typeface="Arial"/>
              </a:rPr>
              <a:t>ShineGlobal| </a:t>
            </a:r>
            <a:r>
              <a:rPr sz="3800" b="1" kern="0" spc="-10">
                <a:solidFill>
                  <a:srgbClr val="000000">
                    <a:alpha val="100000"/>
                  </a:srgbClr>
                </a:solidFill>
                <a:latin typeface="SimHei"/>
                <a:ea typeface="SimHei"/>
                <a:cs typeface="SimHei"/>
              </a:rPr>
              <a:t>霞光智库</a:t>
            </a:r>
            <a:endParaRPr lang="SimHei" altLang="SimHei" sz="3800"/>
          </a:p>
        </p:txBody>
      </p:sp>
      <p:sp>
        <p:nvSpPr>
          <p:cNvPr id="138" name="textbox 138"/>
          <p:cNvSpPr/>
          <p:nvPr/>
        </p:nvSpPr>
        <p:spPr>
          <a:xfrm>
            <a:off x="8324921" y="7817566"/>
            <a:ext cx="3655059" cy="1806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533"/>
              </a:lnSpc>
            </a:pPr>
            <a:endParaRPr lang="Arial" altLang="Arial" sz="100"/>
          </a:p>
          <a:p>
            <a:pPr marL="43815" algn="l" rtl="0" eaLnBrk="0">
              <a:lnSpc>
                <a:spcPct val="85000"/>
              </a:lnSpc>
            </a:pPr>
            <a:r>
              <a:rPr sz="2400" kern="0" spc="120">
                <a:solidFill>
                  <a:srgbClr val="FFFFFF">
                    <a:alpha val="100000"/>
                  </a:srgbClr>
                </a:solidFill>
                <a:latin typeface="SimHei"/>
                <a:ea typeface="SimHei"/>
                <a:cs typeface="SimHei"/>
              </a:rPr>
              <a:t>中东</a:t>
            </a:r>
            <a:endParaRPr lang="SimHei" altLang="SimHei" sz="2400"/>
          </a:p>
          <a:p>
            <a:pPr marL="12700" algn="l" rtl="0" eaLnBrk="0">
              <a:lnSpc>
                <a:spcPts val="3434"/>
              </a:lnSpc>
            </a:pPr>
            <a:r>
              <a:rPr sz="2400" kern="0" spc="-30">
                <a:solidFill>
                  <a:srgbClr val="FFFFFF">
                    <a:alpha val="100000"/>
                  </a:srgbClr>
                </a:solidFill>
                <a:latin typeface="SimSun"/>
                <a:ea typeface="SimSun"/>
                <a:cs typeface="SimSun"/>
              </a:rPr>
              <a:t>9.3%</a:t>
            </a:r>
            <a:endParaRPr lang="SimSun" altLang="SimSun" sz="2400"/>
          </a:p>
          <a:p>
            <a:pPr algn="l" rtl="0" eaLnBrk="0">
              <a:lnSpc>
                <a:spcPct val="102000"/>
              </a:lnSpc>
            </a:pPr>
            <a:endParaRPr lang="Arial" altLang="Arial" sz="1000"/>
          </a:p>
          <a:p>
            <a:pPr algn="l" rtl="0" eaLnBrk="0">
              <a:lnSpc>
                <a:spcPct val="102000"/>
              </a:lnSpc>
            </a:pPr>
            <a:endParaRPr lang="Arial" altLang="Arial" sz="1000"/>
          </a:p>
          <a:p>
            <a:pPr algn="r" rtl="0" eaLnBrk="0">
              <a:lnSpc>
                <a:spcPct val="99000"/>
              </a:lnSpc>
              <a:spcBef>
                <a:spcPts val="606"/>
              </a:spcBef>
            </a:pPr>
            <a:r>
              <a:rPr sz="2000" kern="0" spc="50">
                <a:solidFill>
                  <a:srgbClr val="FFFFFF">
                    <a:alpha val="100000"/>
                  </a:srgbClr>
                </a:solidFill>
                <a:latin typeface="SimHei"/>
                <a:ea typeface="SimHei"/>
                <a:cs typeface="SimHei"/>
              </a:rPr>
              <a:t>东南亚</a:t>
            </a:r>
            <a:endParaRPr lang="SimHei" altLang="SimHei" sz="2000"/>
          </a:p>
          <a:p>
            <a:pPr marL="2831464" algn="l" rtl="0" eaLnBrk="0">
              <a:lnSpc>
                <a:spcPct val="79000"/>
              </a:lnSpc>
              <a:spcBef>
                <a:spcPts val="445"/>
              </a:spcBef>
            </a:pPr>
            <a:r>
              <a:rPr sz="2400" kern="0" spc="-40">
                <a:solidFill>
                  <a:srgbClr val="FDC40B">
                    <a:alpha val="100000"/>
                  </a:srgbClr>
                </a:solidFill>
                <a:latin typeface="SimSun"/>
                <a:ea typeface="SimSun"/>
                <a:cs typeface="SimSun"/>
              </a:rPr>
              <a:t>34.1%</a:t>
            </a:r>
            <a:endParaRPr lang="SimSun" altLang="SimSun" sz="2400"/>
          </a:p>
        </p:txBody>
      </p:sp>
      <p:sp>
        <p:nvSpPr>
          <p:cNvPr id="140" name="textbox 140"/>
          <p:cNvSpPr/>
          <p:nvPr/>
        </p:nvSpPr>
        <p:spPr>
          <a:xfrm>
            <a:off x="16103660" y="10544657"/>
            <a:ext cx="6301104" cy="7327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763"/>
              </a:lnSpc>
            </a:pPr>
            <a:endParaRPr lang="Arial" altLang="Arial" sz="100"/>
          </a:p>
          <a:p>
            <a:pPr marL="12700" algn="l" rtl="0" eaLnBrk="0">
              <a:lnSpc>
                <a:spcPct val="95000"/>
              </a:lnSpc>
            </a:pPr>
            <a:r>
              <a:rPr sz="2400" kern="0" spc="10">
                <a:solidFill>
                  <a:srgbClr val="000000">
                    <a:alpha val="100000"/>
                  </a:srgbClr>
                </a:solidFill>
                <a:latin typeface="SimHei"/>
                <a:ea typeface="SimHei"/>
                <a:cs typeface="SimHei"/>
              </a:rPr>
              <a:t>2022前三季度我国对部分国家/地区出口</a:t>
            </a:r>
            <a:r>
              <a:rPr sz="2400" kern="0" spc="0">
                <a:solidFill>
                  <a:srgbClr val="000000">
                    <a:alpha val="100000"/>
                  </a:srgbClr>
                </a:solidFill>
                <a:latin typeface="SimHei"/>
                <a:ea typeface="SimHei"/>
                <a:cs typeface="SimHei"/>
              </a:rPr>
              <a:t>增长率</a:t>
            </a:r>
            <a:endParaRPr lang="SimHei" altLang="SimHei" sz="2400"/>
          </a:p>
          <a:p>
            <a:pPr marL="1339214" algn="l" rtl="0" eaLnBrk="0">
              <a:lnSpc>
                <a:spcPct val="96000"/>
              </a:lnSpc>
              <a:spcBef>
                <a:spcPts val="55"/>
              </a:spcBef>
            </a:pPr>
            <a:r>
              <a:rPr sz="2400" kern="0" spc="20">
                <a:solidFill>
                  <a:srgbClr val="000000">
                    <a:alpha val="100000"/>
                  </a:srgbClr>
                </a:solidFill>
                <a:latin typeface="SimHei"/>
                <a:ea typeface="SimHei"/>
                <a:cs typeface="SimHei"/>
              </a:rPr>
              <a:t>(注：整体出口增长率1.8%)</a:t>
            </a:r>
            <a:endParaRPr lang="SimHei" altLang="SimHei" sz="2400"/>
          </a:p>
        </p:txBody>
      </p:sp>
      <p:sp>
        <p:nvSpPr>
          <p:cNvPr id="142" name="textbox 142"/>
          <p:cNvSpPr/>
          <p:nvPr/>
        </p:nvSpPr>
        <p:spPr>
          <a:xfrm>
            <a:off x="4443411" y="4173285"/>
            <a:ext cx="6094729" cy="4114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472"/>
              </a:lnSpc>
            </a:pPr>
            <a:endParaRPr lang="Arial" altLang="Arial" sz="100"/>
          </a:p>
          <a:p>
            <a:pPr marL="12700" algn="l" rtl="0" eaLnBrk="0">
              <a:lnSpc>
                <a:spcPct val="97000"/>
              </a:lnSpc>
            </a:pPr>
            <a:r>
              <a:rPr sz="2600" b="1" kern="0" spc="170">
                <a:solidFill>
                  <a:srgbClr val="000000">
                    <a:alpha val="100000"/>
                  </a:srgbClr>
                </a:solidFill>
                <a:latin typeface="SimHei"/>
                <a:ea typeface="SimHei"/>
                <a:cs typeface="SimHei"/>
              </a:rPr>
              <a:t>2022年中国出海企业全球渗透市场布局</a:t>
            </a:r>
            <a:endParaRPr lang="SimHei" altLang="SimHei" sz="2600"/>
          </a:p>
        </p:txBody>
      </p:sp>
      <p:sp>
        <p:nvSpPr>
          <p:cNvPr id="144" name="textbox 144"/>
          <p:cNvSpPr/>
          <p:nvPr/>
        </p:nvSpPr>
        <p:spPr>
          <a:xfrm>
            <a:off x="2895579" y="12072513"/>
            <a:ext cx="9677400" cy="255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829"/>
              </a:lnSpc>
            </a:pPr>
            <a:endParaRPr lang="Arial" altLang="Arial" sz="100"/>
          </a:p>
          <a:p>
            <a:pPr marL="12700" algn="l" rtl="0" eaLnBrk="0">
              <a:lnSpc>
                <a:spcPct val="94000"/>
              </a:lnSpc>
            </a:pPr>
            <a:r>
              <a:rPr sz="1600" kern="0" spc="-10">
                <a:solidFill>
                  <a:srgbClr val="000000">
                    <a:alpha val="100000"/>
                  </a:srgbClr>
                </a:solidFill>
                <a:latin typeface="SimSun"/>
                <a:ea typeface="SimSun"/>
                <a:cs typeface="SimSun"/>
              </a:rPr>
              <a:t>*数据说明：数据出自对出海企业、</a:t>
            </a:r>
            <a:r>
              <a:rPr sz="1600" kern="0" spc="-20">
                <a:solidFill>
                  <a:srgbClr val="000000">
                    <a:alpha val="100000"/>
                  </a:srgbClr>
                </a:solidFill>
                <a:latin typeface="SimSun"/>
                <a:ea typeface="SimSun"/>
                <a:cs typeface="SimSun"/>
              </a:rPr>
              <a:t>品牌和卖家的总体统计，部分卖家和企业已实现对海外市场的多点布局。</a:t>
            </a:r>
            <a:endParaRPr lang="SimSun" altLang="SimSun" sz="1600"/>
          </a:p>
        </p:txBody>
      </p:sp>
      <p:sp>
        <p:nvSpPr>
          <p:cNvPr id="146" name="textbox 146"/>
          <p:cNvSpPr/>
          <p:nvPr/>
        </p:nvSpPr>
        <p:spPr>
          <a:xfrm>
            <a:off x="1784400" y="7840707"/>
            <a:ext cx="825500" cy="7289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8802"/>
              </a:lnSpc>
            </a:pPr>
            <a:endParaRPr lang="Arial" altLang="Arial" sz="100"/>
          </a:p>
          <a:p>
            <a:pPr marL="12700" indent="81914" algn="l" rtl="0" eaLnBrk="0">
              <a:lnSpc>
                <a:spcPct val="92000"/>
              </a:lnSpc>
            </a:pPr>
            <a:r>
              <a:rPr sz="2600" kern="0" spc="210">
                <a:solidFill>
                  <a:srgbClr val="FFFFFF">
                    <a:alpha val="100000"/>
                  </a:srgbClr>
                </a:solidFill>
                <a:latin typeface="SimHei"/>
                <a:ea typeface="SimHei"/>
                <a:cs typeface="SimHei"/>
              </a:rPr>
              <a:t>北美</a:t>
            </a:r>
            <a:r>
              <a:rPr sz="2600" kern="0" spc="10">
                <a:solidFill>
                  <a:srgbClr val="FFFFFF">
                    <a:alpha val="100000"/>
                  </a:srgbClr>
                </a:solidFill>
                <a:latin typeface="SimHei"/>
                <a:ea typeface="SimHei"/>
                <a:cs typeface="SimHei"/>
              </a:rPr>
              <a:t> </a:t>
            </a:r>
            <a:r>
              <a:rPr sz="2400" kern="0" spc="-30">
                <a:solidFill>
                  <a:srgbClr val="FFFFFF">
                    <a:alpha val="100000"/>
                  </a:srgbClr>
                </a:solidFill>
                <a:latin typeface="SimSun"/>
                <a:ea typeface="SimSun"/>
                <a:cs typeface="SimSun"/>
              </a:rPr>
              <a:t>63.2%</a:t>
            </a:r>
            <a:endParaRPr lang="SimSun" altLang="SimSun" sz="2400"/>
          </a:p>
        </p:txBody>
      </p:sp>
      <p:sp>
        <p:nvSpPr>
          <p:cNvPr id="148" name="textbox 148"/>
          <p:cNvSpPr/>
          <p:nvPr/>
        </p:nvSpPr>
        <p:spPr>
          <a:xfrm>
            <a:off x="6781901" y="7612161"/>
            <a:ext cx="786765" cy="6546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533"/>
              </a:lnSpc>
            </a:pPr>
            <a:endParaRPr lang="Arial" altLang="Arial" sz="100"/>
          </a:p>
          <a:p>
            <a:pPr algn="r" rtl="0" eaLnBrk="0">
              <a:lnSpc>
                <a:spcPct val="85000"/>
              </a:lnSpc>
            </a:pPr>
            <a:r>
              <a:rPr sz="2400" kern="0" spc="-190">
                <a:solidFill>
                  <a:srgbClr val="FFFFFF">
                    <a:alpha val="100000"/>
                  </a:srgbClr>
                </a:solidFill>
                <a:latin typeface="SimHei"/>
                <a:ea typeface="SimHei"/>
                <a:cs typeface="SimHei"/>
              </a:rPr>
              <a:t>欧</a:t>
            </a:r>
            <a:r>
              <a:rPr sz="2400" kern="0" spc="-150">
                <a:solidFill>
                  <a:srgbClr val="FFFFFF">
                    <a:alpha val="100000"/>
                  </a:srgbClr>
                </a:solidFill>
                <a:latin typeface="SimHei"/>
                <a:ea typeface="SimHei"/>
                <a:cs typeface="SimHei"/>
              </a:rPr>
              <a:t> </a:t>
            </a:r>
            <a:r>
              <a:rPr sz="2400" kern="0" spc="-190">
                <a:solidFill>
                  <a:srgbClr val="FFFFFF">
                    <a:alpha val="100000"/>
                  </a:srgbClr>
                </a:solidFill>
                <a:latin typeface="SimHei"/>
                <a:ea typeface="SimHei"/>
                <a:cs typeface="SimHei"/>
              </a:rPr>
              <a:t>洲</a:t>
            </a:r>
            <a:endParaRPr lang="SimHei" altLang="SimHei" sz="2400"/>
          </a:p>
          <a:p>
            <a:pPr marL="12700" algn="l" rtl="0" eaLnBrk="0">
              <a:lnSpc>
                <a:spcPts val="2517"/>
              </a:lnSpc>
            </a:pPr>
            <a:r>
              <a:rPr sz="2000" kern="0" spc="-10">
                <a:solidFill>
                  <a:srgbClr val="FFFFFF">
                    <a:alpha val="100000"/>
                  </a:srgbClr>
                </a:solidFill>
                <a:latin typeface="SimSun"/>
                <a:ea typeface="SimSun"/>
                <a:cs typeface="SimSun"/>
              </a:rPr>
              <a:t>51.1%</a:t>
            </a:r>
            <a:endParaRPr lang="SimSun" altLang="SimSun" sz="2000"/>
          </a:p>
        </p:txBody>
      </p:sp>
      <p:sp>
        <p:nvSpPr>
          <p:cNvPr id="150" name="textbox 150"/>
          <p:cNvSpPr/>
          <p:nvPr/>
        </p:nvSpPr>
        <p:spPr>
          <a:xfrm>
            <a:off x="9924998" y="6296904"/>
            <a:ext cx="795655" cy="6978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464"/>
              </a:lnSpc>
            </a:pPr>
            <a:endParaRPr lang="Arial" altLang="Arial" sz="100"/>
          </a:p>
          <a:p>
            <a:pPr marL="12700" algn="l" rtl="0" eaLnBrk="0">
              <a:lnSpc>
                <a:spcPct val="87000"/>
              </a:lnSpc>
            </a:pPr>
            <a:r>
              <a:rPr sz="2000" kern="0" spc="10">
                <a:solidFill>
                  <a:srgbClr val="FFFFFF">
                    <a:alpha val="100000"/>
                  </a:srgbClr>
                </a:solidFill>
                <a:latin typeface="SimHei"/>
                <a:ea typeface="SimHei"/>
                <a:cs typeface="SimHei"/>
              </a:rPr>
              <a:t>俄罗斯</a:t>
            </a:r>
            <a:endParaRPr lang="SimHei" altLang="SimHei" sz="2000"/>
          </a:p>
          <a:p>
            <a:pPr marL="12700" algn="l" rtl="0" eaLnBrk="0">
              <a:lnSpc>
                <a:spcPts val="3212"/>
              </a:lnSpc>
            </a:pPr>
            <a:r>
              <a:rPr sz="2400" kern="0" spc="-60">
                <a:solidFill>
                  <a:srgbClr val="FFFFFF">
                    <a:alpha val="100000"/>
                  </a:srgbClr>
                </a:solidFill>
                <a:latin typeface="SimSun"/>
                <a:ea typeface="SimSun"/>
                <a:cs typeface="SimSun"/>
              </a:rPr>
              <a:t>14.3%</a:t>
            </a:r>
            <a:endParaRPr lang="SimSun" altLang="SimSun" sz="2400"/>
          </a:p>
        </p:txBody>
      </p:sp>
      <p:sp>
        <p:nvSpPr>
          <p:cNvPr id="152" name="textbox 152"/>
          <p:cNvSpPr/>
          <p:nvPr/>
        </p:nvSpPr>
        <p:spPr>
          <a:xfrm>
            <a:off x="12458740" y="7781873"/>
            <a:ext cx="772159" cy="6991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627"/>
              </a:lnSpc>
            </a:pPr>
            <a:endParaRPr lang="Arial" altLang="Arial" sz="100"/>
          </a:p>
          <a:p>
            <a:pPr marL="12700" indent="120650" algn="l" rtl="0" eaLnBrk="0">
              <a:lnSpc>
                <a:spcPct val="92000"/>
              </a:lnSpc>
            </a:pPr>
            <a:r>
              <a:rPr sz="2400" kern="0" spc="10">
                <a:solidFill>
                  <a:srgbClr val="FFFFFF">
                    <a:alpha val="100000"/>
                  </a:srgbClr>
                </a:solidFill>
                <a:latin typeface="SimHei"/>
                <a:ea typeface="SimHei"/>
                <a:cs typeface="SimHei"/>
              </a:rPr>
              <a:t>日韩</a:t>
            </a:r>
            <a:r>
              <a:rPr sz="2400" kern="0" spc="-10">
                <a:solidFill>
                  <a:srgbClr val="FFFFFF">
                    <a:alpha val="100000"/>
                  </a:srgbClr>
                </a:solidFill>
                <a:latin typeface="SimHei"/>
                <a:ea typeface="SimHei"/>
                <a:cs typeface="SimHei"/>
              </a:rPr>
              <a:t> </a:t>
            </a:r>
            <a:r>
              <a:rPr sz="2400" kern="0" spc="-30">
                <a:solidFill>
                  <a:srgbClr val="FFFFFF">
                    <a:alpha val="100000"/>
                  </a:srgbClr>
                </a:solidFill>
                <a:latin typeface="SimSun"/>
                <a:ea typeface="SimSun"/>
                <a:cs typeface="SimSun"/>
              </a:rPr>
              <a:t>21.4%</a:t>
            </a:r>
            <a:endParaRPr lang="SimSun" altLang="SimSun" sz="2400"/>
          </a:p>
        </p:txBody>
      </p:sp>
      <p:sp>
        <p:nvSpPr>
          <p:cNvPr id="154" name="textbox 154"/>
          <p:cNvSpPr/>
          <p:nvPr/>
        </p:nvSpPr>
        <p:spPr>
          <a:xfrm>
            <a:off x="3860698" y="10119324"/>
            <a:ext cx="696594" cy="6496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533"/>
              </a:lnSpc>
            </a:pPr>
            <a:endParaRPr lang="Arial" altLang="Arial" sz="100"/>
          </a:p>
          <a:p>
            <a:pPr marL="18415" algn="l" rtl="0" eaLnBrk="0">
              <a:lnSpc>
                <a:spcPct val="85000"/>
              </a:lnSpc>
            </a:pPr>
            <a:r>
              <a:rPr sz="2400" kern="0" spc="210">
                <a:solidFill>
                  <a:srgbClr val="FFFFFF">
                    <a:alpha val="100000"/>
                  </a:srgbClr>
                </a:solidFill>
                <a:latin typeface="SimHei"/>
                <a:ea typeface="SimHei"/>
                <a:cs typeface="SimHei"/>
              </a:rPr>
              <a:t>拉美</a:t>
            </a:r>
            <a:endParaRPr lang="SimHei" altLang="SimHei" sz="2400"/>
          </a:p>
          <a:p>
            <a:pPr marL="12700" algn="l" rtl="0" eaLnBrk="0">
              <a:lnSpc>
                <a:spcPts val="2476"/>
              </a:lnSpc>
            </a:pPr>
            <a:r>
              <a:rPr sz="2000" kern="0" spc="-10">
                <a:solidFill>
                  <a:srgbClr val="FFFFFF">
                    <a:alpha val="100000"/>
                  </a:srgbClr>
                </a:solidFill>
                <a:latin typeface="SimSun"/>
                <a:ea typeface="SimSun"/>
                <a:cs typeface="SimSun"/>
              </a:rPr>
              <a:t>7.1%</a:t>
            </a:r>
            <a:endParaRPr lang="SimSun" altLang="SimSun" sz="2000"/>
          </a:p>
        </p:txBody>
      </p:sp>
      <p:sp>
        <p:nvSpPr>
          <p:cNvPr id="156" name="textbox 156"/>
          <p:cNvSpPr/>
          <p:nvPr/>
        </p:nvSpPr>
        <p:spPr>
          <a:xfrm>
            <a:off x="6648521" y="9298330"/>
            <a:ext cx="691515" cy="719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839"/>
              </a:lnSpc>
            </a:pPr>
            <a:endParaRPr lang="Arial" altLang="Arial" sz="100"/>
          </a:p>
          <a:p>
            <a:pPr marL="12700" indent="5714" algn="l" rtl="0" eaLnBrk="0">
              <a:lnSpc>
                <a:spcPct val="95000"/>
              </a:lnSpc>
            </a:pPr>
            <a:r>
              <a:rPr sz="2400" kern="0" spc="190">
                <a:solidFill>
                  <a:srgbClr val="FFFFFF">
                    <a:alpha val="100000"/>
                  </a:srgbClr>
                </a:solidFill>
                <a:latin typeface="SimHei"/>
                <a:ea typeface="SimHei"/>
                <a:cs typeface="SimHei"/>
              </a:rPr>
              <a:t>非洲</a:t>
            </a:r>
            <a:r>
              <a:rPr sz="2400" kern="0" spc="-10">
                <a:solidFill>
                  <a:srgbClr val="FFFFFF">
                    <a:alpha val="100000"/>
                  </a:srgbClr>
                </a:solidFill>
                <a:latin typeface="SimHei"/>
                <a:ea typeface="SimHei"/>
                <a:cs typeface="SimHei"/>
              </a:rPr>
              <a:t> </a:t>
            </a:r>
            <a:r>
              <a:rPr sz="2400" kern="0" spc="-40">
                <a:solidFill>
                  <a:srgbClr val="FFFFFF">
                    <a:alpha val="100000"/>
                  </a:srgbClr>
                </a:solidFill>
                <a:latin typeface="SimSun"/>
                <a:ea typeface="SimSun"/>
                <a:cs typeface="SimSun"/>
              </a:rPr>
              <a:t>5.5%</a:t>
            </a:r>
            <a:endParaRPr lang="SimSun" altLang="SimSun" sz="2400"/>
          </a:p>
        </p:txBody>
      </p:sp>
      <p:sp>
        <p:nvSpPr>
          <p:cNvPr id="158" name="textbox 158"/>
          <p:cNvSpPr/>
          <p:nvPr/>
        </p:nvSpPr>
        <p:spPr>
          <a:xfrm>
            <a:off x="12039579" y="10593837"/>
            <a:ext cx="674369" cy="6997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529"/>
              </a:lnSpc>
            </a:pPr>
            <a:endParaRPr lang="Arial" altLang="Arial" sz="100"/>
          </a:p>
          <a:p>
            <a:pPr marL="24765" indent="-12064" algn="l" rtl="0" eaLnBrk="0">
              <a:lnSpc>
                <a:spcPct val="92000"/>
              </a:lnSpc>
            </a:pPr>
            <a:r>
              <a:rPr sz="2400" kern="0" spc="140">
                <a:solidFill>
                  <a:srgbClr val="FFFFFF">
                    <a:alpha val="100000"/>
                  </a:srgbClr>
                </a:solidFill>
                <a:latin typeface="YouYuan"/>
                <a:ea typeface="YouYuan"/>
                <a:cs typeface="YouYuan"/>
              </a:rPr>
              <a:t>澳洲</a:t>
            </a:r>
            <a:r>
              <a:rPr sz="2400" kern="0" spc="10">
                <a:solidFill>
                  <a:srgbClr val="FFFFFF">
                    <a:alpha val="100000"/>
                  </a:srgbClr>
                </a:solidFill>
                <a:latin typeface="YouYuan"/>
                <a:ea typeface="YouYuan"/>
                <a:cs typeface="YouYuan"/>
              </a:rPr>
              <a:t> </a:t>
            </a:r>
            <a:r>
              <a:rPr sz="2400" kern="0" spc="-50">
                <a:solidFill>
                  <a:srgbClr val="FFFFFF">
                    <a:alpha val="100000"/>
                  </a:srgbClr>
                </a:solidFill>
                <a:latin typeface="SimSun"/>
                <a:ea typeface="SimSun"/>
                <a:cs typeface="SimSun"/>
              </a:rPr>
              <a:t>7.7%</a:t>
            </a:r>
            <a:endParaRPr lang="SimSun" altLang="SimSun" sz="2400"/>
          </a:p>
        </p:txBody>
      </p:sp>
      <p:sp>
        <p:nvSpPr>
          <p:cNvPr id="160" name="textbox 160"/>
          <p:cNvSpPr/>
          <p:nvPr/>
        </p:nvSpPr>
        <p:spPr>
          <a:xfrm>
            <a:off x="12090298" y="13179716"/>
            <a:ext cx="139700" cy="2641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740"/>
              </a:lnSpc>
            </a:pPr>
            <a:endParaRPr lang="Arial" altLang="Arial" sz="100"/>
          </a:p>
          <a:p>
            <a:pPr algn="r" rtl="0" eaLnBrk="0">
              <a:lnSpc>
                <a:spcPct val="82000"/>
              </a:lnSpc>
            </a:pPr>
            <a:r>
              <a:rPr sz="1900" kern="0" spc="-70">
                <a:solidFill>
                  <a:srgbClr val="000000">
                    <a:alpha val="100000"/>
                  </a:srgbClr>
                </a:solidFill>
                <a:latin typeface="SimSun"/>
                <a:ea typeface="SimSun"/>
                <a:cs typeface="SimSun"/>
              </a:rPr>
              <a:t>7</a:t>
            </a:r>
            <a:endParaRPr lang="SimSun" altLang="SimSun" sz="19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2" name="picture 162"/>
          <p:cNvPicPr>
            <a:picLocks noChangeAspect="1"/>
          </p:cNvPicPr>
          <p:nvPr/>
        </p:nvPicPr>
        <p:blipFill>
          <a:blip r:embed="rId2"/>
          <a:stretch>
            <a:fillRect/>
          </a:stretch>
        </p:blipFill>
        <p:spPr>
          <a:xfrm rot="21600000">
            <a:off x="13169796" y="6178509"/>
            <a:ext cx="8324941" cy="5911870"/>
          </a:xfrm>
          <a:prstGeom prst="rect">
            <a:avLst/>
          </a:prstGeom>
        </p:spPr>
      </p:pic>
      <p:sp>
        <p:nvSpPr>
          <p:cNvPr id="164" name="textbox 164"/>
          <p:cNvSpPr/>
          <p:nvPr/>
        </p:nvSpPr>
        <p:spPr>
          <a:xfrm>
            <a:off x="1283684" y="1879622"/>
            <a:ext cx="21674455" cy="2167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29"/>
              </a:lnSpc>
            </a:pPr>
            <a:endParaRPr lang="Arial" altLang="Arial" sz="100"/>
          </a:p>
          <a:p>
            <a:pPr marL="12700" algn="l" rtl="0" eaLnBrk="0">
              <a:lnSpc>
                <a:spcPct val="92000"/>
              </a:lnSpc>
            </a:pPr>
            <a:r>
              <a:rPr sz="4100" b="1" kern="0" spc="170">
                <a:solidFill>
                  <a:srgbClr val="000000">
                    <a:alpha val="100000"/>
                  </a:srgbClr>
                </a:solidFill>
                <a:latin typeface="SimHei"/>
                <a:ea typeface="SimHei"/>
                <a:cs typeface="SimHei"/>
              </a:rPr>
              <a:t>欧美市场仍为跨境出口主要地区，东南亚市场逐步</a:t>
            </a:r>
            <a:r>
              <a:rPr sz="4100" b="1" kern="0" spc="160">
                <a:solidFill>
                  <a:srgbClr val="000000">
                    <a:alpha val="100000"/>
                  </a:srgbClr>
                </a:solidFill>
                <a:latin typeface="SimHei"/>
                <a:ea typeface="SimHei"/>
                <a:cs typeface="SimHei"/>
              </a:rPr>
              <a:t>崛起</a:t>
            </a:r>
            <a:endParaRPr lang="SimHei" altLang="SimHei" sz="4100"/>
          </a:p>
          <a:p>
            <a:pPr marL="36830" algn="l" rtl="0" eaLnBrk="0">
              <a:lnSpc>
                <a:spcPct val="94000"/>
              </a:lnSpc>
              <a:spcBef>
                <a:spcPts val="1249"/>
              </a:spcBef>
            </a:pPr>
            <a:r>
              <a:rPr sz="2300" kern="0" spc="70">
                <a:solidFill>
                  <a:srgbClr val="000000">
                    <a:alpha val="100000"/>
                  </a:srgbClr>
                </a:solidFill>
                <a:latin typeface="SimHei"/>
                <a:ea typeface="SimHei"/>
                <a:cs typeface="SimHei"/>
              </a:rPr>
              <a:t>据海关总署数据，美国为中国跨境出口电商第一大目的地，</a:t>
            </a:r>
            <a:r>
              <a:rPr sz="2300" kern="0" spc="60">
                <a:solidFill>
                  <a:srgbClr val="000000">
                    <a:alpha val="100000"/>
                  </a:srgbClr>
                </a:solidFill>
                <a:latin typeface="SimHei"/>
                <a:ea typeface="SimHei"/>
                <a:cs typeface="SimHei"/>
              </a:rPr>
              <a:t>欧美等成熟市场仍为中国跨境卖家的主要目标。</a:t>
            </a:r>
            <a:endParaRPr lang="SimHei" altLang="SimHei" sz="2300"/>
          </a:p>
          <a:p>
            <a:pPr algn="l" rtl="0" eaLnBrk="0">
              <a:lnSpc>
                <a:spcPct val="195000"/>
              </a:lnSpc>
            </a:pPr>
            <a:endParaRPr lang="Arial" altLang="Arial" sz="1000"/>
          </a:p>
          <a:p>
            <a:pPr algn="l" rtl="0" eaLnBrk="0">
              <a:lnSpc>
                <a:spcPct val="116000"/>
              </a:lnSpc>
            </a:pPr>
            <a:endParaRPr lang="Arial" altLang="Arial" sz="500"/>
          </a:p>
          <a:p>
            <a:pPr marL="36830" algn="l" rtl="0" eaLnBrk="0">
              <a:lnSpc>
                <a:spcPct val="99000"/>
              </a:lnSpc>
              <a:spcBef>
                <a:spcPts val="5"/>
              </a:spcBef>
            </a:pPr>
            <a:r>
              <a:rPr sz="2300" kern="0" spc="150">
                <a:solidFill>
                  <a:srgbClr val="000000">
                    <a:alpha val="100000"/>
                  </a:srgbClr>
                </a:solidFill>
                <a:latin typeface="SimHei"/>
                <a:ea typeface="SimHei"/>
                <a:cs typeface="SimHei"/>
              </a:rPr>
              <a:t>随着相关自由贸易协定与《区域全面经济伙伴关系协定》政策的落地，新兴市场逐步成为跨境卖家新一轮的“掘金点”,中国跨境出口电商</a:t>
            </a:r>
            <a:r>
              <a:rPr sz="2300" kern="0" spc="140">
                <a:solidFill>
                  <a:srgbClr val="000000">
                    <a:alpha val="100000"/>
                  </a:srgbClr>
                </a:solidFill>
                <a:latin typeface="SimHei"/>
                <a:ea typeface="SimHei"/>
                <a:cs typeface="SimHei"/>
              </a:rPr>
              <a:t>的贸易伙伴趋于多元</a:t>
            </a:r>
            <a:r>
              <a:rPr sz="2300" kern="0" spc="-10">
                <a:solidFill>
                  <a:srgbClr val="000000">
                    <a:alpha val="100000"/>
                  </a:srgbClr>
                </a:solidFill>
                <a:latin typeface="SimHei"/>
                <a:ea typeface="SimHei"/>
                <a:cs typeface="SimHei"/>
              </a:rPr>
              <a:t> </a:t>
            </a:r>
            <a:r>
              <a:rPr sz="2300" kern="0" spc="90">
                <a:solidFill>
                  <a:srgbClr val="000000">
                    <a:alpha val="100000"/>
                  </a:srgbClr>
                </a:solidFill>
                <a:latin typeface="SimHei"/>
                <a:ea typeface="SimHei"/>
                <a:cs typeface="SimHei"/>
              </a:rPr>
              <a:t>化。从零售端观察，五个东南亚国家电子商务零售额增速居于全球</a:t>
            </a:r>
            <a:r>
              <a:rPr sz="2300" kern="0" spc="0">
                <a:solidFill>
                  <a:srgbClr val="000000">
                    <a:alpha val="100000"/>
                  </a:srgbClr>
                </a:solidFill>
                <a:latin typeface="Times New Roman"/>
                <a:ea typeface="Times New Roman"/>
                <a:cs typeface="Times New Roman"/>
              </a:rPr>
              <a:t>TOP</a:t>
            </a:r>
            <a:r>
              <a:rPr sz="2300" kern="0" spc="90">
                <a:solidFill>
                  <a:srgbClr val="000000">
                    <a:alpha val="100000"/>
                  </a:srgbClr>
                </a:solidFill>
                <a:latin typeface="Times New Roman"/>
                <a:ea typeface="Times New Roman"/>
                <a:cs typeface="Times New Roman"/>
              </a:rPr>
              <a:t>10,</a:t>
            </a:r>
            <a:r>
              <a:rPr sz="2300" kern="0" spc="560">
                <a:solidFill>
                  <a:srgbClr val="000000">
                    <a:alpha val="100000"/>
                  </a:srgbClr>
                </a:solidFill>
                <a:latin typeface="Times New Roman"/>
                <a:ea typeface="Times New Roman"/>
                <a:cs typeface="Times New Roman"/>
              </a:rPr>
              <a:t> </a:t>
            </a:r>
            <a:r>
              <a:rPr sz="2300" kern="0" spc="90">
                <a:solidFill>
                  <a:srgbClr val="000000">
                    <a:alpha val="100000"/>
                  </a:srgbClr>
                </a:solidFill>
                <a:latin typeface="SimHei"/>
                <a:ea typeface="SimHei"/>
                <a:cs typeface="SimHei"/>
              </a:rPr>
              <a:t>电商生态欣欣向荣，相较于较为饱和的欧美市场，</a:t>
            </a:r>
            <a:r>
              <a:rPr sz="2300" kern="0" spc="80">
                <a:solidFill>
                  <a:srgbClr val="000000">
                    <a:alpha val="100000"/>
                  </a:srgbClr>
                </a:solidFill>
                <a:latin typeface="SimHei"/>
                <a:ea typeface="SimHei"/>
                <a:cs typeface="SimHei"/>
              </a:rPr>
              <a:t>东南亚市场正在逐步崛起。</a:t>
            </a:r>
            <a:endParaRPr lang="SimHei" altLang="SimHei" sz="2300"/>
          </a:p>
        </p:txBody>
      </p:sp>
      <p:pic>
        <p:nvPicPr>
          <p:cNvPr id="166" name="picture 166"/>
          <p:cNvPicPr>
            <a:picLocks noChangeAspect="1"/>
          </p:cNvPicPr>
          <p:nvPr/>
        </p:nvPicPr>
        <p:blipFill>
          <a:blip r:embed="rId3"/>
          <a:stretch>
            <a:fillRect/>
          </a:stretch>
        </p:blipFill>
        <p:spPr>
          <a:xfrm rot="21600000">
            <a:off x="3289401" y="5842055"/>
            <a:ext cx="6807038" cy="6102248"/>
          </a:xfrm>
          <a:prstGeom prst="rect">
            <a:avLst/>
          </a:prstGeom>
        </p:spPr>
      </p:pic>
      <p:sp>
        <p:nvSpPr>
          <p:cNvPr id="168" name="textbox 168"/>
          <p:cNvSpPr/>
          <p:nvPr/>
        </p:nvSpPr>
        <p:spPr>
          <a:xfrm>
            <a:off x="2285979" y="12156714"/>
            <a:ext cx="5270500" cy="13138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569"/>
              </a:lnSpc>
            </a:pPr>
            <a:endParaRPr lang="Arial" altLang="Arial" sz="100"/>
          </a:p>
          <a:p>
            <a:pPr marL="4304665" indent="-259715" algn="l" rtl="0" eaLnBrk="0">
              <a:lnSpc>
                <a:spcPct val="96000"/>
              </a:lnSpc>
            </a:pPr>
            <a:r>
              <a:rPr sz="2300" kern="0" spc="80">
                <a:solidFill>
                  <a:srgbClr val="000000">
                    <a:alpha val="100000"/>
                  </a:srgbClr>
                </a:solidFill>
                <a:latin typeface="SimHei"/>
                <a:ea typeface="SimHei"/>
                <a:cs typeface="SimHei"/>
              </a:rPr>
              <a:t>马来西亚</a:t>
            </a:r>
            <a:r>
              <a:rPr sz="2300" kern="0" spc="0">
                <a:solidFill>
                  <a:srgbClr val="000000">
                    <a:alpha val="100000"/>
                  </a:srgbClr>
                </a:solidFill>
                <a:latin typeface="SimHei"/>
                <a:ea typeface="SimHei"/>
                <a:cs typeface="SimHei"/>
              </a:rPr>
              <a:t> </a:t>
            </a:r>
            <a:r>
              <a:rPr sz="2600" kern="0" spc="-20">
                <a:solidFill>
                  <a:srgbClr val="000000">
                    <a:alpha val="100000"/>
                  </a:srgbClr>
                </a:solidFill>
                <a:latin typeface="SimSun"/>
                <a:ea typeface="SimSun"/>
                <a:cs typeface="SimSun"/>
              </a:rPr>
              <a:t>3.9%</a:t>
            </a:r>
            <a:endParaRPr lang="SimSun" altLang="SimSun" sz="2600"/>
          </a:p>
          <a:p>
            <a:pPr algn="l" rtl="0" eaLnBrk="0">
              <a:lnSpc>
                <a:spcPct val="100000"/>
              </a:lnSpc>
            </a:pPr>
            <a:endParaRPr lang="Arial" altLang="Arial" sz="1500"/>
          </a:p>
          <a:p>
            <a:pPr algn="l" rtl="0" eaLnBrk="0">
              <a:lnSpc>
                <a:spcPct val="9994"/>
              </a:lnSpc>
            </a:pPr>
            <a:endParaRPr lang="Arial" altLang="Arial" sz="100"/>
          </a:p>
          <a:p>
            <a:pPr marL="12700" algn="l" rtl="0" eaLnBrk="0">
              <a:lnSpc>
                <a:spcPct val="97000"/>
              </a:lnSpc>
            </a:pPr>
            <a:r>
              <a:rPr sz="2300" kern="0" spc="90">
                <a:solidFill>
                  <a:srgbClr val="000000">
                    <a:alpha val="100000"/>
                  </a:srgbClr>
                </a:solidFill>
                <a:latin typeface="SimHei"/>
                <a:ea typeface="SimHei"/>
                <a:cs typeface="SimHei"/>
              </a:rPr>
              <a:t>数据来源：海关总署、公开资料整理</a:t>
            </a:r>
            <a:endParaRPr lang="SimHei" altLang="SimHei" sz="2300"/>
          </a:p>
        </p:txBody>
      </p:sp>
      <p:sp>
        <p:nvSpPr>
          <p:cNvPr id="170" name="textbox 170"/>
          <p:cNvSpPr/>
          <p:nvPr/>
        </p:nvSpPr>
        <p:spPr>
          <a:xfrm>
            <a:off x="1258324" y="780205"/>
            <a:ext cx="10013315" cy="6242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200"/>
              </a:lnSpc>
            </a:pPr>
            <a:endParaRPr lang="Arial" altLang="Arial" sz="100"/>
          </a:p>
          <a:p>
            <a:pPr marL="12700" algn="l" rtl="0" eaLnBrk="0">
              <a:lnSpc>
                <a:spcPct val="96000"/>
              </a:lnSpc>
            </a:pPr>
            <a:r>
              <a:rPr sz="4100" b="1" kern="0" spc="280">
                <a:solidFill>
                  <a:srgbClr val="FF6600">
                    <a:alpha val="100000"/>
                  </a:srgbClr>
                </a:solidFill>
                <a:latin typeface="SimHei"/>
                <a:ea typeface="SimHei"/>
                <a:cs typeface="SimHei"/>
              </a:rPr>
              <a:t>4、</a:t>
            </a:r>
            <a:r>
              <a:rPr sz="4100" kern="0" spc="-520">
                <a:solidFill>
                  <a:srgbClr val="FF6600">
                    <a:alpha val="100000"/>
                  </a:srgbClr>
                </a:solidFill>
                <a:latin typeface="SimHei"/>
                <a:ea typeface="SimHei"/>
                <a:cs typeface="SimHei"/>
              </a:rPr>
              <a:t> </a:t>
            </a:r>
            <a:r>
              <a:rPr sz="4100" b="1" kern="0" spc="280">
                <a:solidFill>
                  <a:srgbClr val="FF6600">
                    <a:alpha val="100000"/>
                  </a:srgbClr>
                </a:solidFill>
                <a:latin typeface="SimHei"/>
                <a:ea typeface="SimHei"/>
                <a:cs typeface="SimHei"/>
              </a:rPr>
              <a:t>中国消费品牌出海：细</a:t>
            </a:r>
            <a:r>
              <a:rPr sz="4100" b="1" kern="0" spc="270">
                <a:solidFill>
                  <a:srgbClr val="FF6600">
                    <a:alpha val="100000"/>
                  </a:srgbClr>
                </a:solidFill>
                <a:latin typeface="SimHei"/>
                <a:ea typeface="SimHei"/>
                <a:cs typeface="SimHei"/>
              </a:rPr>
              <a:t>分市场及特点</a:t>
            </a:r>
            <a:endParaRPr lang="SimHei" altLang="SimHei" sz="4100"/>
          </a:p>
        </p:txBody>
      </p:sp>
      <p:sp>
        <p:nvSpPr>
          <p:cNvPr id="172" name="textbox 172"/>
          <p:cNvSpPr/>
          <p:nvPr/>
        </p:nvSpPr>
        <p:spPr>
          <a:xfrm>
            <a:off x="14488589" y="12327177"/>
            <a:ext cx="5114290" cy="1075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679"/>
              </a:lnSpc>
            </a:pPr>
            <a:endParaRPr lang="Arial" altLang="Arial" sz="100"/>
          </a:p>
          <a:p>
            <a:pPr marL="1538605" algn="l" rtl="0" eaLnBrk="0">
              <a:lnSpc>
                <a:spcPct val="98000"/>
              </a:lnSpc>
            </a:pPr>
            <a:r>
              <a:rPr sz="1900" kern="0" spc="10">
                <a:solidFill>
                  <a:srgbClr val="D07F2F">
                    <a:alpha val="100000"/>
                  </a:srgbClr>
                </a:solidFill>
                <a:latin typeface="SimHei"/>
                <a:ea typeface="SimHei"/>
                <a:cs typeface="SimHei"/>
              </a:rPr>
              <a:t>■</a:t>
            </a:r>
            <a:r>
              <a:rPr sz="1900" kern="0" spc="-150">
                <a:solidFill>
                  <a:srgbClr val="D07F2F">
                    <a:alpha val="100000"/>
                  </a:srgbClr>
                </a:solidFill>
                <a:latin typeface="SimHei"/>
                <a:ea typeface="SimHei"/>
                <a:cs typeface="SimHei"/>
              </a:rPr>
              <a:t> </a:t>
            </a:r>
            <a:r>
              <a:rPr sz="1900" kern="0" spc="10">
                <a:solidFill>
                  <a:srgbClr val="000000">
                    <a:alpha val="100000"/>
                  </a:srgbClr>
                </a:solidFill>
                <a:latin typeface="SimHei"/>
                <a:ea typeface="SimHei"/>
                <a:cs typeface="SimHei"/>
              </a:rPr>
              <a:t>电商零售增速百分比</a:t>
            </a:r>
            <a:endParaRPr lang="SimHei" altLang="SimHei" sz="1900"/>
          </a:p>
          <a:p>
            <a:pPr algn="l" rtl="0" eaLnBrk="0">
              <a:lnSpc>
                <a:spcPct val="111000"/>
              </a:lnSpc>
            </a:pPr>
            <a:endParaRPr lang="Arial" altLang="Arial" sz="1000"/>
          </a:p>
          <a:p>
            <a:pPr algn="l" rtl="0" eaLnBrk="0">
              <a:lnSpc>
                <a:spcPct val="111000"/>
              </a:lnSpc>
            </a:pPr>
            <a:endParaRPr lang="Arial" altLang="Arial" sz="1000"/>
          </a:p>
          <a:p>
            <a:pPr algn="l" rtl="0" eaLnBrk="0">
              <a:lnSpc>
                <a:spcPct val="116000"/>
              </a:lnSpc>
            </a:pPr>
            <a:endParaRPr lang="Arial" altLang="Arial" sz="500"/>
          </a:p>
          <a:p>
            <a:pPr marL="12700" algn="l" rtl="0" eaLnBrk="0">
              <a:lnSpc>
                <a:spcPct val="97000"/>
              </a:lnSpc>
              <a:spcBef>
                <a:spcPts val="2"/>
              </a:spcBef>
            </a:pPr>
            <a:r>
              <a:rPr sz="2300" b="1" kern="0" spc="120">
                <a:solidFill>
                  <a:srgbClr val="000000">
                    <a:alpha val="100000"/>
                  </a:srgbClr>
                </a:solidFill>
                <a:latin typeface="SimHei"/>
                <a:ea typeface="SimHei"/>
                <a:cs typeface="SimHei"/>
              </a:rPr>
              <a:t>数据来源：</a:t>
            </a:r>
            <a:r>
              <a:rPr sz="2300" b="1" kern="0" spc="0">
                <a:solidFill>
                  <a:srgbClr val="000000">
                    <a:alpha val="100000"/>
                  </a:srgbClr>
                </a:solidFill>
                <a:latin typeface="Arial"/>
                <a:ea typeface="Arial"/>
                <a:cs typeface="Arial"/>
              </a:rPr>
              <a:t>eMarketer</a:t>
            </a:r>
            <a:r>
              <a:rPr sz="2300" b="1" kern="0" spc="120">
                <a:solidFill>
                  <a:srgbClr val="000000">
                    <a:alpha val="100000"/>
                  </a:srgbClr>
                </a:solidFill>
                <a:latin typeface="SimSun"/>
                <a:ea typeface="SimSun"/>
                <a:cs typeface="SimSun"/>
              </a:rPr>
              <a:t>、公开资料</a:t>
            </a:r>
            <a:r>
              <a:rPr sz="2300" b="1" kern="0" spc="110">
                <a:solidFill>
                  <a:srgbClr val="000000">
                    <a:alpha val="100000"/>
                  </a:srgbClr>
                </a:solidFill>
                <a:latin typeface="SimSun"/>
                <a:ea typeface="SimSun"/>
                <a:cs typeface="SimSun"/>
              </a:rPr>
              <a:t>整理</a:t>
            </a:r>
            <a:endParaRPr lang="SimSun" altLang="SimSun" sz="2300"/>
          </a:p>
        </p:txBody>
      </p:sp>
      <p:sp>
        <p:nvSpPr>
          <p:cNvPr id="174" name="textbox 174"/>
          <p:cNvSpPr/>
          <p:nvPr/>
        </p:nvSpPr>
        <p:spPr>
          <a:xfrm>
            <a:off x="2825841" y="4881523"/>
            <a:ext cx="7317740" cy="6800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74"/>
              </a:lnSpc>
            </a:pPr>
            <a:endParaRPr lang="Arial" altLang="Arial" sz="100"/>
          </a:p>
          <a:p>
            <a:pPr marL="622300" algn="l" rtl="0" eaLnBrk="0">
              <a:lnSpc>
                <a:spcPct val="98000"/>
              </a:lnSpc>
            </a:pPr>
            <a:r>
              <a:rPr sz="2300" kern="0" spc="120">
                <a:solidFill>
                  <a:srgbClr val="000000">
                    <a:alpha val="100000"/>
                  </a:srgbClr>
                </a:solidFill>
                <a:latin typeface="SimHei"/>
                <a:ea typeface="SimHei"/>
                <a:cs typeface="SimHei"/>
              </a:rPr>
              <a:t>2022年中国跨境电商出口主</a:t>
            </a:r>
            <a:r>
              <a:rPr sz="2300" kern="0" spc="110">
                <a:solidFill>
                  <a:srgbClr val="000000">
                    <a:alpha val="100000"/>
                  </a:srgbClr>
                </a:solidFill>
                <a:latin typeface="SimHei"/>
                <a:ea typeface="SimHei"/>
                <a:cs typeface="SimHei"/>
              </a:rPr>
              <a:t>要目的地分布)</a:t>
            </a:r>
            <a:endParaRPr lang="SimHei" altLang="SimHei" sz="2300"/>
          </a:p>
          <a:p>
            <a:pPr marL="12700" algn="l" rtl="0" eaLnBrk="0">
              <a:lnSpc>
                <a:spcPct val="98000"/>
              </a:lnSpc>
              <a:spcBef>
                <a:spcPts val="226"/>
              </a:spcBef>
            </a:pPr>
            <a:r>
              <a:rPr sz="1900" kern="0" spc="130">
                <a:solidFill>
                  <a:srgbClr val="000000">
                    <a:alpha val="100000"/>
                  </a:srgbClr>
                </a:solidFill>
                <a:latin typeface="SimHei"/>
                <a:ea typeface="SimHei"/>
                <a:cs typeface="SimHei"/>
              </a:rPr>
              <a:t>■美国  ■英国  ■德国  ■马来西亚  ■俄</a:t>
            </a:r>
            <a:r>
              <a:rPr sz="1900" kern="0" spc="120">
                <a:solidFill>
                  <a:srgbClr val="000000">
                    <a:alpha val="100000"/>
                  </a:srgbClr>
                </a:solidFill>
                <a:latin typeface="SimHei"/>
                <a:ea typeface="SimHei"/>
                <a:cs typeface="SimHei"/>
              </a:rPr>
              <a:t>罗斯  ■其他国家</a:t>
            </a:r>
            <a:endParaRPr lang="SimHei" altLang="SimHei" sz="1900"/>
          </a:p>
        </p:txBody>
      </p:sp>
      <p:sp>
        <p:nvSpPr>
          <p:cNvPr id="176" name="textbox 176"/>
          <p:cNvSpPr/>
          <p:nvPr/>
        </p:nvSpPr>
        <p:spPr>
          <a:xfrm>
            <a:off x="16606168" y="794386"/>
            <a:ext cx="6531609" cy="6261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548"/>
              </a:lnSpc>
            </a:pPr>
            <a:endParaRPr lang="Arial" altLang="Arial" sz="100"/>
          </a:p>
          <a:p>
            <a:pPr marL="12700" algn="l" rtl="0" eaLnBrk="0">
              <a:lnSpc>
                <a:spcPct val="96000"/>
              </a:lnSpc>
            </a:pPr>
            <a:r>
              <a:rPr sz="4100" b="1" kern="0" spc="-190">
                <a:solidFill>
                  <a:srgbClr val="000000">
                    <a:alpha val="100000"/>
                  </a:srgbClr>
                </a:solidFill>
                <a:latin typeface="SimHei"/>
                <a:ea typeface="SimHei"/>
                <a:cs typeface="SimHei"/>
              </a:rPr>
              <a:t>霞光社</a:t>
            </a:r>
            <a:r>
              <a:rPr sz="4100" b="1" kern="0" spc="-190">
                <a:solidFill>
                  <a:srgbClr val="000000">
                    <a:alpha val="100000"/>
                  </a:srgbClr>
                </a:solidFill>
                <a:latin typeface="Arial"/>
                <a:ea typeface="Arial"/>
                <a:cs typeface="Arial"/>
              </a:rPr>
              <a:t>ShineGloball </a:t>
            </a:r>
            <a:r>
              <a:rPr sz="4100" b="1" kern="0" spc="-200">
                <a:solidFill>
                  <a:srgbClr val="000000">
                    <a:alpha val="100000"/>
                  </a:srgbClr>
                </a:solidFill>
                <a:latin typeface="SimHei"/>
                <a:ea typeface="SimHei"/>
                <a:cs typeface="SimHei"/>
              </a:rPr>
              <a:t>霞光智库</a:t>
            </a:r>
            <a:endParaRPr lang="SimHei" altLang="SimHei" sz="4100"/>
          </a:p>
        </p:txBody>
      </p:sp>
      <p:sp>
        <p:nvSpPr>
          <p:cNvPr id="178" name="textbox 178"/>
          <p:cNvSpPr/>
          <p:nvPr/>
        </p:nvSpPr>
        <p:spPr>
          <a:xfrm>
            <a:off x="15244246" y="5053820"/>
            <a:ext cx="5523229" cy="367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586"/>
              </a:lnSpc>
            </a:pPr>
            <a:endParaRPr lang="Arial" altLang="Arial" sz="100"/>
          </a:p>
          <a:p>
            <a:pPr marL="12700" algn="l" rtl="0" eaLnBrk="0">
              <a:lnSpc>
                <a:spcPct val="97000"/>
              </a:lnSpc>
            </a:pPr>
            <a:r>
              <a:rPr sz="2300" b="1" kern="0" spc="90">
                <a:solidFill>
                  <a:srgbClr val="000000">
                    <a:alpha val="100000"/>
                  </a:srgbClr>
                </a:solidFill>
                <a:latin typeface="SimHei"/>
                <a:ea typeface="SimHei"/>
                <a:cs typeface="SimHei"/>
              </a:rPr>
              <a:t>新兴市场是跨境企业重要机遇和拓展方向</a:t>
            </a:r>
            <a:endParaRPr lang="SimHei" altLang="SimHei" sz="2300"/>
          </a:p>
        </p:txBody>
      </p:sp>
      <p:pic>
        <p:nvPicPr>
          <p:cNvPr id="180" name="picture 180"/>
          <p:cNvPicPr>
            <a:picLocks noChangeAspect="1"/>
          </p:cNvPicPr>
          <p:nvPr/>
        </p:nvPicPr>
        <p:blipFill>
          <a:blip r:embed="rId4"/>
          <a:stretch>
            <a:fillRect/>
          </a:stretch>
        </p:blipFill>
        <p:spPr>
          <a:xfrm rot="21600000">
            <a:off x="1174821" y="1536740"/>
            <a:ext cx="22021678" cy="12620"/>
          </a:xfrm>
          <a:prstGeom prst="rect">
            <a:avLst/>
          </a:prstGeom>
        </p:spPr>
      </p:pic>
      <p:sp>
        <p:nvSpPr>
          <p:cNvPr id="182" name="textbox 182"/>
          <p:cNvSpPr/>
          <p:nvPr/>
        </p:nvSpPr>
        <p:spPr>
          <a:xfrm>
            <a:off x="12096637" y="13182420"/>
            <a:ext cx="113029" cy="205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440"/>
              </a:lnSpc>
            </a:pPr>
            <a:endParaRPr lang="Arial" altLang="Arial" sz="100"/>
          </a:p>
          <a:p>
            <a:pPr marL="12700" algn="l" rtl="0" eaLnBrk="0">
              <a:lnSpc>
                <a:spcPct val="78000"/>
              </a:lnSpc>
            </a:pPr>
            <a:r>
              <a:rPr sz="1500" kern="0" spc="-10">
                <a:solidFill>
                  <a:srgbClr val="000000">
                    <a:alpha val="100000"/>
                  </a:srgbClr>
                </a:solidFill>
                <a:latin typeface="SimSun"/>
                <a:ea typeface="SimSun"/>
                <a:cs typeface="SimSun"/>
              </a:rPr>
              <a:t>8</a:t>
            </a:r>
            <a:endParaRPr lang="SimSun" altLang="SimSun" sz="15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textbox 184"/>
          <p:cNvSpPr/>
          <p:nvPr/>
        </p:nvSpPr>
        <p:spPr>
          <a:xfrm>
            <a:off x="1296880" y="1877009"/>
            <a:ext cx="21753195" cy="27349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100"/>
          </a:p>
          <a:p>
            <a:pPr marL="12700" algn="l" rtl="0" eaLnBrk="0">
              <a:lnSpc>
                <a:spcPct val="96000"/>
              </a:lnSpc>
              <a:spcBef>
                <a:spcPts val="1"/>
              </a:spcBef>
            </a:pPr>
            <a:r>
              <a:rPr sz="4200" b="1" kern="0" spc="210">
                <a:solidFill>
                  <a:srgbClr val="000000">
                    <a:alpha val="100000"/>
                  </a:srgbClr>
                </a:solidFill>
                <a:latin typeface="SimHei"/>
                <a:ea typeface="SimHei"/>
                <a:cs typeface="SimHei"/>
              </a:rPr>
              <a:t>新兴国家市场潜藏机</a:t>
            </a:r>
            <a:r>
              <a:rPr sz="4200" b="1" kern="0" spc="200">
                <a:solidFill>
                  <a:srgbClr val="000000">
                    <a:alpha val="100000"/>
                  </a:srgbClr>
                </a:solidFill>
                <a:latin typeface="SimHei"/>
                <a:ea typeface="SimHei"/>
                <a:cs typeface="SimHei"/>
              </a:rPr>
              <a:t>会</a:t>
            </a:r>
            <a:endParaRPr lang="SimHei" altLang="SimHei" sz="4200"/>
          </a:p>
          <a:p>
            <a:pPr algn="l" rtl="0" eaLnBrk="0">
              <a:lnSpc>
                <a:spcPct val="145000"/>
              </a:lnSpc>
            </a:pPr>
            <a:endParaRPr lang="Arial" altLang="Arial" sz="1000"/>
          </a:p>
          <a:p>
            <a:pPr marL="163195" algn="l" rtl="0" eaLnBrk="0">
              <a:lnSpc>
                <a:spcPct val="92000"/>
              </a:lnSpc>
              <a:spcBef>
                <a:spcPts val="692"/>
              </a:spcBef>
            </a:pPr>
            <a:r>
              <a:rPr sz="2300" kern="0" spc="60">
                <a:solidFill>
                  <a:srgbClr val="000000">
                    <a:alpha val="100000"/>
                  </a:srgbClr>
                </a:solidFill>
                <a:latin typeface="SimHei"/>
                <a:ea typeface="SimHei"/>
                <a:cs typeface="SimHei"/>
              </a:rPr>
              <a:t>在2022年的电商增速中，拉美是唯一一个能够与东南亚抗衡的市场，20.4%的</a:t>
            </a:r>
            <a:r>
              <a:rPr sz="2300" kern="0" spc="50">
                <a:solidFill>
                  <a:srgbClr val="000000">
                    <a:alpha val="100000"/>
                  </a:srgbClr>
                </a:solidFill>
                <a:latin typeface="SimHei"/>
                <a:ea typeface="SimHei"/>
                <a:cs typeface="SimHei"/>
              </a:rPr>
              <a:t>增速给了跨境电商企业诸多想象。</a:t>
            </a:r>
            <a:endParaRPr lang="SimHei" altLang="SimHei" sz="2300"/>
          </a:p>
          <a:p>
            <a:pPr marL="163195" algn="l" rtl="0" eaLnBrk="0">
              <a:lnSpc>
                <a:spcPct val="94000"/>
              </a:lnSpc>
              <a:spcBef>
                <a:spcPts val="512"/>
              </a:spcBef>
            </a:pPr>
            <a:r>
              <a:rPr sz="2300" kern="0" spc="120">
                <a:solidFill>
                  <a:srgbClr val="000000">
                    <a:alpha val="100000"/>
                  </a:srgbClr>
                </a:solidFill>
                <a:latin typeface="SimHei"/>
                <a:ea typeface="SimHei"/>
                <a:cs typeface="SimHei"/>
              </a:rPr>
              <a:t>数据显示拉美八大国家的平均互联网普及率近几年一</a:t>
            </a:r>
            <a:r>
              <a:rPr sz="2300" kern="0" spc="110">
                <a:solidFill>
                  <a:srgbClr val="000000">
                    <a:alpha val="100000"/>
                  </a:srgbClr>
                </a:solidFill>
                <a:latin typeface="SimHei"/>
                <a:ea typeface="SimHei"/>
                <a:cs typeface="SimHei"/>
              </a:rPr>
              <a:t>直高于全球平均值，2022年其互联网普及率达79%。据</a:t>
            </a:r>
            <a:r>
              <a:rPr sz="2300" kern="0" spc="0">
                <a:solidFill>
                  <a:srgbClr val="000000">
                    <a:alpha val="100000"/>
                  </a:srgbClr>
                </a:solidFill>
                <a:latin typeface="SimSun"/>
                <a:ea typeface="SimSun"/>
                <a:cs typeface="SimSun"/>
              </a:rPr>
              <a:t>Statista</a:t>
            </a:r>
            <a:r>
              <a:rPr sz="2300" kern="0" spc="-400">
                <a:solidFill>
                  <a:srgbClr val="000000">
                    <a:alpha val="100000"/>
                  </a:srgbClr>
                </a:solidFill>
                <a:latin typeface="SimSun"/>
                <a:ea typeface="SimSun"/>
                <a:cs typeface="SimSun"/>
              </a:rPr>
              <a:t> </a:t>
            </a:r>
            <a:r>
              <a:rPr sz="2300" kern="0" spc="110">
                <a:solidFill>
                  <a:srgbClr val="000000">
                    <a:alpha val="100000"/>
                  </a:srgbClr>
                </a:solidFill>
                <a:latin typeface="SimHei"/>
                <a:ea typeface="SimHei"/>
                <a:cs typeface="SimHei"/>
              </a:rPr>
              <a:t>预测，拉美零售电商将以13%的年增长率稳步</a:t>
            </a:r>
            <a:r>
              <a:rPr sz="2300" kern="0" spc="0">
                <a:solidFill>
                  <a:srgbClr val="000000">
                    <a:alpha val="100000"/>
                  </a:srgbClr>
                </a:solidFill>
                <a:latin typeface="SimHei"/>
                <a:ea typeface="SimHei"/>
                <a:cs typeface="SimHei"/>
              </a:rPr>
              <a:t> </a:t>
            </a:r>
            <a:r>
              <a:rPr sz="2300" kern="0" spc="60">
                <a:solidFill>
                  <a:srgbClr val="000000">
                    <a:alpha val="100000"/>
                  </a:srgbClr>
                </a:solidFill>
                <a:latin typeface="SimHei"/>
                <a:ea typeface="SimHei"/>
                <a:cs typeface="SimHei"/>
              </a:rPr>
              <a:t>发展，预计2025年总销售额预期将达1600亿美</a:t>
            </a:r>
            <a:r>
              <a:rPr sz="2300" kern="0" spc="50">
                <a:solidFill>
                  <a:srgbClr val="000000">
                    <a:alpha val="100000"/>
                  </a:srgbClr>
                </a:solidFill>
                <a:latin typeface="SimHei"/>
                <a:ea typeface="SimHei"/>
                <a:cs typeface="SimHei"/>
              </a:rPr>
              <a:t>元。</a:t>
            </a:r>
            <a:endParaRPr lang="SimHei" altLang="SimHei" sz="2300"/>
          </a:p>
          <a:p>
            <a:pPr marL="163195" algn="l" rtl="0" eaLnBrk="0">
              <a:lnSpc>
                <a:spcPct val="96000"/>
              </a:lnSpc>
              <a:spcBef>
                <a:spcPts val="501"/>
              </a:spcBef>
            </a:pPr>
            <a:r>
              <a:rPr sz="2300" kern="0" spc="90">
                <a:solidFill>
                  <a:srgbClr val="000000">
                    <a:alpha val="100000"/>
                  </a:srgbClr>
                </a:solidFill>
                <a:latin typeface="SimHei"/>
                <a:ea typeface="SimHei"/>
                <a:cs typeface="SimHei"/>
              </a:rPr>
              <a:t>此外，</a:t>
            </a:r>
            <a:r>
              <a:rPr sz="2300" kern="0" spc="1090">
                <a:solidFill>
                  <a:srgbClr val="000000">
                    <a:alpha val="100000"/>
                  </a:srgbClr>
                </a:solidFill>
                <a:latin typeface="SimHei"/>
                <a:ea typeface="SimHei"/>
                <a:cs typeface="SimHei"/>
              </a:rPr>
              <a:t> </a:t>
            </a:r>
            <a:r>
              <a:rPr sz="2300" kern="0" spc="90">
                <a:solidFill>
                  <a:srgbClr val="000000">
                    <a:alpha val="100000"/>
                  </a:srgbClr>
                </a:solidFill>
                <a:latin typeface="SimHei"/>
                <a:ea typeface="SimHei"/>
                <a:cs typeface="SimHei"/>
              </a:rPr>
              <a:t>非洲市场也潜藏着巨大潜力</a:t>
            </a:r>
            <a:r>
              <a:rPr sz="2300" kern="0" spc="80">
                <a:solidFill>
                  <a:srgbClr val="000000">
                    <a:alpha val="100000"/>
                  </a:srgbClr>
                </a:solidFill>
                <a:latin typeface="SimHei"/>
                <a:ea typeface="SimHei"/>
                <a:cs typeface="SimHei"/>
              </a:rPr>
              <a:t>。据世界银行统计，截至2022年6月，非洲有6.58亿互联网用户，互联网普及率为46.8%。2022年非洲电子商务用户数量达3.87</a:t>
            </a:r>
            <a:r>
              <a:rPr sz="2300" kern="0" spc="0">
                <a:solidFill>
                  <a:srgbClr val="000000">
                    <a:alpha val="100000"/>
                  </a:srgbClr>
                </a:solidFill>
                <a:latin typeface="SimHei"/>
                <a:ea typeface="SimHei"/>
                <a:cs typeface="SimHei"/>
              </a:rPr>
              <a:t> </a:t>
            </a:r>
            <a:r>
              <a:rPr sz="2300" kern="0" spc="50">
                <a:solidFill>
                  <a:srgbClr val="000000">
                    <a:alpha val="100000"/>
                  </a:srgbClr>
                </a:solidFill>
                <a:latin typeface="SimHei"/>
                <a:ea typeface="SimHei"/>
                <a:cs typeface="SimHei"/>
              </a:rPr>
              <a:t>亿，电商市场渗透率为30.99%。</a:t>
            </a:r>
            <a:endParaRPr lang="SimHei" altLang="SimHei" sz="2300"/>
          </a:p>
        </p:txBody>
      </p:sp>
      <p:pic>
        <p:nvPicPr>
          <p:cNvPr id="186" name="picture 186"/>
          <p:cNvPicPr>
            <a:picLocks noChangeAspect="1"/>
          </p:cNvPicPr>
          <p:nvPr/>
        </p:nvPicPr>
        <p:blipFill>
          <a:blip r:embed="rId2"/>
          <a:stretch>
            <a:fillRect/>
          </a:stretch>
        </p:blipFill>
        <p:spPr>
          <a:xfrm rot="21600000">
            <a:off x="11512660" y="5499155"/>
            <a:ext cx="10756758" cy="5327568"/>
          </a:xfrm>
          <a:prstGeom prst="rect">
            <a:avLst/>
          </a:prstGeom>
        </p:spPr>
      </p:pic>
      <p:sp>
        <p:nvSpPr>
          <p:cNvPr id="188" name="textbox 188"/>
          <p:cNvSpPr/>
          <p:nvPr/>
        </p:nvSpPr>
        <p:spPr>
          <a:xfrm>
            <a:off x="1765381" y="5439144"/>
            <a:ext cx="8502650" cy="61575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888"/>
              </a:lnSpc>
            </a:pPr>
            <a:endParaRPr lang="Arial" altLang="Arial" sz="100"/>
          </a:p>
          <a:p>
            <a:pPr marL="1586864" algn="l" rtl="0" eaLnBrk="0">
              <a:lnSpc>
                <a:spcPct val="97000"/>
              </a:lnSpc>
            </a:pPr>
            <a:r>
              <a:rPr sz="3400" b="1" kern="0" spc="130">
                <a:solidFill>
                  <a:srgbClr val="000000">
                    <a:alpha val="100000"/>
                  </a:srgbClr>
                </a:solidFill>
                <a:latin typeface="SimHei"/>
                <a:ea typeface="SimHei"/>
                <a:cs typeface="SimHei"/>
              </a:rPr>
              <a:t>中国跨境电商企业四大优</a:t>
            </a:r>
            <a:r>
              <a:rPr sz="3400" b="1" kern="0" spc="120">
                <a:solidFill>
                  <a:srgbClr val="000000">
                    <a:alpha val="100000"/>
                  </a:srgbClr>
                </a:solidFill>
                <a:latin typeface="SimHei"/>
                <a:ea typeface="SimHei"/>
                <a:cs typeface="SimHei"/>
              </a:rPr>
              <a:t>势</a:t>
            </a:r>
            <a:endParaRPr lang="SimHei" altLang="SimHei" sz="3400"/>
          </a:p>
          <a:p>
            <a:pPr algn="l" rtl="0" eaLnBrk="0">
              <a:lnSpc>
                <a:spcPct val="115000"/>
              </a:lnSpc>
            </a:pPr>
            <a:endParaRPr lang="Arial" altLang="Arial" sz="1000"/>
          </a:p>
          <a:p>
            <a:pPr marL="12700" algn="l" rtl="0" eaLnBrk="0">
              <a:lnSpc>
                <a:spcPct val="96000"/>
              </a:lnSpc>
              <a:spcBef>
                <a:spcPts val="936"/>
              </a:spcBef>
            </a:pPr>
            <a:r>
              <a:rPr sz="3100" kern="0" spc="-110">
                <a:solidFill>
                  <a:srgbClr val="000000">
                    <a:alpha val="100000"/>
                  </a:srgbClr>
                </a:solidFill>
                <a:latin typeface="SimHei"/>
                <a:ea typeface="SimHei"/>
                <a:cs typeface="SimHei"/>
              </a:rPr>
              <a:t>●供应链优势</a:t>
            </a:r>
            <a:endParaRPr lang="SimHei" altLang="SimHei" sz="3100"/>
          </a:p>
          <a:p>
            <a:pPr marL="12700" algn="l" rtl="0" eaLnBrk="0">
              <a:lnSpc>
                <a:spcPct val="96000"/>
              </a:lnSpc>
              <a:spcBef>
                <a:spcPts val="1672"/>
              </a:spcBef>
            </a:pPr>
            <a:r>
              <a:rPr sz="2300" kern="0" spc="-20">
                <a:solidFill>
                  <a:srgbClr val="000000">
                    <a:alpha val="100000"/>
                  </a:srgbClr>
                </a:solidFill>
                <a:latin typeface="SimHei"/>
                <a:ea typeface="SimHei"/>
                <a:cs typeface="SimHei"/>
              </a:rPr>
              <a:t>全球近70%的主要消费品产能在中国。</a:t>
            </a:r>
            <a:endParaRPr lang="SimHei" altLang="SimHei" sz="2300"/>
          </a:p>
          <a:p>
            <a:pPr marL="12700" algn="l" rtl="0" eaLnBrk="0">
              <a:lnSpc>
                <a:spcPct val="96000"/>
              </a:lnSpc>
              <a:spcBef>
                <a:spcPts val="2113"/>
              </a:spcBef>
            </a:pPr>
            <a:r>
              <a:rPr sz="3100" kern="0" spc="-140">
                <a:solidFill>
                  <a:srgbClr val="000000">
                    <a:alpha val="100000"/>
                  </a:srgbClr>
                </a:solidFill>
                <a:latin typeface="SimHei"/>
                <a:ea typeface="SimHei"/>
                <a:cs typeface="SimHei"/>
              </a:rPr>
              <a:t>●经验优势</a:t>
            </a:r>
            <a:endParaRPr lang="SimHei" altLang="SimHei" sz="3100"/>
          </a:p>
          <a:p>
            <a:pPr marL="12700" algn="l" rtl="0" eaLnBrk="0">
              <a:lnSpc>
                <a:spcPct val="92000"/>
              </a:lnSpc>
              <a:spcBef>
                <a:spcPts val="1795"/>
              </a:spcBef>
            </a:pPr>
            <a:r>
              <a:rPr sz="2300" kern="0" spc="30">
                <a:solidFill>
                  <a:srgbClr val="000000">
                    <a:alpha val="100000"/>
                  </a:srgbClr>
                </a:solidFill>
                <a:latin typeface="SimHei"/>
                <a:ea typeface="SimHei"/>
                <a:cs typeface="SimHei"/>
              </a:rPr>
              <a:t>多年积累的电商经验，拥有全球最复杂的电商形态和</a:t>
            </a:r>
            <a:r>
              <a:rPr sz="2300" kern="0" spc="20">
                <a:solidFill>
                  <a:srgbClr val="000000">
                    <a:alpha val="100000"/>
                  </a:srgbClr>
                </a:solidFill>
                <a:latin typeface="SimHei"/>
                <a:ea typeface="SimHei"/>
                <a:cs typeface="SimHei"/>
              </a:rPr>
              <a:t>各种玩法。</a:t>
            </a:r>
            <a:endParaRPr lang="SimHei" altLang="SimHei" sz="2300"/>
          </a:p>
          <a:p>
            <a:pPr marL="12700" algn="l" rtl="0" eaLnBrk="0">
              <a:lnSpc>
                <a:spcPct val="97000"/>
              </a:lnSpc>
              <a:spcBef>
                <a:spcPts val="2078"/>
              </a:spcBef>
            </a:pPr>
            <a:r>
              <a:rPr sz="3100" kern="0" spc="-140">
                <a:solidFill>
                  <a:srgbClr val="000000">
                    <a:alpha val="100000"/>
                  </a:srgbClr>
                </a:solidFill>
                <a:latin typeface="SimHei"/>
                <a:ea typeface="SimHei"/>
                <a:cs typeface="SimHei"/>
              </a:rPr>
              <a:t>●人才优势</a:t>
            </a:r>
            <a:endParaRPr lang="SimHei" altLang="SimHei" sz="3100"/>
          </a:p>
          <a:p>
            <a:pPr marL="12700" algn="l" rtl="0" eaLnBrk="0">
              <a:lnSpc>
                <a:spcPct val="92000"/>
              </a:lnSpc>
              <a:spcBef>
                <a:spcPts val="1675"/>
              </a:spcBef>
            </a:pPr>
            <a:r>
              <a:rPr sz="2300" kern="0" spc="30">
                <a:solidFill>
                  <a:srgbClr val="000000">
                    <a:alpha val="100000"/>
                  </a:srgbClr>
                </a:solidFill>
                <a:latin typeface="SimHei"/>
                <a:ea typeface="SimHei"/>
                <a:cs typeface="SimHei"/>
              </a:rPr>
              <a:t>中国工程师数量超过420</a:t>
            </a:r>
            <a:r>
              <a:rPr sz="2300" kern="0" spc="20">
                <a:solidFill>
                  <a:srgbClr val="000000">
                    <a:alpha val="100000"/>
                  </a:srgbClr>
                </a:solidFill>
                <a:latin typeface="SimHei"/>
                <a:ea typeface="SimHei"/>
                <a:cs typeface="SimHei"/>
              </a:rPr>
              <a:t>0万，中国优质专利占全球总数的25%。</a:t>
            </a:r>
            <a:endParaRPr lang="SimHei" altLang="SimHei" sz="2300"/>
          </a:p>
          <a:p>
            <a:pPr algn="l" rtl="0" eaLnBrk="0">
              <a:lnSpc>
                <a:spcPct val="109000"/>
              </a:lnSpc>
            </a:pPr>
            <a:endParaRPr lang="Arial" altLang="Arial" sz="1000"/>
          </a:p>
          <a:p>
            <a:pPr marL="12700" algn="l" rtl="0" eaLnBrk="0">
              <a:lnSpc>
                <a:spcPct val="96000"/>
              </a:lnSpc>
              <a:spcBef>
                <a:spcPts val="936"/>
              </a:spcBef>
            </a:pPr>
            <a:r>
              <a:rPr sz="3100" kern="0" spc="-140">
                <a:solidFill>
                  <a:srgbClr val="000000">
                    <a:alpha val="100000"/>
                  </a:srgbClr>
                </a:solidFill>
                <a:latin typeface="SimHei"/>
                <a:ea typeface="SimHei"/>
                <a:cs typeface="SimHei"/>
              </a:rPr>
              <a:t>●资本优势</a:t>
            </a:r>
            <a:endParaRPr lang="SimHei" altLang="SimHei" sz="3100"/>
          </a:p>
          <a:p>
            <a:pPr marL="12700" algn="l" rtl="0" eaLnBrk="0">
              <a:lnSpc>
                <a:spcPct val="85000"/>
              </a:lnSpc>
              <a:spcBef>
                <a:spcPts val="1738"/>
              </a:spcBef>
            </a:pPr>
            <a:r>
              <a:rPr sz="2300" kern="0" spc="90">
                <a:solidFill>
                  <a:srgbClr val="000000">
                    <a:alpha val="100000"/>
                  </a:srgbClr>
                </a:solidFill>
                <a:latin typeface="SimHei"/>
                <a:ea typeface="SimHei"/>
                <a:cs typeface="SimHei"/>
              </a:rPr>
              <a:t>中国拥有除美国以外</a:t>
            </a:r>
            <a:r>
              <a:rPr sz="2300" kern="0" spc="80">
                <a:solidFill>
                  <a:srgbClr val="000000">
                    <a:alpha val="100000"/>
                  </a:srgbClr>
                </a:solidFill>
                <a:latin typeface="SimHei"/>
                <a:ea typeface="SimHei"/>
                <a:cs typeface="SimHei"/>
              </a:rPr>
              <a:t>全球第二大的风险投资市场和资本市场，资</a:t>
            </a:r>
            <a:endParaRPr lang="SimHei" altLang="SimHei" sz="2300"/>
          </a:p>
          <a:p>
            <a:pPr marL="12700" algn="l" rtl="0" eaLnBrk="0">
              <a:lnSpc>
                <a:spcPts val="4299"/>
              </a:lnSpc>
            </a:pPr>
            <a:r>
              <a:rPr sz="2300" kern="0" spc="-10">
                <a:solidFill>
                  <a:srgbClr val="000000">
                    <a:alpha val="100000"/>
                  </a:srgbClr>
                </a:solidFill>
                <a:latin typeface="SimHei"/>
                <a:ea typeface="SimHei"/>
                <a:cs typeface="SimHei"/>
              </a:rPr>
              <a:t>本往往可以改变游戏规则和市场格局。</a:t>
            </a:r>
            <a:endParaRPr lang="SimHei" altLang="SimHei" sz="2300"/>
          </a:p>
        </p:txBody>
      </p:sp>
      <p:sp>
        <p:nvSpPr>
          <p:cNvPr id="190" name="textbox 190"/>
          <p:cNvSpPr/>
          <p:nvPr/>
        </p:nvSpPr>
        <p:spPr>
          <a:xfrm>
            <a:off x="1264573" y="792720"/>
            <a:ext cx="9981565" cy="6159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694"/>
              </a:lnSpc>
            </a:pPr>
            <a:endParaRPr lang="Arial" altLang="Arial" sz="100"/>
          </a:p>
          <a:p>
            <a:pPr marL="12700" algn="l" rtl="0" eaLnBrk="0">
              <a:lnSpc>
                <a:spcPct val="97000"/>
              </a:lnSpc>
            </a:pPr>
            <a:r>
              <a:rPr sz="4000" b="1" kern="0" spc="350">
                <a:solidFill>
                  <a:srgbClr val="FF6600">
                    <a:alpha val="100000"/>
                  </a:srgbClr>
                </a:solidFill>
                <a:latin typeface="SimHei"/>
                <a:ea typeface="SimHei"/>
                <a:cs typeface="SimHei"/>
              </a:rPr>
              <a:t>4、</a:t>
            </a:r>
            <a:r>
              <a:rPr sz="4000" kern="0" spc="-260">
                <a:solidFill>
                  <a:srgbClr val="FF6600">
                    <a:alpha val="100000"/>
                  </a:srgbClr>
                </a:solidFill>
                <a:latin typeface="SimHei"/>
                <a:ea typeface="SimHei"/>
                <a:cs typeface="SimHei"/>
              </a:rPr>
              <a:t> </a:t>
            </a:r>
            <a:r>
              <a:rPr sz="4000" b="1" kern="0" spc="350">
                <a:solidFill>
                  <a:srgbClr val="FF6600">
                    <a:alpha val="100000"/>
                  </a:srgbClr>
                </a:solidFill>
                <a:latin typeface="SimHei"/>
                <a:ea typeface="SimHei"/>
                <a:cs typeface="SimHei"/>
              </a:rPr>
              <a:t>中国消费品牌出海：细分市场</a:t>
            </a:r>
            <a:r>
              <a:rPr sz="4000" b="1" kern="0" spc="340">
                <a:solidFill>
                  <a:srgbClr val="FF6600">
                    <a:alpha val="100000"/>
                  </a:srgbClr>
                </a:solidFill>
                <a:latin typeface="SimHei"/>
                <a:ea typeface="SimHei"/>
                <a:cs typeface="SimHei"/>
              </a:rPr>
              <a:t>及特点</a:t>
            </a:r>
            <a:endParaRPr lang="SimHei" altLang="SimHei" sz="4000"/>
          </a:p>
        </p:txBody>
      </p:sp>
      <p:sp>
        <p:nvSpPr>
          <p:cNvPr id="192" name="textbox 192"/>
          <p:cNvSpPr/>
          <p:nvPr/>
        </p:nvSpPr>
        <p:spPr>
          <a:xfrm>
            <a:off x="16599915" y="658012"/>
            <a:ext cx="6518275" cy="762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795"/>
              </a:lnSpc>
            </a:pPr>
            <a:r>
              <a:rPr sz="4000" b="1" kern="0" spc="-130">
                <a:solidFill>
                  <a:srgbClr val="000000">
                    <a:alpha val="100000"/>
                  </a:srgbClr>
                </a:solidFill>
                <a:latin typeface="SimHei"/>
                <a:ea typeface="SimHei"/>
                <a:cs typeface="SimHei"/>
              </a:rPr>
              <a:t>霞光社</a:t>
            </a:r>
            <a:r>
              <a:rPr sz="4000" b="1" kern="0" spc="-130">
                <a:solidFill>
                  <a:srgbClr val="000000">
                    <a:alpha val="100000"/>
                  </a:srgbClr>
                </a:solidFill>
                <a:latin typeface="Arial"/>
                <a:ea typeface="Arial"/>
                <a:cs typeface="Arial"/>
              </a:rPr>
              <a:t>ShineGlobal| </a:t>
            </a:r>
            <a:r>
              <a:rPr sz="4000" b="1" kern="0" spc="-130">
                <a:solidFill>
                  <a:srgbClr val="000000">
                    <a:alpha val="100000"/>
                  </a:srgbClr>
                </a:solidFill>
                <a:latin typeface="SimHei"/>
                <a:ea typeface="SimHei"/>
                <a:cs typeface="SimHei"/>
              </a:rPr>
              <a:t>霞光</a:t>
            </a:r>
            <a:r>
              <a:rPr sz="4000" b="1" kern="0" spc="-140">
                <a:solidFill>
                  <a:srgbClr val="000000">
                    <a:alpha val="100000"/>
                  </a:srgbClr>
                </a:solidFill>
                <a:latin typeface="SimHei"/>
                <a:ea typeface="SimHei"/>
                <a:cs typeface="SimHei"/>
              </a:rPr>
              <a:t>智库</a:t>
            </a:r>
            <a:endParaRPr lang="SimHei" altLang="SimHei" sz="4000"/>
          </a:p>
        </p:txBody>
      </p:sp>
      <p:sp>
        <p:nvSpPr>
          <p:cNvPr id="194" name="textbox 194"/>
          <p:cNvSpPr/>
          <p:nvPr/>
        </p:nvSpPr>
        <p:spPr>
          <a:xfrm>
            <a:off x="12711232" y="5054720"/>
            <a:ext cx="7801609" cy="424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484"/>
              </a:lnSpc>
            </a:pPr>
            <a:endParaRPr lang="Arial" altLang="Arial" sz="100"/>
          </a:p>
          <a:p>
            <a:pPr marL="12700" algn="l" rtl="0" eaLnBrk="0">
              <a:lnSpc>
                <a:spcPct val="97000"/>
              </a:lnSpc>
            </a:pPr>
            <a:r>
              <a:rPr sz="2700" b="1" kern="0" spc="210">
                <a:solidFill>
                  <a:srgbClr val="000000">
                    <a:alpha val="100000"/>
                  </a:srgbClr>
                </a:solidFill>
                <a:latin typeface="SimHei"/>
                <a:ea typeface="SimHei"/>
                <a:cs typeface="SimHei"/>
              </a:rPr>
              <a:t>2017-2025年非洲电子商务收入规模(十亿美元)</a:t>
            </a:r>
            <a:endParaRPr lang="SimHei" altLang="SimHei" sz="2700"/>
          </a:p>
        </p:txBody>
      </p:sp>
      <p:sp>
        <p:nvSpPr>
          <p:cNvPr id="196" name="textbox 196"/>
          <p:cNvSpPr/>
          <p:nvPr/>
        </p:nvSpPr>
        <p:spPr>
          <a:xfrm>
            <a:off x="16960759" y="10951836"/>
            <a:ext cx="2551429" cy="9632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833"/>
              </a:lnSpc>
            </a:pPr>
            <a:endParaRPr lang="Arial" altLang="Arial" sz="100"/>
          </a:p>
          <a:p>
            <a:pPr marL="12700" algn="l" rtl="0" eaLnBrk="0">
              <a:lnSpc>
                <a:spcPct val="96000"/>
              </a:lnSpc>
            </a:pPr>
            <a:r>
              <a:rPr sz="1700" kern="0" spc="-10">
                <a:solidFill>
                  <a:srgbClr val="0067EE">
                    <a:alpha val="100000"/>
                  </a:srgbClr>
                </a:solidFill>
                <a:latin typeface="SimSun"/>
                <a:ea typeface="SimSun"/>
                <a:cs typeface="SimSun"/>
              </a:rPr>
              <a:t>●</a:t>
            </a:r>
            <a:r>
              <a:rPr sz="1400" b="1" kern="0" spc="-10">
                <a:solidFill>
                  <a:srgbClr val="000000">
                    <a:alpha val="100000"/>
                  </a:srgbClr>
                </a:solidFill>
                <a:latin typeface="SimHei"/>
                <a:ea typeface="SimHei"/>
                <a:cs typeface="SimHei"/>
              </a:rPr>
              <a:t>美容、健康、个人及家庭</a:t>
            </a:r>
            <a:r>
              <a:rPr sz="1400" b="1" kern="0" spc="-20">
                <a:solidFill>
                  <a:srgbClr val="000000">
                    <a:alpha val="100000"/>
                  </a:srgbClr>
                </a:solidFill>
                <a:latin typeface="SimHei"/>
                <a:ea typeface="SimHei"/>
                <a:cs typeface="SimHei"/>
              </a:rPr>
              <a:t>护理</a:t>
            </a:r>
            <a:endParaRPr lang="SimHei" altLang="SimHei" sz="1400"/>
          </a:p>
          <a:p>
            <a:pPr marL="205740" algn="l" rtl="0" eaLnBrk="0">
              <a:lnSpc>
                <a:spcPct val="86000"/>
              </a:lnSpc>
              <a:spcBef>
                <a:spcPts val="4"/>
              </a:spcBef>
            </a:pPr>
            <a:r>
              <a:rPr sz="1400" b="1" kern="0" spc="20">
                <a:solidFill>
                  <a:srgbClr val="000000">
                    <a:alpha val="100000"/>
                  </a:srgbClr>
                </a:solidFill>
                <a:latin typeface="SimSun"/>
                <a:ea typeface="SimSun"/>
                <a:cs typeface="SimSun"/>
              </a:rPr>
              <a:t>电子产品</a:t>
            </a:r>
            <a:endParaRPr lang="SimSun" altLang="SimSun" sz="1400"/>
          </a:p>
          <a:p>
            <a:pPr marL="205740" algn="l" rtl="0" eaLnBrk="0">
              <a:lnSpc>
                <a:spcPts val="1855"/>
              </a:lnSpc>
            </a:pPr>
            <a:r>
              <a:rPr sz="1400" b="1" kern="0" spc="100">
                <a:solidFill>
                  <a:srgbClr val="000000">
                    <a:alpha val="100000"/>
                  </a:srgbClr>
                </a:solidFill>
                <a:latin typeface="SimSun"/>
                <a:ea typeface="SimSun"/>
                <a:cs typeface="SimSun"/>
              </a:rPr>
              <a:t>食物</a:t>
            </a:r>
            <a:endParaRPr lang="SimSun" altLang="SimSun" sz="1400"/>
          </a:p>
          <a:p>
            <a:pPr algn="l" rtl="0" eaLnBrk="0">
              <a:lnSpc>
                <a:spcPct val="103000"/>
              </a:lnSpc>
            </a:pPr>
            <a:endParaRPr lang="Arial" altLang="Arial" sz="400"/>
          </a:p>
          <a:p>
            <a:pPr marL="205740" algn="l" rtl="0" eaLnBrk="0">
              <a:lnSpc>
                <a:spcPct val="97000"/>
              </a:lnSpc>
              <a:spcBef>
                <a:spcPts val="4"/>
              </a:spcBef>
            </a:pPr>
            <a:r>
              <a:rPr sz="1400" b="1" kern="0" spc="90">
                <a:solidFill>
                  <a:srgbClr val="000000">
                    <a:alpha val="100000"/>
                  </a:srgbClr>
                </a:solidFill>
                <a:latin typeface="SimSun"/>
                <a:ea typeface="SimSun"/>
                <a:cs typeface="SimSun"/>
              </a:rPr>
              <a:t>媒体</a:t>
            </a:r>
            <a:endParaRPr lang="SimSun" altLang="SimSun" sz="1400"/>
          </a:p>
        </p:txBody>
      </p:sp>
      <p:pic>
        <p:nvPicPr>
          <p:cNvPr id="198" name="picture 198"/>
          <p:cNvPicPr>
            <a:picLocks noChangeAspect="1"/>
          </p:cNvPicPr>
          <p:nvPr/>
        </p:nvPicPr>
        <p:blipFill>
          <a:blip r:embed="rId3"/>
          <a:stretch>
            <a:fillRect/>
          </a:stretch>
        </p:blipFill>
        <p:spPr>
          <a:xfrm rot="21600000">
            <a:off x="17043440" y="11258504"/>
            <a:ext cx="120701" cy="57195"/>
          </a:xfrm>
          <a:prstGeom prst="rect">
            <a:avLst/>
          </a:prstGeom>
        </p:spPr>
      </p:pic>
      <p:sp>
        <p:nvSpPr>
          <p:cNvPr id="200" name="textbox 200"/>
          <p:cNvSpPr/>
          <p:nvPr/>
        </p:nvSpPr>
        <p:spPr>
          <a:xfrm>
            <a:off x="12708871" y="10973960"/>
            <a:ext cx="1605914" cy="930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294"/>
              </a:lnSpc>
            </a:pPr>
            <a:endParaRPr lang="Arial" altLang="Arial" sz="100"/>
          </a:p>
          <a:p>
            <a:pPr marL="12700" algn="l" rtl="0" eaLnBrk="0">
              <a:lnSpc>
                <a:spcPct val="89000"/>
              </a:lnSpc>
            </a:pPr>
            <a:r>
              <a:rPr sz="1400" b="1" kern="0" spc="40">
                <a:solidFill>
                  <a:srgbClr val="000000">
                    <a:alpha val="100000"/>
                  </a:srgbClr>
                </a:solidFill>
                <a:latin typeface="STXinwei"/>
                <a:ea typeface="STXinwei"/>
                <a:cs typeface="STXinwei"/>
              </a:rPr>
              <a:t>●</a:t>
            </a:r>
            <a:r>
              <a:rPr sz="1400" kern="0" spc="70">
                <a:solidFill>
                  <a:srgbClr val="000000">
                    <a:alpha val="100000"/>
                  </a:srgbClr>
                </a:solidFill>
                <a:latin typeface="STXinwei"/>
                <a:ea typeface="STXinwei"/>
                <a:cs typeface="STXinwei"/>
              </a:rPr>
              <a:t> </a:t>
            </a:r>
            <a:r>
              <a:rPr sz="1400" b="1" kern="0" spc="40">
                <a:solidFill>
                  <a:srgbClr val="000000">
                    <a:alpha val="100000"/>
                  </a:srgbClr>
                </a:solidFill>
                <a:latin typeface="STXinwei"/>
                <a:ea typeface="STXinwei"/>
                <a:cs typeface="STXinwei"/>
              </a:rPr>
              <a:t>饮料</a:t>
            </a:r>
            <a:endParaRPr lang="STXinwei" altLang="STXinwei" sz="1400"/>
          </a:p>
          <a:p>
            <a:pPr marL="222250" algn="l" rtl="0" eaLnBrk="0">
              <a:lnSpc>
                <a:spcPct val="97000"/>
              </a:lnSpc>
              <a:spcBef>
                <a:spcPts val="7"/>
              </a:spcBef>
            </a:pPr>
            <a:r>
              <a:rPr sz="1400" b="1" kern="0" spc="40">
                <a:solidFill>
                  <a:srgbClr val="000000">
                    <a:alpha val="100000"/>
                  </a:srgbClr>
                </a:solidFill>
                <a:latin typeface="SimSun"/>
                <a:ea typeface="SimSun"/>
                <a:cs typeface="SimSun"/>
              </a:rPr>
              <a:t>时尚</a:t>
            </a:r>
            <a:endParaRPr lang="SimSun" altLang="SimSun" sz="1400"/>
          </a:p>
          <a:p>
            <a:pPr marL="222250" algn="l" rtl="0" eaLnBrk="0">
              <a:lnSpc>
                <a:spcPts val="1893"/>
              </a:lnSpc>
              <a:tabLst>
                <a:tab pos="226059"/>
              </a:tabLst>
            </a:pPr>
            <a:r>
              <a:rPr sz="1400" kern="0" spc="0">
                <a:solidFill>
                  <a:srgbClr val="000000">
                    <a:alpha val="100000"/>
                  </a:srgbClr>
                </a:solidFill>
                <a:latin typeface="SimSun"/>
                <a:ea typeface="SimSun"/>
                <a:cs typeface="SimSun"/>
              </a:rPr>
              <a:t>	</a:t>
            </a:r>
            <a:r>
              <a:rPr sz="1400" b="1" kern="0" spc="-20">
                <a:solidFill>
                  <a:srgbClr val="000000">
                    <a:alpha val="100000"/>
                  </a:srgbClr>
                </a:solidFill>
                <a:latin typeface="SimSun"/>
                <a:ea typeface="SimSun"/>
                <a:cs typeface="SimSun"/>
              </a:rPr>
              <a:t>家具</a:t>
            </a:r>
            <a:endParaRPr lang="SimSun" altLang="SimSun" sz="1400"/>
          </a:p>
          <a:p>
            <a:pPr algn="l" rtl="0" eaLnBrk="0">
              <a:lnSpc>
                <a:spcPct val="123000"/>
              </a:lnSpc>
            </a:pPr>
            <a:endParaRPr lang="Arial" altLang="Arial" sz="300"/>
          </a:p>
          <a:p>
            <a:pPr algn="r" rtl="0" eaLnBrk="0">
              <a:lnSpc>
                <a:spcPct val="98000"/>
              </a:lnSpc>
              <a:spcBef>
                <a:spcPts val="1"/>
              </a:spcBef>
            </a:pPr>
            <a:r>
              <a:rPr sz="1400" b="1" kern="0" spc="-20">
                <a:solidFill>
                  <a:srgbClr val="000000">
                    <a:alpha val="100000"/>
                  </a:srgbClr>
                </a:solidFill>
                <a:latin typeface="SimHei"/>
                <a:ea typeface="SimHei"/>
                <a:cs typeface="SimHei"/>
              </a:rPr>
              <a:t>玩具、爱好及</a:t>
            </a:r>
            <a:r>
              <a:rPr sz="1400" b="1" kern="0" spc="-20">
                <a:solidFill>
                  <a:srgbClr val="000000">
                    <a:alpha val="100000"/>
                  </a:srgbClr>
                </a:solidFill>
                <a:latin typeface="Times New Roman"/>
                <a:ea typeface="Times New Roman"/>
                <a:cs typeface="Times New Roman"/>
              </a:rPr>
              <a:t>DIY</a:t>
            </a:r>
            <a:endParaRPr lang="Times New Roman" altLang="Times New Roman" sz="1400"/>
          </a:p>
        </p:txBody>
      </p:sp>
      <p:pic>
        <p:nvPicPr>
          <p:cNvPr id="202" name="picture 202"/>
          <p:cNvPicPr>
            <a:picLocks noChangeAspect="1"/>
          </p:cNvPicPr>
          <p:nvPr/>
        </p:nvPicPr>
        <p:blipFill>
          <a:blip r:embed="rId4"/>
          <a:stretch>
            <a:fillRect/>
          </a:stretch>
        </p:blipFill>
        <p:spPr>
          <a:xfrm rot="21600000">
            <a:off x="12845979" y="11468084"/>
            <a:ext cx="89001" cy="120700"/>
          </a:xfrm>
          <a:prstGeom prst="rect">
            <a:avLst/>
          </a:prstGeom>
        </p:spPr>
      </p:pic>
      <p:pic>
        <p:nvPicPr>
          <p:cNvPr id="204" name="picture 204"/>
          <p:cNvPicPr>
            <a:picLocks noChangeAspect="1"/>
          </p:cNvPicPr>
          <p:nvPr/>
        </p:nvPicPr>
        <p:blipFill>
          <a:blip r:embed="rId5"/>
          <a:stretch>
            <a:fillRect/>
          </a:stretch>
        </p:blipFill>
        <p:spPr>
          <a:xfrm rot="21600000">
            <a:off x="1168481" y="1536740"/>
            <a:ext cx="21996319" cy="12620"/>
          </a:xfrm>
          <a:prstGeom prst="rect">
            <a:avLst/>
          </a:prstGeom>
        </p:spPr>
      </p:pic>
      <p:sp>
        <p:nvSpPr>
          <p:cNvPr id="206" name="textbox 206"/>
          <p:cNvSpPr/>
          <p:nvPr/>
        </p:nvSpPr>
        <p:spPr>
          <a:xfrm>
            <a:off x="12115901" y="13205937"/>
            <a:ext cx="109854"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911"/>
              </a:lnSpc>
            </a:pPr>
            <a:endParaRPr lang="Arial" altLang="Arial" sz="100"/>
          </a:p>
          <a:p>
            <a:pPr marL="12700" algn="l" rtl="0" eaLnBrk="0">
              <a:lnSpc>
                <a:spcPct val="80000"/>
              </a:lnSpc>
            </a:pPr>
            <a:r>
              <a:rPr sz="1400" kern="0" spc="-10">
                <a:solidFill>
                  <a:srgbClr val="000000">
                    <a:alpha val="100000"/>
                  </a:srgbClr>
                </a:solidFill>
                <a:latin typeface="SimSun"/>
                <a:ea typeface="SimSun"/>
                <a:cs typeface="SimSun"/>
              </a:rPr>
              <a:t>9</a:t>
            </a:r>
            <a:endParaRPr lang="SimSun" altLang="SimSun" sz="1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08" name="table 208"/>
          <p:cNvGraphicFramePr>
            <a:graphicFrameLocks noGrp="1"/>
          </p:cNvGraphicFramePr>
          <p:nvPr/>
        </p:nvGraphicFramePr>
        <p:xfrm>
          <a:off x="1738833" y="3709390"/>
          <a:ext cx="20761961" cy="8343265"/>
        </p:xfrm>
        <a:graphic>
          <a:graphicData uri="http://schemas.openxmlformats.org/drawingml/2006/table">
            <a:tbl>
              <a:tblPr/>
              <a:tblGrid>
                <a:gridCol w="2052320"/>
                <a:gridCol w="9548494"/>
                <a:gridCol w="9161144"/>
              </a:tblGrid>
              <a:tr h="719455">
                <a:tc>
                  <a:txBody>
                    <a:bodyPr vert="horz" wrap="square"/>
                    <a:lstStyle/>
                    <a:p>
                      <a:pPr algn="l" rtl="0" eaLnBrk="0">
                        <a:lnSpc>
                          <a:spcPct val="128000"/>
                        </a:lnSpc>
                      </a:pPr>
                      <a:endParaRPr lang="Arial" altLang="Arial" sz="1000"/>
                    </a:p>
                    <a:p>
                      <a:pPr algn="l" rtl="0" eaLnBrk="0">
                        <a:lnSpc>
                          <a:spcPct val="6170"/>
                        </a:lnSpc>
                      </a:pPr>
                      <a:endParaRPr lang="Arial" altLang="Arial" sz="100"/>
                    </a:p>
                    <a:p>
                      <a:pPr marL="695325" algn="l" rtl="0" eaLnBrk="0">
                        <a:lnSpc>
                          <a:spcPct val="93000"/>
                        </a:lnSpc>
                      </a:pPr>
                      <a:r>
                        <a:rPr sz="2700" b="1" kern="0" spc="0">
                          <a:solidFill>
                            <a:srgbClr val="FFFFFF">
                              <a:alpha val="100000"/>
                            </a:srgbClr>
                          </a:solidFill>
                          <a:latin typeface="Microsoft YaHei"/>
                          <a:ea typeface="Microsoft YaHei"/>
                          <a:cs typeface="Microsoft YaHei"/>
                        </a:rPr>
                        <a:t>时间</a:t>
                      </a:r>
                      <a:endParaRPr lang="Microsoft YaHei" altLang="Microsoft YaHei" sz="27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F68D08"/>
                    </a:solidFill>
                  </a:tcPr>
                </a:tc>
                <a:tc>
                  <a:txBody>
                    <a:bodyPr vert="horz" wrap="square"/>
                    <a:lstStyle/>
                    <a:p>
                      <a:pPr algn="l" rtl="0" eaLnBrk="0">
                        <a:lnSpc>
                          <a:spcPct val="126000"/>
                        </a:lnSpc>
                      </a:pPr>
                      <a:endParaRPr lang="Arial" altLang="Arial" sz="1000"/>
                    </a:p>
                    <a:p>
                      <a:pPr marL="3357879" algn="l" rtl="0" eaLnBrk="0">
                        <a:lnSpc>
                          <a:spcPct val="94000"/>
                        </a:lnSpc>
                        <a:spcBef>
                          <a:spcPts val="1"/>
                        </a:spcBef>
                      </a:pPr>
                      <a:r>
                        <a:rPr sz="2700" b="1" kern="0" spc="90">
                          <a:solidFill>
                            <a:srgbClr val="FFFFFF">
                              <a:alpha val="100000"/>
                            </a:srgbClr>
                          </a:solidFill>
                          <a:latin typeface="Microsoft YaHei"/>
                          <a:ea typeface="Microsoft YaHei"/>
                          <a:cs typeface="Microsoft YaHei"/>
                        </a:rPr>
                        <a:t>跨境出口关键政策</a:t>
                      </a:r>
                      <a:endParaRPr lang="Microsoft YaHei" altLang="Microsoft YaHei" sz="27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F68D08"/>
                    </a:solidFill>
                  </a:tcPr>
                </a:tc>
                <a:tc>
                  <a:txBody>
                    <a:bodyPr vert="horz" wrap="square"/>
                    <a:lstStyle/>
                    <a:p>
                      <a:pPr algn="l" rtl="0" eaLnBrk="0">
                        <a:lnSpc>
                          <a:spcPct val="125000"/>
                        </a:lnSpc>
                      </a:pPr>
                      <a:endParaRPr lang="Arial" altLang="Arial" sz="1000"/>
                    </a:p>
                    <a:p>
                      <a:pPr algn="l" rtl="0" eaLnBrk="0">
                        <a:lnSpc>
                          <a:spcPct val="9964"/>
                        </a:lnSpc>
                      </a:pPr>
                      <a:endParaRPr lang="Arial" altLang="Arial" sz="100"/>
                    </a:p>
                    <a:p>
                      <a:pPr marL="3870325" algn="l" rtl="0" eaLnBrk="0">
                        <a:lnSpc>
                          <a:spcPct val="94000"/>
                        </a:lnSpc>
                      </a:pPr>
                      <a:r>
                        <a:rPr sz="2700" b="1" kern="0" spc="80">
                          <a:solidFill>
                            <a:srgbClr val="FFFFFF">
                              <a:alpha val="100000"/>
                            </a:srgbClr>
                          </a:solidFill>
                          <a:latin typeface="Microsoft YaHei"/>
                          <a:ea typeface="Microsoft YaHei"/>
                          <a:cs typeface="Microsoft YaHei"/>
                        </a:rPr>
                        <a:t>利好意义</a:t>
                      </a:r>
                      <a:endParaRPr lang="Microsoft YaHei" altLang="Microsoft YaHei" sz="27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F68D08"/>
                    </a:solidFill>
                  </a:tcPr>
                </a:tc>
              </a:tr>
              <a:tr h="880744">
                <a:tc>
                  <a:txBody>
                    <a:bodyPr vert="horz" wrap="square"/>
                    <a:lstStyle/>
                    <a:p>
                      <a:pPr algn="l" rtl="0" eaLnBrk="0">
                        <a:lnSpc>
                          <a:spcPct val="114000"/>
                        </a:lnSpc>
                      </a:pPr>
                      <a:endParaRPr lang="Arial" altLang="Arial" sz="1000"/>
                    </a:p>
                    <a:p>
                      <a:pPr algn="l" rtl="0" eaLnBrk="0">
                        <a:lnSpc>
                          <a:spcPct val="114000"/>
                        </a:lnSpc>
                      </a:pPr>
                      <a:endParaRPr lang="Arial" altLang="Arial" sz="1000"/>
                    </a:p>
                    <a:p>
                      <a:pPr marL="592455" algn="l" rtl="0" eaLnBrk="0">
                        <a:lnSpc>
                          <a:spcPct val="79000"/>
                        </a:lnSpc>
                        <a:spcBef>
                          <a:spcPts val="2"/>
                        </a:spcBef>
                      </a:pPr>
                      <a:r>
                        <a:rPr sz="2000" kern="0" spc="-10">
                          <a:solidFill>
                            <a:srgbClr val="969696">
                              <a:alpha val="100000"/>
                            </a:srgbClr>
                          </a:solidFill>
                          <a:latin typeface="SimHei"/>
                          <a:ea typeface="SimHei"/>
                          <a:cs typeface="SimHei"/>
                        </a:rPr>
                        <a:t>2012.12</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Arial" altLang="Arial" sz="1000"/>
                    </a:p>
                    <a:p>
                      <a:pPr algn="l" rtl="0" eaLnBrk="0">
                        <a:lnSpc>
                          <a:spcPct val="101000"/>
                        </a:lnSpc>
                      </a:pPr>
                      <a:endParaRPr lang="Arial" altLang="Arial" sz="1000"/>
                    </a:p>
                    <a:p>
                      <a:pPr algn="l" rtl="0" eaLnBrk="0">
                        <a:lnSpc>
                          <a:spcPct val="9572"/>
                        </a:lnSpc>
                      </a:pPr>
                      <a:endParaRPr lang="Arial" altLang="Arial" sz="100"/>
                    </a:p>
                    <a:p>
                      <a:pPr marL="207009" algn="l" rtl="0" eaLnBrk="0">
                        <a:lnSpc>
                          <a:spcPct val="92000"/>
                        </a:lnSpc>
                      </a:pPr>
                      <a:r>
                        <a:rPr sz="2000" kern="0" spc="-10">
                          <a:solidFill>
                            <a:srgbClr val="969696">
                              <a:alpha val="100000"/>
                            </a:srgbClr>
                          </a:solidFill>
                          <a:latin typeface="SimHei"/>
                          <a:ea typeface="SimHei"/>
                          <a:cs typeface="SimHei"/>
                        </a:rPr>
                        <a:t>国家发改委、海关总署，国家跨境贸易电子商务服务试点工作启动</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Arial" altLang="Arial" sz="1000"/>
                    </a:p>
                    <a:p>
                      <a:pPr algn="l" rtl="0" eaLnBrk="0">
                        <a:lnSpc>
                          <a:spcPct val="101000"/>
                        </a:lnSpc>
                      </a:pPr>
                      <a:endParaRPr lang="Arial" altLang="Arial" sz="1000"/>
                    </a:p>
                    <a:p>
                      <a:pPr marL="198754" algn="l" rtl="0" eaLnBrk="0">
                        <a:lnSpc>
                          <a:spcPct val="96000"/>
                        </a:lnSpc>
                        <a:spcBef>
                          <a:spcPts val="1"/>
                        </a:spcBef>
                      </a:pPr>
                      <a:r>
                        <a:rPr sz="2000" kern="0" spc="-10">
                          <a:solidFill>
                            <a:srgbClr val="969696">
                              <a:alpha val="100000"/>
                            </a:srgbClr>
                          </a:solidFill>
                          <a:latin typeface="SimHei"/>
                          <a:ea typeface="SimHei"/>
                          <a:cs typeface="SimHei"/>
                        </a:rPr>
                        <a:t>首次设立跨境电商服务试点城市</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r>
              <a:tr h="880744">
                <a:tc>
                  <a:txBody>
                    <a:bodyPr vert="horz" wrap="square"/>
                    <a:lstStyle/>
                    <a:p>
                      <a:pPr algn="l" rtl="0" eaLnBrk="0">
                        <a:lnSpc>
                          <a:spcPct val="114000"/>
                        </a:lnSpc>
                      </a:pPr>
                      <a:endParaRPr lang="Arial" altLang="Arial" sz="1000"/>
                    </a:p>
                    <a:p>
                      <a:pPr algn="l" rtl="0" eaLnBrk="0">
                        <a:lnSpc>
                          <a:spcPct val="114000"/>
                        </a:lnSpc>
                      </a:pPr>
                      <a:endParaRPr lang="Arial" altLang="Arial" sz="1000"/>
                    </a:p>
                    <a:p>
                      <a:pPr marL="655955" algn="l" rtl="0" eaLnBrk="0">
                        <a:lnSpc>
                          <a:spcPct val="79000"/>
                        </a:lnSpc>
                        <a:spcBef>
                          <a:spcPts val="2"/>
                        </a:spcBef>
                      </a:pPr>
                      <a:r>
                        <a:rPr sz="2000" kern="0" spc="-20">
                          <a:solidFill>
                            <a:srgbClr val="969696">
                              <a:alpha val="100000"/>
                            </a:srgbClr>
                          </a:solidFill>
                          <a:latin typeface="SimHei"/>
                          <a:ea typeface="SimHei"/>
                          <a:cs typeface="SimHei"/>
                        </a:rPr>
                        <a:t>2013.2</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1000"/>
                        </a:lnSpc>
                      </a:pPr>
                      <a:endParaRPr lang="Arial" altLang="Arial" sz="1000"/>
                    </a:p>
                    <a:p>
                      <a:pPr algn="l" rtl="0" eaLnBrk="0">
                        <a:lnSpc>
                          <a:spcPct val="101000"/>
                        </a:lnSpc>
                      </a:pPr>
                      <a:endParaRPr lang="Arial" altLang="Arial" sz="1000"/>
                    </a:p>
                    <a:p>
                      <a:pPr algn="l" rtl="0" eaLnBrk="0">
                        <a:lnSpc>
                          <a:spcPct val="9572"/>
                        </a:lnSpc>
                      </a:pPr>
                      <a:endParaRPr lang="Arial" altLang="Arial" sz="100"/>
                    </a:p>
                    <a:p>
                      <a:pPr marL="200660" algn="l" rtl="0" eaLnBrk="0">
                        <a:lnSpc>
                          <a:spcPct val="92000"/>
                        </a:lnSpc>
                      </a:pPr>
                      <a:r>
                        <a:rPr sz="2000" kern="0" spc="0">
                          <a:solidFill>
                            <a:srgbClr val="969696">
                              <a:alpha val="100000"/>
                            </a:srgbClr>
                          </a:solidFill>
                          <a:latin typeface="SimHei"/>
                          <a:ea typeface="SimHei"/>
                          <a:cs typeface="SimHei"/>
                        </a:rPr>
                        <a:t>商务部，《支付机构跨境电</a:t>
                      </a:r>
                      <a:r>
                        <a:rPr sz="2000" kern="0" spc="-10">
                          <a:solidFill>
                            <a:srgbClr val="969696">
                              <a:alpha val="100000"/>
                            </a:srgbClr>
                          </a:solidFill>
                          <a:latin typeface="SimHei"/>
                          <a:ea typeface="SimHei"/>
                          <a:cs typeface="SimHei"/>
                        </a:rPr>
                        <a:t>子商务外汇支付业务试点指导意见》</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1000"/>
                        </a:lnSpc>
                      </a:pPr>
                      <a:endParaRPr lang="Arial" altLang="Arial" sz="1000"/>
                    </a:p>
                    <a:p>
                      <a:pPr algn="l" rtl="0" eaLnBrk="0">
                        <a:lnSpc>
                          <a:spcPct val="101000"/>
                        </a:lnSpc>
                      </a:pPr>
                      <a:endParaRPr lang="Arial" altLang="Arial" sz="1000"/>
                    </a:p>
                    <a:p>
                      <a:pPr marL="199389" algn="l" rtl="0" eaLnBrk="0">
                        <a:lnSpc>
                          <a:spcPct val="96000"/>
                        </a:lnSpc>
                        <a:spcBef>
                          <a:spcPts val="1"/>
                        </a:spcBef>
                      </a:pPr>
                      <a:r>
                        <a:rPr sz="2000" kern="0" spc="-10">
                          <a:solidFill>
                            <a:srgbClr val="969696">
                              <a:alpha val="100000"/>
                            </a:srgbClr>
                          </a:solidFill>
                          <a:latin typeface="SimHei"/>
                          <a:ea typeface="SimHei"/>
                          <a:cs typeface="SimHei"/>
                        </a:rPr>
                        <a:t>最早对跨境支付业务的指导支持</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r>
              <a:tr h="880745">
                <a:tc>
                  <a:txBody>
                    <a:bodyPr vert="horz" wrap="square"/>
                    <a:lstStyle/>
                    <a:p>
                      <a:pPr algn="l" rtl="0" eaLnBrk="0">
                        <a:lnSpc>
                          <a:spcPct val="114000"/>
                        </a:lnSpc>
                      </a:pPr>
                      <a:endParaRPr lang="Arial" altLang="Arial" sz="1000"/>
                    </a:p>
                    <a:p>
                      <a:pPr algn="l" rtl="0" eaLnBrk="0">
                        <a:lnSpc>
                          <a:spcPct val="114000"/>
                        </a:lnSpc>
                      </a:pPr>
                      <a:endParaRPr lang="Arial" altLang="Arial" sz="1000"/>
                    </a:p>
                    <a:p>
                      <a:pPr marL="655955" algn="l" rtl="0" eaLnBrk="0">
                        <a:lnSpc>
                          <a:spcPct val="79000"/>
                        </a:lnSpc>
                        <a:spcBef>
                          <a:spcPts val="2"/>
                        </a:spcBef>
                      </a:pPr>
                      <a:r>
                        <a:rPr sz="2000" kern="0" spc="-20">
                          <a:solidFill>
                            <a:srgbClr val="969696">
                              <a:alpha val="100000"/>
                            </a:srgbClr>
                          </a:solidFill>
                          <a:latin typeface="SimHei"/>
                          <a:ea typeface="SimHei"/>
                          <a:cs typeface="SimHei"/>
                        </a:rPr>
                        <a:t>2013.8</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Arial" altLang="Arial" sz="1000"/>
                    </a:p>
                    <a:p>
                      <a:pPr algn="l" rtl="0" eaLnBrk="0">
                        <a:lnSpc>
                          <a:spcPct val="101000"/>
                        </a:lnSpc>
                      </a:pPr>
                      <a:endParaRPr lang="Arial" altLang="Arial" sz="1000"/>
                    </a:p>
                    <a:p>
                      <a:pPr algn="l" rtl="0" eaLnBrk="0">
                        <a:lnSpc>
                          <a:spcPct val="9577"/>
                        </a:lnSpc>
                      </a:pPr>
                      <a:endParaRPr lang="Arial" altLang="Arial" sz="100"/>
                    </a:p>
                    <a:p>
                      <a:pPr marL="207009" algn="l" rtl="0" eaLnBrk="0">
                        <a:lnSpc>
                          <a:spcPct val="92000"/>
                        </a:lnSpc>
                      </a:pPr>
                      <a:r>
                        <a:rPr sz="2000" kern="0" spc="0">
                          <a:solidFill>
                            <a:srgbClr val="969696">
                              <a:alpha val="100000"/>
                            </a:srgbClr>
                          </a:solidFill>
                          <a:latin typeface="SimHei"/>
                          <a:ea typeface="SimHei"/>
                          <a:cs typeface="SimHei"/>
                        </a:rPr>
                        <a:t>国务院，《关于实施支</a:t>
                      </a:r>
                      <a:r>
                        <a:rPr sz="2000" kern="0" spc="-10">
                          <a:solidFill>
                            <a:srgbClr val="969696">
                              <a:alpha val="100000"/>
                            </a:srgbClr>
                          </a:solidFill>
                          <a:latin typeface="SimHei"/>
                          <a:ea typeface="SimHei"/>
                          <a:cs typeface="SimHei"/>
                        </a:rPr>
                        <a:t>持跨境电子商务零售出口有关政策意见的通知》</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Arial" altLang="Arial" sz="1000"/>
                    </a:p>
                    <a:p>
                      <a:pPr algn="l" rtl="0" eaLnBrk="0">
                        <a:lnSpc>
                          <a:spcPct val="101000"/>
                        </a:lnSpc>
                      </a:pPr>
                      <a:endParaRPr lang="Arial" altLang="Arial" sz="1000"/>
                    </a:p>
                    <a:p>
                      <a:pPr marL="199389" algn="l" rtl="0" eaLnBrk="0">
                        <a:lnSpc>
                          <a:spcPct val="96000"/>
                        </a:lnSpc>
                        <a:spcBef>
                          <a:spcPts val="1"/>
                        </a:spcBef>
                      </a:pPr>
                      <a:r>
                        <a:rPr sz="2000" kern="0" spc="-10">
                          <a:solidFill>
                            <a:srgbClr val="969696">
                              <a:alpha val="100000"/>
                            </a:srgbClr>
                          </a:solidFill>
                          <a:latin typeface="SimHei"/>
                          <a:ea typeface="SimHei"/>
                          <a:cs typeface="SimHei"/>
                        </a:rPr>
                        <a:t>最早以跨境电商为专门主题的独立文件</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r>
              <a:tr h="629284">
                <a:tc>
                  <a:txBody>
                    <a:bodyPr vert="horz" wrap="square"/>
                    <a:lstStyle/>
                    <a:p>
                      <a:pPr algn="l" rtl="0" eaLnBrk="0">
                        <a:lnSpc>
                          <a:spcPct val="145000"/>
                        </a:lnSpc>
                      </a:pPr>
                      <a:endParaRPr lang="Arial" altLang="Arial" sz="1000"/>
                    </a:p>
                    <a:p>
                      <a:pPr algn="l" rtl="0" eaLnBrk="0">
                        <a:lnSpc>
                          <a:spcPct val="6259"/>
                        </a:lnSpc>
                      </a:pPr>
                      <a:endParaRPr lang="Arial" altLang="Arial" sz="100"/>
                    </a:p>
                    <a:p>
                      <a:pPr marL="655955" algn="l" rtl="0" eaLnBrk="0">
                        <a:lnSpc>
                          <a:spcPct val="79000"/>
                        </a:lnSpc>
                      </a:pPr>
                      <a:r>
                        <a:rPr sz="2000" kern="0" spc="-20">
                          <a:solidFill>
                            <a:srgbClr val="969696">
                              <a:alpha val="100000"/>
                            </a:srgbClr>
                          </a:solidFill>
                          <a:latin typeface="SimHei"/>
                          <a:ea typeface="SimHei"/>
                          <a:cs typeface="SimHei"/>
                        </a:rPr>
                        <a:t>2014.1</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20000"/>
                        </a:lnSpc>
                      </a:pPr>
                      <a:endParaRPr lang="Arial" altLang="Arial" sz="1000"/>
                    </a:p>
                    <a:p>
                      <a:pPr marL="191770" algn="l" rtl="0" eaLnBrk="0">
                        <a:lnSpc>
                          <a:spcPct val="92000"/>
                        </a:lnSpc>
                        <a:spcBef>
                          <a:spcPts val="5"/>
                        </a:spcBef>
                      </a:pPr>
                      <a:r>
                        <a:rPr sz="2000" kern="0" spc="0">
                          <a:solidFill>
                            <a:srgbClr val="969696">
                              <a:alpha val="100000"/>
                            </a:srgbClr>
                          </a:solidFill>
                          <a:latin typeface="SimHei"/>
                          <a:ea typeface="SimHei"/>
                          <a:cs typeface="SimHei"/>
                        </a:rPr>
                        <a:t>海关总署，《关于增列海关监</a:t>
                      </a:r>
                      <a:r>
                        <a:rPr sz="2000" kern="0" spc="-10">
                          <a:solidFill>
                            <a:srgbClr val="969696">
                              <a:alpha val="100000"/>
                            </a:srgbClr>
                          </a:solidFill>
                          <a:latin typeface="SimHei"/>
                          <a:ea typeface="SimHei"/>
                          <a:cs typeface="SimHei"/>
                        </a:rPr>
                        <a:t>管方式代码的公告》</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9000"/>
                        </a:lnSpc>
                      </a:pPr>
                      <a:endParaRPr lang="Arial" altLang="Arial" sz="1000"/>
                    </a:p>
                    <a:p>
                      <a:pPr algn="l" rtl="0" eaLnBrk="0">
                        <a:lnSpc>
                          <a:spcPct val="6124"/>
                        </a:lnSpc>
                      </a:pPr>
                      <a:endParaRPr lang="Arial" altLang="Arial" sz="100"/>
                    </a:p>
                    <a:p>
                      <a:pPr marL="190500" algn="l" rtl="0" eaLnBrk="0">
                        <a:lnSpc>
                          <a:spcPct val="96000"/>
                        </a:lnSpc>
                      </a:pPr>
                      <a:r>
                        <a:rPr sz="2000" kern="0" spc="0">
                          <a:solidFill>
                            <a:srgbClr val="969696">
                              <a:alpha val="100000"/>
                            </a:srgbClr>
                          </a:solidFill>
                          <a:latin typeface="SimHei"/>
                          <a:ea typeface="SimHei"/>
                          <a:cs typeface="SimHei"/>
                        </a:rPr>
                        <a:t>增设“跨境贸易电子商务-</a:t>
                      </a:r>
                      <a:r>
                        <a:rPr sz="2000" kern="0" spc="-10">
                          <a:solidFill>
                            <a:srgbClr val="969696">
                              <a:alpha val="100000"/>
                            </a:srgbClr>
                          </a:solidFill>
                          <a:latin typeface="SimHei"/>
                          <a:ea typeface="SimHei"/>
                          <a:cs typeface="SimHei"/>
                        </a:rPr>
                        <a:t>9610”代码</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r>
              <a:tr h="1384300">
                <a:tc>
                  <a:txBody>
                    <a:bodyPr vert="horz" wrap="square"/>
                    <a:lstStyle/>
                    <a:p>
                      <a:pPr algn="l" rtl="0" eaLnBrk="0">
                        <a:lnSpc>
                          <a:spcPct val="131000"/>
                        </a:lnSpc>
                      </a:pPr>
                      <a:endParaRPr lang="Arial" altLang="Arial" sz="1000"/>
                    </a:p>
                    <a:p>
                      <a:pPr algn="l" rtl="0" eaLnBrk="0">
                        <a:lnSpc>
                          <a:spcPct val="131000"/>
                        </a:lnSpc>
                      </a:pPr>
                      <a:endParaRPr lang="Arial" altLang="Arial" sz="1000"/>
                    </a:p>
                    <a:p>
                      <a:pPr algn="l" rtl="0" eaLnBrk="0">
                        <a:lnSpc>
                          <a:spcPct val="131000"/>
                        </a:lnSpc>
                      </a:pPr>
                      <a:endParaRPr lang="Arial" altLang="Arial" sz="1000"/>
                    </a:p>
                    <a:p>
                      <a:pPr marL="655955" algn="l" rtl="0" eaLnBrk="0">
                        <a:lnSpc>
                          <a:spcPct val="79000"/>
                        </a:lnSpc>
                        <a:spcBef>
                          <a:spcPts val="7"/>
                        </a:spcBef>
                      </a:pPr>
                      <a:r>
                        <a:rPr sz="2000" kern="0" spc="-20">
                          <a:solidFill>
                            <a:srgbClr val="969696">
                              <a:alpha val="100000"/>
                            </a:srgbClr>
                          </a:solidFill>
                          <a:latin typeface="SimHei"/>
                          <a:ea typeface="SimHei"/>
                          <a:cs typeface="SimHei"/>
                        </a:rPr>
                        <a:t>2014.7</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33000"/>
                        </a:lnSpc>
                      </a:pPr>
                      <a:endParaRPr lang="Arial" altLang="Arial" sz="1000"/>
                    </a:p>
                    <a:p>
                      <a:pPr algn="l" rtl="0" eaLnBrk="0">
                        <a:lnSpc>
                          <a:spcPct val="134000"/>
                        </a:lnSpc>
                      </a:pPr>
                      <a:endParaRPr lang="Arial" altLang="Arial" sz="1000"/>
                    </a:p>
                    <a:p>
                      <a:pPr marL="307975" indent="-116204" algn="l" rtl="0" eaLnBrk="0">
                        <a:lnSpc>
                          <a:spcPct val="98000"/>
                        </a:lnSpc>
                        <a:spcBef>
                          <a:spcPts val="7"/>
                        </a:spcBef>
                      </a:pPr>
                      <a:r>
                        <a:rPr sz="2000" kern="0" spc="0">
                          <a:solidFill>
                            <a:srgbClr val="969696">
                              <a:alpha val="100000"/>
                            </a:srgbClr>
                          </a:solidFill>
                          <a:latin typeface="SimHei"/>
                          <a:ea typeface="SimHei"/>
                          <a:cs typeface="SimHei"/>
                        </a:rPr>
                        <a:t>海关总署，《关于跨境贸易电子商</a:t>
                      </a:r>
                      <a:r>
                        <a:rPr sz="2000" kern="0" spc="-10">
                          <a:solidFill>
                            <a:srgbClr val="969696">
                              <a:alpha val="100000"/>
                            </a:srgbClr>
                          </a:solidFill>
                          <a:latin typeface="SimHei"/>
                          <a:ea typeface="SimHei"/>
                          <a:cs typeface="SimHei"/>
                        </a:rPr>
                        <a:t>务进出境货物、物品有关监管事宜的公告》、    </a:t>
                      </a:r>
                      <a:r>
                        <a:rPr sz="2000" kern="0" spc="-60">
                          <a:solidFill>
                            <a:srgbClr val="969696">
                              <a:alpha val="100000"/>
                            </a:srgbClr>
                          </a:solidFill>
                          <a:latin typeface="SimHei"/>
                          <a:ea typeface="SimHei"/>
                          <a:cs typeface="SimHei"/>
                        </a:rPr>
                        <a:t>《关于增列海关监管方式代码的公告》</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22000"/>
                        </a:lnSpc>
                      </a:pPr>
                      <a:endParaRPr lang="Arial" altLang="Arial" sz="1000"/>
                    </a:p>
                    <a:p>
                      <a:pPr algn="l" rtl="0" eaLnBrk="0">
                        <a:lnSpc>
                          <a:spcPct val="123000"/>
                        </a:lnSpc>
                      </a:pPr>
                      <a:endParaRPr lang="Arial" altLang="Arial" sz="1000"/>
                    </a:p>
                    <a:p>
                      <a:pPr algn="l" rtl="0" eaLnBrk="0">
                        <a:lnSpc>
                          <a:spcPct val="123000"/>
                        </a:lnSpc>
                      </a:pPr>
                      <a:endParaRPr lang="Arial" altLang="Arial" sz="1000"/>
                    </a:p>
                    <a:p>
                      <a:pPr marL="204470" algn="l" rtl="0" eaLnBrk="0">
                        <a:lnSpc>
                          <a:spcPct val="92000"/>
                        </a:lnSpc>
                        <a:spcBef>
                          <a:spcPts val="5"/>
                        </a:spcBef>
                      </a:pPr>
                      <a:r>
                        <a:rPr sz="2000" kern="0" spc="0">
                          <a:solidFill>
                            <a:srgbClr val="969696">
                              <a:alpha val="100000"/>
                            </a:srgbClr>
                          </a:solidFill>
                          <a:latin typeface="SimHei"/>
                          <a:ea typeface="SimHei"/>
                          <a:cs typeface="SimHei"/>
                        </a:rPr>
                        <a:t>明确了对跨境电商的监管框架；增设“</a:t>
                      </a:r>
                      <a:r>
                        <a:rPr sz="2000" kern="0" spc="-10">
                          <a:solidFill>
                            <a:srgbClr val="969696">
                              <a:alpha val="100000"/>
                            </a:srgbClr>
                          </a:solidFill>
                          <a:latin typeface="SimHei"/>
                          <a:ea typeface="SimHei"/>
                          <a:cs typeface="SimHei"/>
                        </a:rPr>
                        <a:t>保税跨境贸易电子商务-1210”代码</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r>
              <a:tr h="914400">
                <a:tc>
                  <a:txBody>
                    <a:bodyPr vert="horz" wrap="square"/>
                    <a:lstStyle/>
                    <a:p>
                      <a:pPr algn="l" rtl="0" eaLnBrk="0">
                        <a:lnSpc>
                          <a:spcPct val="119000"/>
                        </a:lnSpc>
                      </a:pPr>
                      <a:endParaRPr lang="Arial" altLang="Arial" sz="1000"/>
                    </a:p>
                    <a:p>
                      <a:pPr algn="l" rtl="0" eaLnBrk="0">
                        <a:lnSpc>
                          <a:spcPct val="120000"/>
                        </a:lnSpc>
                      </a:pPr>
                      <a:endParaRPr lang="Arial" altLang="Arial" sz="1000"/>
                    </a:p>
                    <a:p>
                      <a:pPr marL="655955" algn="l" rtl="0" eaLnBrk="0">
                        <a:lnSpc>
                          <a:spcPct val="79000"/>
                        </a:lnSpc>
                        <a:spcBef>
                          <a:spcPts val="5"/>
                        </a:spcBef>
                      </a:pPr>
                      <a:r>
                        <a:rPr sz="2000" kern="0" spc="-20">
                          <a:solidFill>
                            <a:srgbClr val="969696">
                              <a:alpha val="100000"/>
                            </a:srgbClr>
                          </a:solidFill>
                          <a:latin typeface="SimHei"/>
                          <a:ea typeface="SimHei"/>
                          <a:cs typeface="SimHei"/>
                        </a:rPr>
                        <a:t>2015.3</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7000"/>
                        </a:lnSpc>
                      </a:pPr>
                      <a:endParaRPr lang="Arial" altLang="Arial" sz="1000"/>
                    </a:p>
                    <a:p>
                      <a:pPr algn="l" rtl="0" eaLnBrk="0">
                        <a:lnSpc>
                          <a:spcPct val="107000"/>
                        </a:lnSpc>
                      </a:pPr>
                      <a:endParaRPr lang="Arial" altLang="Arial" sz="1000"/>
                    </a:p>
                    <a:p>
                      <a:pPr marL="207009" algn="l" rtl="0" eaLnBrk="0">
                        <a:lnSpc>
                          <a:spcPct val="92000"/>
                        </a:lnSpc>
                        <a:spcBef>
                          <a:spcPts val="3"/>
                        </a:spcBef>
                      </a:pPr>
                      <a:r>
                        <a:rPr sz="2000" kern="0" spc="0">
                          <a:solidFill>
                            <a:srgbClr val="969696">
                              <a:alpha val="100000"/>
                            </a:srgbClr>
                          </a:solidFill>
                          <a:latin typeface="SimHei"/>
                          <a:ea typeface="SimHei"/>
                          <a:cs typeface="SimHei"/>
                        </a:rPr>
                        <a:t>国务院，《关于同意设立</a:t>
                      </a:r>
                      <a:r>
                        <a:rPr sz="2000" kern="0" spc="-10">
                          <a:solidFill>
                            <a:srgbClr val="969696">
                              <a:alpha val="100000"/>
                            </a:srgbClr>
                          </a:solidFill>
                          <a:latin typeface="SimHei"/>
                          <a:ea typeface="SimHei"/>
                          <a:cs typeface="SimHei"/>
                        </a:rPr>
                        <a:t>中国（杭州）跨境电子商务综合试验区的批复》</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6000"/>
                        </a:lnSpc>
                      </a:pPr>
                      <a:endParaRPr lang="Arial" altLang="Arial" sz="1000"/>
                    </a:p>
                    <a:p>
                      <a:pPr algn="l" rtl="0" eaLnBrk="0">
                        <a:lnSpc>
                          <a:spcPct val="107000"/>
                        </a:lnSpc>
                      </a:pPr>
                      <a:endParaRPr lang="Arial" altLang="Arial" sz="1000"/>
                    </a:p>
                    <a:p>
                      <a:pPr marL="198754" algn="l" rtl="0" eaLnBrk="0">
                        <a:lnSpc>
                          <a:spcPct val="96000"/>
                        </a:lnSpc>
                        <a:spcBef>
                          <a:spcPts val="4"/>
                        </a:spcBef>
                      </a:pPr>
                      <a:r>
                        <a:rPr sz="2000" kern="0" spc="-20">
                          <a:solidFill>
                            <a:srgbClr val="969696">
                              <a:alpha val="100000"/>
                            </a:srgbClr>
                          </a:solidFill>
                          <a:latin typeface="SimHei"/>
                          <a:ea typeface="SimHei"/>
                          <a:cs typeface="SimHei"/>
                        </a:rPr>
                        <a:t>首次设立跨境电商综试区</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r>
              <a:tr h="914400">
                <a:tc>
                  <a:txBody>
                    <a:bodyPr vert="horz" wrap="square"/>
                    <a:lstStyle/>
                    <a:p>
                      <a:pPr algn="l" rtl="0" eaLnBrk="0">
                        <a:lnSpc>
                          <a:spcPct val="119000"/>
                        </a:lnSpc>
                      </a:pPr>
                      <a:endParaRPr lang="Arial" altLang="Arial" sz="1000"/>
                    </a:p>
                    <a:p>
                      <a:pPr algn="l" rtl="0" eaLnBrk="0">
                        <a:lnSpc>
                          <a:spcPct val="120000"/>
                        </a:lnSpc>
                      </a:pPr>
                      <a:endParaRPr lang="Arial" altLang="Arial" sz="1000"/>
                    </a:p>
                    <a:p>
                      <a:pPr marL="655955" algn="l" rtl="0" eaLnBrk="0">
                        <a:lnSpc>
                          <a:spcPct val="79000"/>
                        </a:lnSpc>
                        <a:spcBef>
                          <a:spcPts val="5"/>
                        </a:spcBef>
                      </a:pPr>
                      <a:r>
                        <a:rPr sz="2000" kern="0" spc="-20">
                          <a:solidFill>
                            <a:srgbClr val="969696">
                              <a:alpha val="100000"/>
                            </a:srgbClr>
                          </a:solidFill>
                          <a:latin typeface="SimHei"/>
                          <a:ea typeface="SimHei"/>
                          <a:cs typeface="SimHei"/>
                        </a:rPr>
                        <a:t>2018.9</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7000"/>
                        </a:lnSpc>
                      </a:pPr>
                      <a:endParaRPr lang="Arial" altLang="Arial" sz="1000"/>
                    </a:p>
                    <a:p>
                      <a:pPr algn="l" rtl="0" eaLnBrk="0">
                        <a:lnSpc>
                          <a:spcPct val="107000"/>
                        </a:lnSpc>
                      </a:pPr>
                      <a:endParaRPr lang="Arial" altLang="Arial" sz="1000"/>
                    </a:p>
                    <a:p>
                      <a:pPr marL="193675" algn="l" rtl="0" eaLnBrk="0">
                        <a:lnSpc>
                          <a:spcPct val="92000"/>
                        </a:lnSpc>
                        <a:spcBef>
                          <a:spcPts val="3"/>
                        </a:spcBef>
                      </a:pPr>
                      <a:r>
                        <a:rPr sz="2000" kern="0" spc="0">
                          <a:solidFill>
                            <a:srgbClr val="969696">
                              <a:alpha val="100000"/>
                            </a:srgbClr>
                          </a:solidFill>
                          <a:latin typeface="SimHei"/>
                          <a:ea typeface="SimHei"/>
                          <a:cs typeface="SimHei"/>
                        </a:rPr>
                        <a:t>财政部等四部门，《关于跨境电子商务综合试验区零售出口</a:t>
                      </a:r>
                      <a:r>
                        <a:rPr sz="2000" kern="0" spc="-10">
                          <a:solidFill>
                            <a:srgbClr val="969696">
                              <a:alpha val="100000"/>
                            </a:srgbClr>
                          </a:solidFill>
                          <a:latin typeface="SimHei"/>
                          <a:ea typeface="SimHei"/>
                          <a:cs typeface="SimHei"/>
                        </a:rPr>
                        <a:t>货物税收政策的通知》</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6000"/>
                        </a:lnSpc>
                      </a:pPr>
                      <a:endParaRPr lang="Arial" altLang="Arial" sz="1000"/>
                    </a:p>
                    <a:p>
                      <a:pPr algn="l" rtl="0" eaLnBrk="0">
                        <a:lnSpc>
                          <a:spcPct val="107000"/>
                        </a:lnSpc>
                      </a:pPr>
                      <a:endParaRPr lang="Arial" altLang="Arial" sz="1000"/>
                    </a:p>
                    <a:p>
                      <a:pPr marL="204470" algn="l" rtl="0" eaLnBrk="0">
                        <a:lnSpc>
                          <a:spcPct val="96000"/>
                        </a:lnSpc>
                        <a:spcBef>
                          <a:spcPts val="4"/>
                        </a:spcBef>
                      </a:pPr>
                      <a:r>
                        <a:rPr sz="2000" kern="0" spc="-20">
                          <a:solidFill>
                            <a:srgbClr val="969696">
                              <a:alpha val="100000"/>
                            </a:srgbClr>
                          </a:solidFill>
                          <a:latin typeface="SimHei"/>
                          <a:ea typeface="SimHei"/>
                          <a:cs typeface="SimHei"/>
                        </a:rPr>
                        <a:t>明确跨境出口无票免征政策</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9D9"/>
                    </a:solidFill>
                  </a:tcPr>
                </a:tc>
              </a:tr>
              <a:tr h="1139189">
                <a:tc>
                  <a:txBody>
                    <a:bodyPr vert="horz" wrap="square"/>
                    <a:lstStyle/>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655955" algn="l" rtl="0" eaLnBrk="0">
                        <a:lnSpc>
                          <a:spcPct val="79000"/>
                        </a:lnSpc>
                        <a:spcBef>
                          <a:spcPts val="1"/>
                        </a:spcBef>
                      </a:pPr>
                      <a:r>
                        <a:rPr sz="2000" kern="0" spc="-20">
                          <a:solidFill>
                            <a:srgbClr val="969696">
                              <a:alpha val="100000"/>
                            </a:srgbClr>
                          </a:solidFill>
                          <a:latin typeface="SimHei"/>
                          <a:ea typeface="SimHei"/>
                          <a:cs typeface="SimHei"/>
                        </a:rPr>
                        <a:t>2020.6</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42000"/>
                        </a:lnSpc>
                      </a:pPr>
                      <a:endParaRPr lang="Arial" altLang="Arial" sz="1000"/>
                    </a:p>
                    <a:p>
                      <a:pPr algn="l" rtl="0" eaLnBrk="0">
                        <a:lnSpc>
                          <a:spcPct val="143000"/>
                        </a:lnSpc>
                      </a:pPr>
                      <a:endParaRPr lang="Arial" altLang="Arial" sz="1000"/>
                    </a:p>
                    <a:p>
                      <a:pPr algn="l" rtl="0" eaLnBrk="0">
                        <a:lnSpc>
                          <a:spcPct val="8822"/>
                        </a:lnSpc>
                      </a:pPr>
                      <a:endParaRPr lang="Arial" altLang="Arial" sz="100"/>
                    </a:p>
                    <a:p>
                      <a:pPr marL="191770" algn="l" rtl="0" eaLnBrk="0">
                        <a:lnSpc>
                          <a:spcPct val="92000"/>
                        </a:lnSpc>
                      </a:pPr>
                      <a:r>
                        <a:rPr sz="2000" kern="0" spc="0">
                          <a:solidFill>
                            <a:srgbClr val="969696">
                              <a:alpha val="100000"/>
                            </a:srgbClr>
                          </a:solidFill>
                          <a:latin typeface="SimHei"/>
                          <a:ea typeface="SimHei"/>
                          <a:cs typeface="SimHei"/>
                        </a:rPr>
                        <a:t>海关总署，《关于开展跨境电子商务企业对企业出</a:t>
                      </a:r>
                      <a:r>
                        <a:rPr sz="2000" kern="0" spc="-10">
                          <a:solidFill>
                            <a:srgbClr val="969696">
                              <a:alpha val="100000"/>
                            </a:srgbClr>
                          </a:solidFill>
                          <a:latin typeface="SimHei"/>
                          <a:ea typeface="SimHei"/>
                          <a:cs typeface="SimHei"/>
                        </a:rPr>
                        <a:t>口监管试点的公告》</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85000"/>
                        </a:lnSpc>
                      </a:pPr>
                      <a:endParaRPr lang="Arial" altLang="Arial" sz="1000"/>
                    </a:p>
                    <a:p>
                      <a:pPr marL="190500" algn="l" rtl="0" eaLnBrk="0">
                        <a:lnSpc>
                          <a:spcPct val="96000"/>
                        </a:lnSpc>
                      </a:pPr>
                      <a:r>
                        <a:rPr sz="2000" kern="0" spc="-10">
                          <a:solidFill>
                            <a:srgbClr val="969696">
                              <a:alpha val="100000"/>
                            </a:srgbClr>
                          </a:solidFill>
                          <a:latin typeface="SimHei"/>
                          <a:ea typeface="SimHei"/>
                          <a:cs typeface="SimHei"/>
                        </a:rPr>
                        <a:t>增设“跨境电子商务企业对企业直接出口-9710”</a:t>
                      </a:r>
                      <a:r>
                        <a:rPr sz="2000" kern="0" spc="-710">
                          <a:solidFill>
                            <a:srgbClr val="969696">
                              <a:alpha val="100000"/>
                            </a:srgbClr>
                          </a:solidFill>
                          <a:latin typeface="SimHei"/>
                          <a:ea typeface="SimHei"/>
                          <a:cs typeface="SimHei"/>
                        </a:rPr>
                        <a:t> </a:t>
                      </a:r>
                      <a:r>
                        <a:rPr sz="2000" kern="0" spc="-10">
                          <a:solidFill>
                            <a:srgbClr val="969696">
                              <a:alpha val="100000"/>
                            </a:srgbClr>
                          </a:solidFill>
                          <a:latin typeface="SimHei"/>
                          <a:ea typeface="SimHei"/>
                          <a:cs typeface="SimHei"/>
                        </a:rPr>
                        <a:t>、“跨境电子商务出口海外仓</a:t>
                      </a:r>
                      <a:endParaRPr lang="SimHei" altLang="SimHei" sz="2000"/>
                    </a:p>
                    <a:p>
                      <a:pPr marL="187960" algn="l" rtl="0" eaLnBrk="0">
                        <a:lnSpc>
                          <a:spcPct val="96000"/>
                        </a:lnSpc>
                        <a:spcBef>
                          <a:spcPts val="112"/>
                        </a:spcBef>
                      </a:pPr>
                      <a:r>
                        <a:rPr sz="2000" kern="0" spc="-10">
                          <a:solidFill>
                            <a:srgbClr val="969696">
                              <a:alpha val="100000"/>
                            </a:srgbClr>
                          </a:solidFill>
                          <a:latin typeface="SimHei"/>
                          <a:ea typeface="SimHei"/>
                          <a:cs typeface="SimHei"/>
                        </a:rPr>
                        <a:t>-9810”代码</a:t>
                      </a:r>
                      <a:endParaRPr lang="SimHei" altLang="SimHei" sz="2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r>
            </a:tbl>
          </a:graphicData>
        </a:graphic>
      </p:graphicFrame>
      <p:sp>
        <p:nvSpPr>
          <p:cNvPr id="210" name="textbox 210"/>
          <p:cNvSpPr/>
          <p:nvPr/>
        </p:nvSpPr>
        <p:spPr>
          <a:xfrm>
            <a:off x="1367663" y="2025446"/>
            <a:ext cx="21593811" cy="14579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518"/>
              </a:lnSpc>
            </a:pPr>
            <a:endParaRPr lang="Arial" altLang="Arial" sz="100"/>
          </a:p>
          <a:p>
            <a:pPr marL="12700" algn="l" rtl="0" eaLnBrk="0">
              <a:lnSpc>
                <a:spcPct val="96000"/>
              </a:lnSpc>
            </a:pPr>
            <a:r>
              <a:rPr sz="2300" kern="0" spc="90">
                <a:solidFill>
                  <a:srgbClr val="474747">
                    <a:alpha val="100000"/>
                  </a:srgbClr>
                </a:solidFill>
                <a:latin typeface="SimHei"/>
                <a:ea typeface="SimHei"/>
                <a:cs typeface="SimHei"/>
              </a:rPr>
              <a:t>跨境电商蓬勃发展，政策红利不断释</a:t>
            </a:r>
            <a:r>
              <a:rPr sz="2300" kern="0" spc="80">
                <a:solidFill>
                  <a:srgbClr val="474747">
                    <a:alpha val="100000"/>
                  </a:srgbClr>
                </a:solidFill>
                <a:latin typeface="SimHei"/>
                <a:ea typeface="SimHei"/>
                <a:cs typeface="SimHei"/>
              </a:rPr>
              <a:t>放。</a:t>
            </a:r>
            <a:endParaRPr lang="SimHei" altLang="SimHei" sz="2300"/>
          </a:p>
          <a:p>
            <a:pPr algn="l" rtl="0" eaLnBrk="0">
              <a:lnSpc>
                <a:spcPct val="101000"/>
              </a:lnSpc>
            </a:pPr>
            <a:endParaRPr lang="Arial" altLang="Arial" sz="1000"/>
          </a:p>
          <a:p>
            <a:pPr algn="l" rtl="0" eaLnBrk="0">
              <a:lnSpc>
                <a:spcPct val="101000"/>
              </a:lnSpc>
            </a:pPr>
            <a:endParaRPr lang="Arial" altLang="Arial" sz="1000"/>
          </a:p>
          <a:p>
            <a:pPr algn="l" rtl="0" eaLnBrk="0">
              <a:lnSpc>
                <a:spcPct val="116000"/>
              </a:lnSpc>
            </a:pPr>
            <a:endParaRPr lang="Arial" altLang="Arial" sz="500"/>
          </a:p>
          <a:p>
            <a:pPr marL="12700" indent="1905" algn="l" rtl="0" eaLnBrk="0">
              <a:lnSpc>
                <a:spcPct val="100000"/>
              </a:lnSpc>
              <a:spcBef>
                <a:spcPts val="1"/>
              </a:spcBef>
            </a:pPr>
            <a:r>
              <a:rPr sz="2300" kern="0" spc="90">
                <a:solidFill>
                  <a:srgbClr val="474747">
                    <a:alpha val="100000"/>
                  </a:srgbClr>
                </a:solidFill>
                <a:latin typeface="SimHei"/>
                <a:ea typeface="SimHei"/>
                <a:cs typeface="SimHei"/>
              </a:rPr>
              <a:t>据统计，</a:t>
            </a:r>
            <a:r>
              <a:rPr sz="2300" kern="0" spc="-680">
                <a:solidFill>
                  <a:srgbClr val="474747">
                    <a:alpha val="100000"/>
                  </a:srgbClr>
                </a:solidFill>
                <a:latin typeface="SimHei"/>
                <a:ea typeface="SimHei"/>
                <a:cs typeface="SimHei"/>
              </a:rPr>
              <a:t> </a:t>
            </a:r>
            <a:r>
              <a:rPr sz="2300" kern="0" spc="90">
                <a:solidFill>
                  <a:srgbClr val="474747">
                    <a:alpha val="100000"/>
                  </a:srgbClr>
                </a:solidFill>
                <a:latin typeface="SimHei"/>
                <a:ea typeface="SimHei"/>
                <a:cs typeface="SimHei"/>
              </a:rPr>
              <a:t>自2005年以来</a:t>
            </a:r>
            <a:r>
              <a:rPr sz="2300" kern="0" spc="80">
                <a:solidFill>
                  <a:srgbClr val="474747">
                    <a:alpha val="100000"/>
                  </a:srgbClr>
                </a:solidFill>
                <a:latin typeface="SimHei"/>
                <a:ea typeface="SimHei"/>
                <a:cs typeface="SimHei"/>
              </a:rPr>
              <a:t>，我国对跨境电商的支持政策达53项，包括效率提升、流程优化、试点城市、基础建设、降低税费等多个方向。在跨境电商诞生的20年里，</a:t>
            </a:r>
            <a:r>
              <a:rPr sz="2300" kern="0" spc="0">
                <a:solidFill>
                  <a:srgbClr val="474747">
                    <a:alpha val="100000"/>
                  </a:srgbClr>
                </a:solidFill>
                <a:latin typeface="SimHei"/>
                <a:ea typeface="SimHei"/>
                <a:cs typeface="SimHei"/>
              </a:rPr>
              <a:t> </a:t>
            </a:r>
            <a:r>
              <a:rPr sz="2300" kern="0" spc="90">
                <a:solidFill>
                  <a:srgbClr val="474747">
                    <a:alpha val="100000"/>
                  </a:srgbClr>
                </a:solidFill>
                <a:latin typeface="SimHei"/>
                <a:ea typeface="SimHei"/>
                <a:cs typeface="SimHei"/>
              </a:rPr>
              <a:t>跨境电商持续拥有政策红利，获得了巨大的发展机遇。</a:t>
            </a:r>
            <a:endParaRPr lang="SimHei" altLang="SimHei" sz="2300"/>
          </a:p>
        </p:txBody>
      </p:sp>
      <p:sp>
        <p:nvSpPr>
          <p:cNvPr id="212" name="textbox 212"/>
          <p:cNvSpPr/>
          <p:nvPr/>
        </p:nvSpPr>
        <p:spPr>
          <a:xfrm>
            <a:off x="1260287" y="732522"/>
            <a:ext cx="21853525" cy="6946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4771"/>
              </a:lnSpc>
            </a:pPr>
            <a:endParaRPr lang="Arial" altLang="Arial" sz="100"/>
          </a:p>
          <a:p>
            <a:pPr marL="12700" algn="l" rtl="0" eaLnBrk="0">
              <a:lnSpc>
                <a:spcPct val="98000"/>
              </a:lnSpc>
            </a:pPr>
            <a:r>
              <a:rPr sz="4500" kern="0" spc="-20">
                <a:solidFill>
                  <a:srgbClr val="FF6F0C">
                    <a:alpha val="100000"/>
                  </a:srgbClr>
                </a:solidFill>
                <a:latin typeface="SimHei"/>
                <a:ea typeface="SimHei"/>
                <a:cs typeface="SimHei"/>
              </a:rPr>
              <a:t>5、中国消费品牌出海政策红利                           </a:t>
            </a:r>
            <a:endParaRPr lang="SimHei" altLang="SimHei" sz="4500"/>
          </a:p>
        </p:txBody>
      </p:sp>
      <p:pic>
        <p:nvPicPr>
          <p:cNvPr id="214" name="picture 214"/>
          <p:cNvPicPr>
            <a:picLocks noChangeAspect="1"/>
          </p:cNvPicPr>
          <p:nvPr/>
        </p:nvPicPr>
        <p:blipFill>
          <a:blip r:embed="rId2"/>
          <a:stretch>
            <a:fillRect/>
          </a:stretch>
        </p:blipFill>
        <p:spPr>
          <a:xfrm rot="21600000">
            <a:off x="16579659" y="847343"/>
            <a:ext cx="6489193" cy="467868"/>
          </a:xfrm>
          <a:prstGeom prst="rect">
            <a:avLst/>
          </a:prstGeom>
        </p:spPr>
      </p:pic>
      <p:pic>
        <p:nvPicPr>
          <p:cNvPr id="216" name="picture 216"/>
          <p:cNvPicPr>
            <a:picLocks noChangeAspect="1"/>
          </p:cNvPicPr>
          <p:nvPr/>
        </p:nvPicPr>
        <p:blipFill>
          <a:blip r:embed="rId3"/>
          <a:stretch>
            <a:fillRect/>
          </a:stretch>
        </p:blipFill>
        <p:spPr>
          <a:xfrm rot="21600000">
            <a:off x="1212850" y="1508099"/>
            <a:ext cx="21954973" cy="76860"/>
          </a:xfrm>
          <a:prstGeom prst="rect">
            <a:avLst/>
          </a:prstGeom>
        </p:spPr>
      </p:pic>
      <p:sp>
        <p:nvSpPr>
          <p:cNvPr id="218" name="textbox 218"/>
          <p:cNvSpPr/>
          <p:nvPr/>
        </p:nvSpPr>
        <p:spPr>
          <a:xfrm>
            <a:off x="12067209" y="13138939"/>
            <a:ext cx="258445" cy="2533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02"/>
              </a:lnSpc>
            </a:pPr>
            <a:endParaRPr lang="Arial" altLang="Arial" sz="100"/>
          </a:p>
          <a:p>
            <a:pPr marL="12700" algn="l" rtl="0" eaLnBrk="0">
              <a:lnSpc>
                <a:spcPct val="88000"/>
              </a:lnSpc>
            </a:pPr>
            <a:r>
              <a:rPr sz="1700" kern="0" spc="-40">
                <a:solidFill>
                  <a:srgbClr val="000000">
                    <a:alpha val="100000"/>
                  </a:srgbClr>
                </a:solidFill>
                <a:latin typeface="Yu Gothic"/>
                <a:ea typeface="Yu Gothic"/>
                <a:cs typeface="Yu Gothic"/>
              </a:rPr>
              <a:t>10</a:t>
            </a:r>
            <a:endParaRPr lang="Yu Gothic" altLang="Yu Gothic" sz="17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0" name="picture 220"/>
          <p:cNvPicPr>
            <a:picLocks noChangeAspect="1"/>
          </p:cNvPicPr>
          <p:nvPr/>
        </p:nvPicPr>
        <p:blipFill>
          <a:blip r:embed="rId2"/>
          <a:stretch>
            <a:fillRect/>
          </a:stretch>
        </p:blipFill>
        <p:spPr>
          <a:xfrm rot="21600000">
            <a:off x="0" y="0"/>
            <a:ext cx="24384000" cy="13716000"/>
          </a:xfrm>
          <a:prstGeom prst="rect">
            <a:avLst/>
          </a:prstGeom>
        </p:spPr>
      </p:pic>
      <p:sp>
        <p:nvSpPr>
          <p:cNvPr id="222" name="textbox 222"/>
          <p:cNvSpPr/>
          <p:nvPr/>
        </p:nvSpPr>
        <p:spPr>
          <a:xfrm>
            <a:off x="2661640" y="6564884"/>
            <a:ext cx="15027275" cy="11315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100"/>
          </a:p>
          <a:p>
            <a:pPr marL="12700" algn="l" rtl="0" eaLnBrk="0">
              <a:lnSpc>
                <a:spcPct val="95000"/>
              </a:lnSpc>
              <a:spcBef>
                <a:spcPts val="1"/>
              </a:spcBef>
            </a:pPr>
            <a:r>
              <a:rPr sz="7600" b="1" kern="0" spc="240">
                <a:solidFill>
                  <a:srgbClr val="000000">
                    <a:alpha val="100000"/>
                  </a:srgbClr>
                </a:solidFill>
                <a:latin typeface="SimHei"/>
                <a:ea typeface="SimHei"/>
                <a:cs typeface="SimHei"/>
              </a:rPr>
              <a:t>消费出海细分品类及亮点品牌解读</a:t>
            </a:r>
            <a:endParaRPr lang="SimHei" altLang="SimHei" sz="7600"/>
          </a:p>
        </p:txBody>
      </p:sp>
      <p:sp>
        <p:nvSpPr>
          <p:cNvPr id="224" name="textbox 224"/>
          <p:cNvSpPr/>
          <p:nvPr/>
        </p:nvSpPr>
        <p:spPr>
          <a:xfrm>
            <a:off x="16587146" y="653282"/>
            <a:ext cx="6524625" cy="752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723"/>
              </a:lnSpc>
            </a:pPr>
            <a:r>
              <a:rPr sz="4000" b="1" kern="0" spc="-130">
                <a:solidFill>
                  <a:srgbClr val="000000">
                    <a:alpha val="100000"/>
                  </a:srgbClr>
                </a:solidFill>
                <a:latin typeface="SimHei"/>
                <a:ea typeface="SimHei"/>
                <a:cs typeface="SimHei"/>
              </a:rPr>
              <a:t>霞光社</a:t>
            </a:r>
            <a:r>
              <a:rPr sz="4000" b="1" kern="0" spc="-130">
                <a:solidFill>
                  <a:srgbClr val="000000">
                    <a:alpha val="100000"/>
                  </a:srgbClr>
                </a:solidFill>
                <a:latin typeface="Arial"/>
                <a:ea typeface="Arial"/>
                <a:cs typeface="Arial"/>
              </a:rPr>
              <a:t>ShineGlobal| </a:t>
            </a:r>
            <a:r>
              <a:rPr sz="4000" b="1" kern="0" spc="-130">
                <a:solidFill>
                  <a:srgbClr val="000000">
                    <a:alpha val="100000"/>
                  </a:srgbClr>
                </a:solidFill>
                <a:latin typeface="SimHei"/>
                <a:ea typeface="SimHei"/>
                <a:cs typeface="SimHei"/>
              </a:rPr>
              <a:t>霞光智库</a:t>
            </a:r>
            <a:endParaRPr lang="SimHei" altLang="SimHei" sz="4000"/>
          </a:p>
        </p:txBody>
      </p:sp>
      <p:pic>
        <p:nvPicPr>
          <p:cNvPr id="226" name="picture 226"/>
          <p:cNvPicPr>
            <a:picLocks noChangeAspect="1"/>
          </p:cNvPicPr>
          <p:nvPr/>
        </p:nvPicPr>
        <p:blipFill>
          <a:blip r:embed="rId3"/>
          <a:stretch>
            <a:fillRect/>
          </a:stretch>
        </p:blipFill>
        <p:spPr>
          <a:xfrm rot="21600000">
            <a:off x="2603479" y="4438634"/>
            <a:ext cx="1727118" cy="172725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8" name="textbox 228"/>
          <p:cNvSpPr/>
          <p:nvPr/>
        </p:nvSpPr>
        <p:spPr>
          <a:xfrm>
            <a:off x="800018" y="675645"/>
            <a:ext cx="22409786" cy="2996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534669" algn="l" rtl="0" eaLnBrk="0">
              <a:lnSpc>
                <a:spcPts val="5305"/>
              </a:lnSpc>
            </a:pPr>
            <a:r>
              <a:rPr sz="4200" b="1" kern="0" spc="120">
                <a:solidFill>
                  <a:srgbClr val="FF6600">
                    <a:alpha val="100000"/>
                  </a:srgbClr>
                </a:solidFill>
                <a:latin typeface="SimHei"/>
                <a:ea typeface="SimHei"/>
                <a:cs typeface="SimHei"/>
              </a:rPr>
              <a:t>1、</a:t>
            </a:r>
            <a:r>
              <a:rPr sz="4200" kern="0" spc="-980">
                <a:solidFill>
                  <a:srgbClr val="FF6600">
                    <a:alpha val="100000"/>
                  </a:srgbClr>
                </a:solidFill>
                <a:latin typeface="SimHei"/>
                <a:ea typeface="SimHei"/>
                <a:cs typeface="SimHei"/>
              </a:rPr>
              <a:t> </a:t>
            </a:r>
            <a:r>
              <a:rPr sz="4200" b="1" kern="0" spc="120">
                <a:solidFill>
                  <a:srgbClr val="FF6600">
                    <a:alpha val="100000"/>
                  </a:srgbClr>
                </a:solidFill>
                <a:latin typeface="SimHei"/>
                <a:ea typeface="SimHei"/>
                <a:cs typeface="SimHei"/>
              </a:rPr>
              <a:t>中国消费品出海主要细分品类</a:t>
            </a:r>
            <a:r>
              <a:rPr sz="4200" kern="0" spc="50">
                <a:solidFill>
                  <a:srgbClr val="FF6600">
                    <a:alpha val="100000"/>
                  </a:srgbClr>
                </a:solidFill>
                <a:latin typeface="SimHei"/>
                <a:ea typeface="SimHei"/>
                <a:cs typeface="SimHei"/>
              </a:rPr>
              <a:t>               </a:t>
            </a:r>
            <a:r>
              <a:rPr sz="4200" kern="0" spc="40">
                <a:solidFill>
                  <a:srgbClr val="FF6600">
                    <a:alpha val="100000"/>
                  </a:srgbClr>
                </a:solidFill>
                <a:latin typeface="SimHei"/>
                <a:ea typeface="SimHei"/>
                <a:cs typeface="SimHei"/>
              </a:rPr>
              <a:t>           </a:t>
            </a:r>
            <a:r>
              <a:rPr sz="3900" b="1" kern="0" spc="120">
                <a:solidFill>
                  <a:srgbClr val="000000">
                    <a:alpha val="100000"/>
                  </a:srgbClr>
                </a:solidFill>
                <a:latin typeface="SimHei"/>
                <a:ea typeface="SimHei"/>
                <a:cs typeface="SimHei"/>
              </a:rPr>
              <a:t>霞光社</a:t>
            </a:r>
            <a:r>
              <a:rPr sz="3900" b="1" kern="0" spc="-70">
                <a:solidFill>
                  <a:srgbClr val="000000">
                    <a:alpha val="100000"/>
                  </a:srgbClr>
                </a:solidFill>
                <a:latin typeface="Arial"/>
                <a:ea typeface="Arial"/>
                <a:cs typeface="Arial"/>
              </a:rPr>
              <a:t>ShineGlobal| </a:t>
            </a:r>
            <a:r>
              <a:rPr sz="3900" b="1" kern="0" spc="-70">
                <a:solidFill>
                  <a:srgbClr val="000000">
                    <a:alpha val="100000"/>
                  </a:srgbClr>
                </a:solidFill>
                <a:latin typeface="SimHei"/>
                <a:ea typeface="SimHei"/>
                <a:cs typeface="SimHei"/>
              </a:rPr>
              <a:t>霞光智库</a:t>
            </a:r>
            <a:endParaRPr lang="SimHei" altLang="SimHei" sz="3900"/>
          </a:p>
          <a:p>
            <a:pPr marL="12700" algn="l" rtl="0" eaLnBrk="0">
              <a:lnSpc>
                <a:spcPts val="4749"/>
              </a:lnSpc>
              <a:tabLst>
                <a:tab pos="22396450"/>
              </a:tabLst>
            </a:pPr>
            <a:r>
              <a:rPr sz="2600" kern="0" spc="-150">
                <a:solidFill>
                  <a:srgbClr val="000000">
                    <a:alpha val="100000"/>
                  </a:srgbClr>
                </a:solidFill>
                <a:latin typeface="SimHei"/>
                <a:ea typeface="SimHei"/>
                <a:cs typeface="SimHei"/>
              </a:rPr>
              <a:t>中</a:t>
            </a:r>
            <a:r>
              <a:rPr sz="2600" strike="sngStrike" kern="0" spc="-150">
                <a:solidFill>
                  <a:srgbClr val="000000">
                    <a:alpha val="100000"/>
                  </a:srgbClr>
                </a:solidFill>
                <a:latin typeface="SimHei"/>
                <a:ea typeface="SimHei"/>
                <a:cs typeface="SimHei"/>
              </a:rPr>
              <a:t>国消费出海细分品类包括餐</a:t>
            </a:r>
            <a:r>
              <a:rPr sz="2600" strike="sngStrike" kern="0" spc="-160">
                <a:solidFill>
                  <a:srgbClr val="000000">
                    <a:alpha val="100000"/>
                  </a:srgbClr>
                </a:solidFill>
                <a:latin typeface="SimHei"/>
                <a:ea typeface="SimHei"/>
                <a:cs typeface="SimHei"/>
              </a:rPr>
              <a:t>饮、茶饮、美妆、电子产品、家电、服装，车等去要品类。在出海品类中，家电企业出海最呈。涌现出以海尔、海信等为代表的出</a:t>
            </a:r>
            <a:r>
              <a:rPr sz="2600" strike="sngStrike" kern="0" spc="0">
                <a:solidFill>
                  <a:srgbClr val="000000">
                    <a:alpha val="100000"/>
                  </a:srgbClr>
                </a:solidFill>
                <a:latin typeface="SimHei"/>
                <a:ea typeface="SimHei"/>
                <a:cs typeface="SimHei"/>
              </a:rPr>
              <a:t>	</a:t>
            </a:r>
            <a:endParaRPr lang="SimHei" altLang="SimHei" sz="2600"/>
          </a:p>
          <a:p>
            <a:pPr algn="l" rtl="0" eaLnBrk="0">
              <a:lnSpc>
                <a:spcPct val="129000"/>
              </a:lnSpc>
            </a:pPr>
            <a:endParaRPr lang="Arial" altLang="Arial" sz="1000"/>
          </a:p>
          <a:p>
            <a:pPr algn="l" rtl="0" eaLnBrk="0">
              <a:lnSpc>
                <a:spcPct val="129000"/>
              </a:lnSpc>
            </a:pPr>
            <a:endParaRPr lang="Arial" altLang="Arial" sz="1000"/>
          </a:p>
          <a:p>
            <a:pPr marL="12700" algn="l" rtl="0" eaLnBrk="0">
              <a:lnSpc>
                <a:spcPct val="94000"/>
              </a:lnSpc>
              <a:spcBef>
                <a:spcPts val="698"/>
              </a:spcBef>
            </a:pPr>
            <a:r>
              <a:rPr sz="2300" kern="0" spc="120">
                <a:solidFill>
                  <a:srgbClr val="000000">
                    <a:alpha val="100000"/>
                  </a:srgbClr>
                </a:solidFill>
                <a:latin typeface="SimHei"/>
                <a:ea typeface="SimHei"/>
                <a:cs typeface="SimHei"/>
              </a:rPr>
              <a:t>小米等。美护品牌出海主要集中在日本和东南亚地区，海外“中国妆”的风靡以及美妆和社交平</a:t>
            </a:r>
            <a:r>
              <a:rPr sz="2300" kern="0" spc="110">
                <a:solidFill>
                  <a:srgbClr val="000000">
                    <a:alpha val="100000"/>
                  </a:srgbClr>
                </a:solidFill>
                <a:latin typeface="SimHei"/>
                <a:ea typeface="SimHei"/>
                <a:cs typeface="SimHei"/>
              </a:rPr>
              <a:t>台的天然链接，掀起了诸如花西子、花知晓等国货美妆品牌的出海</a:t>
            </a:r>
            <a:endParaRPr lang="SimHei" altLang="SimHei" sz="2300"/>
          </a:p>
          <a:p>
            <a:pPr algn="l" rtl="0" eaLnBrk="0">
              <a:lnSpc>
                <a:spcPct val="105000"/>
              </a:lnSpc>
            </a:pPr>
            <a:endParaRPr lang="Arial" altLang="Arial" sz="1100"/>
          </a:p>
          <a:p>
            <a:pPr algn="l" rtl="0" eaLnBrk="0">
              <a:lnSpc>
                <a:spcPct val="7099"/>
              </a:lnSpc>
            </a:pPr>
            <a:endParaRPr lang="Arial" altLang="Arial" sz="100"/>
          </a:p>
          <a:p>
            <a:pPr marL="12700" algn="l" rtl="0" eaLnBrk="0">
              <a:lnSpc>
                <a:spcPct val="89000"/>
              </a:lnSpc>
            </a:pPr>
            <a:r>
              <a:rPr sz="2300" kern="0" spc="90">
                <a:solidFill>
                  <a:srgbClr val="000000">
                    <a:alpha val="100000"/>
                  </a:srgbClr>
                </a:solidFill>
                <a:latin typeface="SimHei"/>
                <a:ea typeface="SimHei"/>
                <a:cs typeface="SimHei"/>
              </a:rPr>
              <a:t>浪潮。服饰一直是我国出口的强势产品，然而长期以来，中国服饰出海模</a:t>
            </a:r>
            <a:r>
              <a:rPr sz="2300" kern="0" spc="80">
                <a:solidFill>
                  <a:srgbClr val="000000">
                    <a:alpha val="100000"/>
                  </a:srgbClr>
                </a:solidFill>
                <a:latin typeface="SimHei"/>
                <a:ea typeface="SimHei"/>
                <a:cs typeface="SimHei"/>
              </a:rPr>
              <a:t>式多以加工或代加工为主。除了取得巨大成功的</a:t>
            </a:r>
            <a:r>
              <a:rPr sz="2300" kern="0" spc="0">
                <a:solidFill>
                  <a:srgbClr val="000000">
                    <a:alpha val="100000"/>
                  </a:srgbClr>
                </a:solidFill>
                <a:latin typeface="SimSun"/>
                <a:ea typeface="SimSun"/>
                <a:cs typeface="SimSun"/>
              </a:rPr>
              <a:t>SHEIN</a:t>
            </a:r>
            <a:r>
              <a:rPr sz="2300" kern="0" spc="80">
                <a:solidFill>
                  <a:srgbClr val="000000">
                    <a:alpha val="100000"/>
                  </a:srgbClr>
                </a:solidFill>
                <a:latin typeface="SimHei"/>
                <a:ea typeface="SimHei"/>
                <a:cs typeface="SimHei"/>
              </a:rPr>
              <a:t>外，赛道内自主服装出海品牌屈指可     </a:t>
            </a:r>
            <a:r>
              <a:rPr sz="2900" kern="0" spc="-230">
                <a:solidFill>
                  <a:srgbClr val="000000">
                    <a:alpha val="100000"/>
                  </a:srgbClr>
                </a:solidFill>
                <a:latin typeface="SimHei"/>
                <a:ea typeface="SimHei"/>
                <a:cs typeface="SimHei"/>
              </a:rPr>
              <a:t>数。</a:t>
            </a:r>
            <a:endParaRPr lang="SimHei" altLang="SimHei" sz="2900"/>
          </a:p>
        </p:txBody>
      </p:sp>
      <p:grpSp>
        <p:nvGrpSpPr>
          <p:cNvPr id="18" name="group 18"/>
          <p:cNvGrpSpPr/>
          <p:nvPr/>
        </p:nvGrpSpPr>
        <p:grpSpPr>
          <a:xfrm rot="21600000">
            <a:off x="901720" y="5759485"/>
            <a:ext cx="3467161" cy="4959294"/>
            <a:chExt cx="3467161" cy="4959294"/>
          </a:xfrm>
        </p:grpSpPr>
        <p:pic>
          <p:nvPicPr>
            <p:cNvPr id="230" name="picture 230"/>
            <p:cNvPicPr>
              <a:picLocks noChangeAspect="1"/>
            </p:cNvPicPr>
            <p:nvPr/>
          </p:nvPicPr>
          <p:blipFill>
            <a:blip r:embed="rId2"/>
            <a:stretch>
              <a:fillRect/>
            </a:stretch>
          </p:blipFill>
          <p:spPr>
            <a:xfrm rot="21600000">
              <a:off x="0" y="0"/>
              <a:ext cx="3467161" cy="4959294"/>
            </a:xfrm>
            <a:prstGeom prst="rect">
              <a:avLst/>
            </a:prstGeom>
          </p:spPr>
        </p:pic>
        <p:sp>
          <p:nvSpPr>
            <p:cNvPr id="232" name="textbox 232"/>
            <p:cNvSpPr/>
            <p:nvPr/>
          </p:nvSpPr>
          <p:spPr>
            <a:xfrm>
              <a:off x="545743" y="543145"/>
              <a:ext cx="2682875" cy="4356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811"/>
                </a:lnSpc>
              </a:pPr>
              <a:endParaRPr lang="Arial" altLang="Arial" sz="100"/>
            </a:p>
            <a:p>
              <a:pPr marL="1314450" algn="l" rtl="0" eaLnBrk="0">
                <a:lnSpc>
                  <a:spcPct val="89000"/>
                </a:lnSpc>
              </a:pPr>
              <a:r>
                <a:rPr sz="2100" i="1" kern="0" spc="-30">
                  <a:solidFill>
                    <a:srgbClr val="E30007">
                      <a:alpha val="100000"/>
                    </a:srgbClr>
                  </a:solidFill>
                  <a:latin typeface="STCaiyun"/>
                  <a:ea typeface="STCaiyun"/>
                  <a:cs typeface="STCaiyun"/>
                </a:rPr>
                <a:t>工龙</a:t>
              </a:r>
              <a:endParaRPr lang="STCaiyun" altLang="STCaiyun" sz="2100"/>
            </a:p>
            <a:p>
              <a:pPr marL="1320800" algn="l" rtl="0" eaLnBrk="0">
                <a:lnSpc>
                  <a:spcPct val="100000"/>
                </a:lnSpc>
                <a:spcBef>
                  <a:spcPts val="603"/>
                </a:spcBef>
              </a:pPr>
              <a:r>
                <a:rPr sz="800" kern="0" spc="20">
                  <a:solidFill>
                    <a:srgbClr val="EE6E72">
                      <a:alpha val="100000"/>
                    </a:srgbClr>
                  </a:solidFill>
                  <a:latin typeface="SimSun"/>
                  <a:ea typeface="SimSun"/>
                  <a:cs typeface="SimSun"/>
                </a:rPr>
                <a:t>始手1999年</a:t>
              </a:r>
              <a:endParaRPr lang="SimSun" altLang="SimSun" sz="800"/>
            </a:p>
            <a:p>
              <a:pPr algn="l" rtl="0" eaLnBrk="0">
                <a:lnSpc>
                  <a:spcPct val="166000"/>
                </a:lnSpc>
              </a:pPr>
              <a:endParaRPr lang="Arial" altLang="Arial" sz="1000"/>
            </a:p>
            <a:p>
              <a:pPr marL="99060" algn="l" rtl="0" eaLnBrk="0">
                <a:lnSpc>
                  <a:spcPct val="98000"/>
                </a:lnSpc>
                <a:spcBef>
                  <a:spcPts val="600"/>
                </a:spcBef>
              </a:pPr>
              <a:r>
                <a:rPr sz="2000" b="1" kern="0" spc="90">
                  <a:solidFill>
                    <a:srgbClr val="CE0044">
                      <a:alpha val="100000"/>
                    </a:srgbClr>
                  </a:solidFill>
                  <a:latin typeface="YouYuan"/>
                  <a:ea typeface="YouYuan"/>
                  <a:cs typeface="YouYuan"/>
                </a:rPr>
                <a:t>蜜雪冰城</a:t>
              </a:r>
              <a:endParaRPr lang="YouYuan" altLang="YouYuan" sz="2000"/>
            </a:p>
            <a:p>
              <a:pPr marL="95250" algn="l" rtl="0" eaLnBrk="0">
                <a:lnSpc>
                  <a:spcPts val="966"/>
                </a:lnSpc>
                <a:spcBef>
                  <a:spcPts val="153"/>
                </a:spcBef>
              </a:pPr>
              <a:r>
                <a:rPr sz="800" kern="0" spc="40">
                  <a:solidFill>
                    <a:srgbClr val="A50640">
                      <a:alpha val="100000"/>
                    </a:srgbClr>
                  </a:solidFill>
                  <a:latin typeface="SimSun"/>
                  <a:ea typeface="SimSun"/>
                  <a:cs typeface="SimSun"/>
                </a:rPr>
                <a:t>始于1997·冰淇</a:t>
              </a:r>
              <a:r>
                <a:rPr sz="800" kern="0" spc="30">
                  <a:solidFill>
                    <a:srgbClr val="A50640">
                      <a:alpha val="100000"/>
                    </a:srgbClr>
                  </a:solidFill>
                  <a:latin typeface="SimSun"/>
                  <a:ea typeface="SimSun"/>
                  <a:cs typeface="SimSun"/>
                </a:rPr>
                <a:t>浦与茶</a:t>
              </a:r>
              <a:endParaRPr lang="SimSun" altLang="SimSun" sz="800"/>
            </a:p>
            <a:p>
              <a:pPr algn="l" rtl="0" eaLnBrk="0">
                <a:lnSpc>
                  <a:spcPct val="105000"/>
                </a:lnSpc>
              </a:pPr>
              <a:endParaRPr lang="Arial" altLang="Arial" sz="1000"/>
            </a:p>
            <a:p>
              <a:pPr marL="12700" algn="l" rtl="0" eaLnBrk="0">
                <a:lnSpc>
                  <a:spcPct val="98000"/>
                </a:lnSpc>
                <a:spcBef>
                  <a:spcPts val="982"/>
                </a:spcBef>
              </a:pPr>
              <a:r>
                <a:rPr sz="5000" b="1" kern="0" spc="-50" baseline="4167">
                  <a:solidFill>
                    <a:srgbClr val="000000">
                      <a:alpha val="100000"/>
                    </a:srgbClr>
                  </a:solidFill>
                  <a:latin typeface="SimHei"/>
                  <a:ea typeface="SimHei"/>
                  <a:cs typeface="SimHei"/>
                </a:rPr>
                <a:t>洽</a:t>
              </a:r>
              <a:r>
                <a:rPr sz="1300" kern="0" spc="-50" baseline="-48081">
                  <a:solidFill>
                    <a:srgbClr val="000000">
                      <a:alpha val="100000"/>
                    </a:srgbClr>
                  </a:solidFill>
                  <a:latin typeface="Arial"/>
                  <a:ea typeface="Arial"/>
                  <a:cs typeface="Arial"/>
                </a:rPr>
                <a:t>n</a:t>
              </a:r>
              <a:r>
                <a:rPr sz="5000" b="1" kern="0" spc="-340" baseline="4167">
                  <a:solidFill>
                    <a:srgbClr val="000000">
                      <a:alpha val="100000"/>
                    </a:srgbClr>
                  </a:solidFill>
                  <a:latin typeface="SimHei"/>
                  <a:ea typeface="SimHei"/>
                  <a:cs typeface="SimHei"/>
                </a:rPr>
                <a:t>洽</a:t>
              </a:r>
              <a:r>
                <a:rPr sz="3200" kern="0" spc="1080">
                  <a:solidFill>
                    <a:srgbClr val="000000">
                      <a:alpha val="100000"/>
                    </a:srgbClr>
                  </a:solidFill>
                  <a:latin typeface="SimHei"/>
                  <a:ea typeface="SimHei"/>
                  <a:cs typeface="SimHei"/>
                </a:rPr>
                <a:t> </a:t>
              </a:r>
              <a:r>
                <a:rPr sz="2100" kern="0" spc="-30" baseline="-27284">
                  <a:solidFill>
                    <a:srgbClr val="000000">
                      <a:alpha val="100000"/>
                    </a:srgbClr>
                  </a:solidFill>
                  <a:latin typeface="SimSun"/>
                  <a:ea typeface="SimSun"/>
                  <a:cs typeface="SimSun"/>
                </a:rPr>
                <a:t>三只松鼠</a:t>
              </a:r>
              <a:endParaRPr lang="SimSun" altLang="SimSun" sz="2100" baseline="-27284"/>
            </a:p>
            <a:p>
              <a:pPr algn="r" rtl="0" eaLnBrk="0">
                <a:lnSpc>
                  <a:spcPct val="71000"/>
                </a:lnSpc>
                <a:spcBef>
                  <a:spcPts val="2"/>
                </a:spcBef>
              </a:pPr>
              <a:r>
                <a:rPr sz="2300" b="1" kern="0" spc="70">
                  <a:solidFill>
                    <a:srgbClr val="FFFFFF">
                      <a:alpha val="100000"/>
                    </a:srgbClr>
                  </a:solidFill>
                  <a:latin typeface="LiSu"/>
                  <a:ea typeface="LiSu"/>
                  <a:cs typeface="LiSu"/>
                </a:rPr>
                <a:t>草味</a:t>
              </a:r>
              <a:endParaRPr lang="LiSu" altLang="LiSu" sz="2300"/>
            </a:p>
            <a:p>
              <a:pPr marL="431165" algn="l" rtl="0" eaLnBrk="0">
                <a:lnSpc>
                  <a:spcPct val="98000"/>
                </a:lnSpc>
                <a:spcBef>
                  <a:spcPts val="6"/>
                </a:spcBef>
              </a:pPr>
              <a:r>
                <a:rPr sz="3200" b="1" kern="0" spc="230">
                  <a:solidFill>
                    <a:srgbClr val="000000">
                      <a:alpha val="100000"/>
                    </a:srgbClr>
                  </a:solidFill>
                  <a:latin typeface="YouYuan"/>
                  <a:ea typeface="YouYuan"/>
                  <a:cs typeface="YouYuan"/>
                </a:rPr>
                <a:t>荧牛</a:t>
              </a:r>
              <a:endParaRPr lang="YouYuan" altLang="YouYuan" sz="3200"/>
            </a:p>
            <a:p>
              <a:pPr algn="l" rtl="0" eaLnBrk="0">
                <a:lnSpc>
                  <a:spcPct val="100000"/>
                </a:lnSpc>
              </a:pPr>
              <a:endParaRPr lang="Arial" altLang="Arial" sz="1000"/>
            </a:p>
            <a:p>
              <a:pPr algn="l" rtl="0" eaLnBrk="0">
                <a:lnSpc>
                  <a:spcPct val="100000"/>
                </a:lnSpc>
              </a:pPr>
              <a:endParaRPr lang="Arial" altLang="Arial" sz="1000"/>
            </a:p>
            <a:p>
              <a:pPr algn="l" rtl="0" eaLnBrk="0">
                <a:lnSpc>
                  <a:spcPct val="101000"/>
                </a:lnSpc>
              </a:pPr>
              <a:endParaRPr lang="Arial" altLang="Arial" sz="1000"/>
            </a:p>
            <a:p>
              <a:pPr marL="501650" algn="l" rtl="0" eaLnBrk="0">
                <a:lnSpc>
                  <a:spcPct val="100000"/>
                </a:lnSpc>
                <a:spcBef>
                  <a:spcPts val="341"/>
                </a:spcBef>
              </a:pPr>
              <a:r>
                <a:rPr sz="1100" kern="0" spc="-10">
                  <a:solidFill>
                    <a:srgbClr val="C4000D">
                      <a:alpha val="100000"/>
                    </a:srgbClr>
                  </a:solidFill>
                  <a:latin typeface="SimHei"/>
                  <a:ea typeface="SimHei"/>
                  <a:cs typeface="SimHei"/>
                </a:rPr>
                <a:t>8</a:t>
              </a:r>
              <a:r>
                <a:rPr sz="1100" kern="0" spc="20">
                  <a:solidFill>
                    <a:srgbClr val="C4000D">
                      <a:alpha val="100000"/>
                    </a:srgbClr>
                  </a:solidFill>
                  <a:latin typeface="SimHei"/>
                  <a:ea typeface="SimHei"/>
                  <a:cs typeface="SimHei"/>
                </a:rPr>
                <a:t>  </a:t>
              </a:r>
              <a:r>
                <a:rPr sz="1100" kern="0" spc="-10">
                  <a:solidFill>
                    <a:srgbClr val="C4000D">
                      <a:alpha val="100000"/>
                    </a:srgbClr>
                  </a:solidFill>
                  <a:latin typeface="SimHei"/>
                  <a:ea typeface="SimHei"/>
                  <a:cs typeface="SimHei"/>
                </a:rPr>
                <a:t>年</a:t>
              </a:r>
              <a:r>
                <a:rPr sz="1100" kern="0" spc="20">
                  <a:solidFill>
                    <a:srgbClr val="C4000D">
                      <a:alpha val="100000"/>
                    </a:srgbClr>
                  </a:solidFill>
                  <a:latin typeface="SimHei"/>
                  <a:ea typeface="SimHei"/>
                  <a:cs typeface="SimHei"/>
                </a:rPr>
                <a:t>  </a:t>
              </a:r>
              <a:r>
                <a:rPr sz="1100" kern="0" spc="-10">
                  <a:solidFill>
                    <a:srgbClr val="C4000D">
                      <a:alpha val="100000"/>
                    </a:srgbClr>
                  </a:solidFill>
                  <a:latin typeface="SimHei"/>
                  <a:ea typeface="SimHei"/>
                  <a:cs typeface="SimHei"/>
                </a:rPr>
                <a:t>0</a:t>
              </a:r>
              <a:endParaRPr lang="SimHei" altLang="SimHei" sz="1100"/>
            </a:p>
            <a:p>
              <a:pPr marL="425450" algn="l" rtl="0" eaLnBrk="0">
                <a:lnSpc>
                  <a:spcPct val="80000"/>
                </a:lnSpc>
                <a:spcBef>
                  <a:spcPts val="317"/>
                </a:spcBef>
              </a:pPr>
              <a:r>
                <a:rPr sz="1100" kern="0" spc="-60">
                  <a:solidFill>
                    <a:srgbClr val="FE6E81">
                      <a:alpha val="100000"/>
                    </a:srgbClr>
                  </a:solidFill>
                  <a:latin typeface="Times New Roman"/>
                  <a:ea typeface="Times New Roman"/>
                  <a:cs typeface="Times New Roman"/>
                </a:rPr>
                <a:t>LAO GAN MA</a:t>
              </a:r>
              <a:endParaRPr lang="Times New Roman" altLang="Times New Roman" sz="1100"/>
            </a:p>
            <a:p>
              <a:pPr marL="69850" algn="l" rtl="0" eaLnBrk="0">
                <a:lnSpc>
                  <a:spcPct val="99000"/>
                </a:lnSpc>
                <a:spcBef>
                  <a:spcPts val="1142"/>
                </a:spcBef>
              </a:pPr>
              <a:r>
                <a:rPr sz="3900" kern="0" spc="-10">
                  <a:solidFill>
                    <a:srgbClr val="F70000">
                      <a:alpha val="100000"/>
                    </a:srgbClr>
                  </a:solidFill>
                  <a:latin typeface="YouYuan"/>
                  <a:ea typeface="YouYuan"/>
                  <a:cs typeface="YouYuan"/>
                </a:rPr>
                <a:t>元</a:t>
              </a:r>
              <a:endParaRPr lang="YouYuan" altLang="YouYuan" sz="3900"/>
            </a:p>
          </p:txBody>
        </p:sp>
        <p:sp>
          <p:nvSpPr>
            <p:cNvPr id="234" name="textbox 234"/>
            <p:cNvSpPr/>
            <p:nvPr/>
          </p:nvSpPr>
          <p:spPr>
            <a:xfrm>
              <a:off x="1496627" y="3722202"/>
              <a:ext cx="72389" cy="838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56"/>
                </a:lnSpc>
              </a:pPr>
              <a:endParaRPr lang="Arial" altLang="Arial" sz="100"/>
            </a:p>
            <a:p>
              <a:pPr marL="12700" algn="l" rtl="0" eaLnBrk="0">
                <a:lnSpc>
                  <a:spcPct val="76000"/>
                </a:lnSpc>
              </a:pPr>
              <a:r>
                <a:rPr sz="500" kern="0" spc="-10">
                  <a:solidFill>
                    <a:srgbClr val="C4000D">
                      <a:alpha val="100000"/>
                    </a:srgbClr>
                  </a:solidFill>
                  <a:latin typeface="Times New Roman"/>
                  <a:ea typeface="Times New Roman"/>
                  <a:cs typeface="Times New Roman"/>
                </a:rPr>
                <a:t>N</a:t>
              </a:r>
              <a:endParaRPr lang="Times New Roman" altLang="Times New Roman" sz="500"/>
            </a:p>
          </p:txBody>
        </p:sp>
      </p:grpSp>
      <p:graphicFrame>
        <p:nvGraphicFramePr>
          <p:cNvPr id="236" name="table 236"/>
          <p:cNvGraphicFramePr>
            <a:graphicFrameLocks noGrp="1"/>
          </p:cNvGraphicFramePr>
          <p:nvPr/>
        </p:nvGraphicFramePr>
        <p:xfrm>
          <a:off x="4870460" y="7921453"/>
          <a:ext cx="3215004" cy="2657475"/>
        </p:xfrm>
        <a:graphic>
          <a:graphicData uri="http://schemas.openxmlformats.org/drawingml/2006/table">
            <a:tbl>
              <a:tblPr/>
              <a:tblGrid>
                <a:gridCol w="1902460"/>
                <a:gridCol w="1312544"/>
              </a:tblGrid>
              <a:tr h="2657475">
                <a:tc>
                  <a:txBody>
                    <a:bodyPr vert="horz" wrap="square"/>
                    <a:lstStyle/>
                    <a:p>
                      <a:pPr algn="l" rtl="0" eaLnBrk="0">
                        <a:lnSpc>
                          <a:spcPct val="20682"/>
                        </a:lnSpc>
                      </a:pPr>
                      <a:endParaRPr lang="Arial" altLang="Arial" sz="100"/>
                    </a:p>
                    <a:p>
                      <a:pPr algn="l" rtl="0" eaLnBrk="0">
                        <a:lnSpc>
                          <a:spcPct val="100000"/>
                        </a:lnSpc>
                      </a:pPr>
                      <a:r>
                        <a:rPr sz="2400" kern="0" spc="-100">
                          <a:solidFill>
                            <a:srgbClr val="000000">
                              <a:alpha val="100000"/>
                            </a:srgbClr>
                          </a:solidFill>
                          <a:latin typeface="SimSun"/>
                          <a:ea typeface="SimSun"/>
                          <a:cs typeface="SimSun"/>
                        </a:rPr>
                        <a:t>Light </a:t>
                      </a:r>
                      <a:r>
                        <a:rPr sz="2400" kern="0" spc="-100">
                          <a:solidFill>
                            <a:srgbClr val="E80017">
                              <a:alpha val="100000"/>
                            </a:srgbClr>
                          </a:solidFill>
                          <a:latin typeface="SimSun"/>
                          <a:ea typeface="SimSun"/>
                          <a:cs typeface="SimSun"/>
                        </a:rPr>
                        <a:t>ntheb</a:t>
                      </a:r>
                      <a:r>
                        <a:rPr sz="2400" kern="0" spc="-110">
                          <a:solidFill>
                            <a:srgbClr val="E80017">
                              <a:alpha val="100000"/>
                            </a:srgbClr>
                          </a:solidFill>
                          <a:latin typeface="SimSun"/>
                          <a:ea typeface="SimSun"/>
                          <a:cs typeface="SimSun"/>
                        </a:rPr>
                        <a:t>ox</a:t>
                      </a:r>
                      <a:endParaRPr lang="SimSun" altLang="SimSun" sz="2400"/>
                    </a:p>
                    <a:p>
                      <a:pPr marL="37465" algn="l" rtl="0" eaLnBrk="0">
                        <a:lnSpc>
                          <a:spcPct val="81000"/>
                        </a:lnSpc>
                        <a:spcBef>
                          <a:spcPts val="1813"/>
                        </a:spcBef>
                      </a:pPr>
                      <a:r>
                        <a:rPr sz="2900" kern="0" spc="-50">
                          <a:solidFill>
                            <a:srgbClr val="1740C9">
                              <a:alpha val="100000"/>
                            </a:srgbClr>
                          </a:solidFill>
                          <a:latin typeface="Arial"/>
                          <a:ea typeface="Arial"/>
                          <a:cs typeface="Arial"/>
                        </a:rPr>
                        <a:t>SlidesTime</a:t>
                      </a:r>
                      <a:endParaRPr lang="Arial" altLang="Arial" sz="2900"/>
                    </a:p>
                    <a:p>
                      <a:pPr marL="95250" algn="l" rtl="0" eaLnBrk="0">
                        <a:lnSpc>
                          <a:spcPct val="82000"/>
                        </a:lnSpc>
                        <a:spcBef>
                          <a:spcPts val="1109"/>
                        </a:spcBef>
                      </a:pPr>
                      <a:r>
                        <a:rPr sz="3200" b="1" kern="0" spc="-120">
                          <a:solidFill>
                            <a:srgbClr val="005B30">
                              <a:alpha val="100000"/>
                            </a:srgbClr>
                          </a:solidFill>
                          <a:latin typeface="Arial"/>
                          <a:ea typeface="Arial"/>
                          <a:cs typeface="Arial"/>
                        </a:rPr>
                        <a:t>HALAR A</a:t>
                      </a:r>
                      <a:endParaRPr lang="Arial" altLang="Arial" sz="3200"/>
                    </a:p>
                    <a:p>
                      <a:pPr algn="l" rtl="0" eaLnBrk="0">
                        <a:lnSpc>
                          <a:spcPct val="134000"/>
                        </a:lnSpc>
                      </a:pPr>
                      <a:endParaRPr lang="Arial" altLang="Arial" sz="1000"/>
                    </a:p>
                    <a:p>
                      <a:pPr marL="914400" algn="l" rtl="0" eaLnBrk="0">
                        <a:lnSpc>
                          <a:spcPct val="99000"/>
                        </a:lnSpc>
                        <a:spcBef>
                          <a:spcPts val="332"/>
                        </a:spcBef>
                      </a:pPr>
                      <a:r>
                        <a:rPr sz="1100" kern="0" spc="-10">
                          <a:solidFill>
                            <a:srgbClr val="000000">
                              <a:alpha val="100000"/>
                            </a:srgbClr>
                          </a:solidFill>
                          <a:latin typeface="SimSun"/>
                          <a:ea typeface="SimSun"/>
                          <a:cs typeface="SimSun"/>
                        </a:rPr>
                        <a:t>蕉</a:t>
                      </a:r>
                      <a:r>
                        <a:rPr sz="1100" kern="0" spc="-190">
                          <a:solidFill>
                            <a:srgbClr val="000000">
                              <a:alpha val="100000"/>
                            </a:srgbClr>
                          </a:solidFill>
                          <a:latin typeface="SimSun"/>
                          <a:ea typeface="SimSun"/>
                          <a:cs typeface="SimSun"/>
                        </a:rPr>
                        <a:t> </a:t>
                      </a:r>
                      <a:r>
                        <a:rPr sz="1100" kern="0" spc="-10">
                          <a:solidFill>
                            <a:srgbClr val="000000">
                              <a:alpha val="100000"/>
                            </a:srgbClr>
                          </a:solidFill>
                          <a:latin typeface="SimSun"/>
                          <a:ea typeface="SimSun"/>
                          <a:cs typeface="SimSun"/>
                        </a:rPr>
                        <a:t>下</a:t>
                      </a:r>
                      <a:endParaRPr lang="SimSun" altLang="SimSun" sz="1100"/>
                    </a:p>
                    <a:p>
                      <a:pPr marL="920114" algn="l" rtl="0" eaLnBrk="0">
                        <a:lnSpc>
                          <a:spcPct val="81000"/>
                        </a:lnSpc>
                        <a:spcBef>
                          <a:spcPts val="94"/>
                        </a:spcBef>
                      </a:pPr>
                      <a:r>
                        <a:rPr sz="1400" kern="0" spc="-40">
                          <a:solidFill>
                            <a:srgbClr val="000000">
                              <a:alpha val="100000"/>
                            </a:srgbClr>
                          </a:solidFill>
                          <a:latin typeface="Arial"/>
                          <a:ea typeface="Arial"/>
                          <a:cs typeface="Arial"/>
                        </a:rPr>
                        <a:t>Beneunder</a:t>
                      </a:r>
                      <a:endParaRPr lang="Arial" altLang="Arial" sz="1400"/>
                    </a:p>
                    <a:p>
                      <a:pPr algn="l" rtl="0" eaLnBrk="0">
                        <a:lnSpc>
                          <a:spcPct val="101000"/>
                        </a:lnSpc>
                      </a:pPr>
                      <a:endParaRPr lang="Arial" altLang="Arial" sz="1400"/>
                    </a:p>
                    <a:p>
                      <a:pPr marL="95250" algn="l" rtl="0" eaLnBrk="0">
                        <a:lnSpc>
                          <a:spcPct val="77000"/>
                        </a:lnSpc>
                        <a:spcBef>
                          <a:spcPts val="4"/>
                        </a:spcBef>
                      </a:pPr>
                      <a:r>
                        <a:rPr sz="2900" kern="0" spc="-40">
                          <a:solidFill>
                            <a:srgbClr val="F48A00">
                              <a:alpha val="100000"/>
                            </a:srgbClr>
                          </a:solidFill>
                          <a:latin typeface="Arial"/>
                          <a:ea typeface="Arial"/>
                          <a:cs typeface="Arial"/>
                        </a:rPr>
                        <a:t>Newchic</a:t>
                      </a:r>
                      <a:endParaRPr lang="Arial" altLang="Arial" sz="2900"/>
                    </a:p>
                  </a:txBody>
                  <a:tcPr marL="0" marR="0" marT="0" marB="0">
                    <a:lnL>
                      <a:noFill/>
                    </a:lnL>
                    <a:lnR>
                      <a:noFill/>
                    </a:lnR>
                    <a:lnT>
                      <a:noFill/>
                    </a:lnT>
                    <a:lnB>
                      <a:noFill/>
                    </a:lnB>
                  </a:tcPr>
                </a:tc>
                <a:tc>
                  <a:txBody>
                    <a:bodyPr vert="horz" wrap="square"/>
                    <a:lstStyle/>
                    <a:p>
                      <a:pPr algn="l" rtl="0" eaLnBrk="0">
                        <a:lnSpc>
                          <a:spcPct val="119000"/>
                        </a:lnSpc>
                      </a:pPr>
                      <a:endParaRPr lang="Arial" altLang="Arial" sz="300"/>
                    </a:p>
                    <a:p>
                      <a:pPr algn="r" rtl="0" eaLnBrk="0">
                        <a:lnSpc>
                          <a:spcPct val="84000"/>
                        </a:lnSpc>
                        <a:spcBef>
                          <a:spcPts val="1"/>
                        </a:spcBef>
                      </a:pPr>
                      <a:r>
                        <a:rPr sz="2400" kern="0" spc="-90">
                          <a:solidFill>
                            <a:srgbClr val="000000">
                              <a:alpha val="100000"/>
                            </a:srgbClr>
                          </a:solidFill>
                          <a:latin typeface="SimSun"/>
                          <a:ea typeface="SimSun"/>
                          <a:cs typeface="SimSun"/>
                        </a:rPr>
                        <a:t>PatPat</a:t>
                      </a:r>
                      <a:endParaRPr lang="SimSun" altLang="SimSun" sz="2400"/>
                    </a:p>
                    <a:p>
                      <a:pPr algn="l" rtl="0" eaLnBrk="0">
                        <a:lnSpc>
                          <a:spcPct val="111000"/>
                        </a:lnSpc>
                      </a:pPr>
                      <a:endParaRPr lang="Arial" altLang="Arial" sz="1000"/>
                    </a:p>
                    <a:p>
                      <a:pPr marL="90805" algn="l" rtl="0" eaLnBrk="0">
                        <a:lnSpc>
                          <a:spcPct val="83000"/>
                        </a:lnSpc>
                        <a:spcBef>
                          <a:spcPts val="609"/>
                        </a:spcBef>
                      </a:pPr>
                      <a:r>
                        <a:rPr sz="2000" kern="0" spc="20">
                          <a:solidFill>
                            <a:srgbClr val="0049DD">
                              <a:alpha val="100000"/>
                            </a:srgbClr>
                          </a:solidFill>
                          <a:latin typeface="Arial"/>
                          <a:ea typeface="Arial"/>
                          <a:cs typeface="Arial"/>
                        </a:rPr>
                        <a:t>ZEELOOL</a:t>
                      </a:r>
                      <a:endParaRPr lang="Arial" altLang="Arial" sz="2000"/>
                    </a:p>
                    <a:p>
                      <a:pPr marL="903605" algn="l" rtl="0" eaLnBrk="0">
                        <a:lnSpc>
                          <a:spcPts val="3203"/>
                        </a:lnSpc>
                        <a:spcBef>
                          <a:spcPts val="1677"/>
                        </a:spcBef>
                      </a:pPr>
                      <a:r>
                        <a:rPr sz="2300" kern="0" spc="-20">
                          <a:solidFill>
                            <a:srgbClr val="5E26A7">
                              <a:alpha val="100000"/>
                            </a:srgbClr>
                          </a:solidFill>
                          <a:latin typeface="Arial"/>
                          <a:ea typeface="Arial"/>
                          <a:cs typeface="Arial"/>
                        </a:rPr>
                        <a:t>eal</a:t>
                      </a:r>
                      <a:endParaRPr lang="Arial" altLang="Arial" sz="2300"/>
                    </a:p>
                    <a:p>
                      <a:pPr algn="l" rtl="0" eaLnBrk="0">
                        <a:lnSpc>
                          <a:spcPct val="123000"/>
                        </a:lnSpc>
                      </a:pPr>
                      <a:endParaRPr lang="Arial" altLang="Arial" sz="1000"/>
                    </a:p>
                    <a:p>
                      <a:pPr marL="109854" algn="l" rtl="0" eaLnBrk="0">
                        <a:lnSpc>
                          <a:spcPct val="83000"/>
                        </a:lnSpc>
                        <a:spcBef>
                          <a:spcPts val="792"/>
                        </a:spcBef>
                      </a:pPr>
                      <a:r>
                        <a:rPr sz="2600" kern="0" spc="20">
                          <a:solidFill>
                            <a:srgbClr val="FF7F00">
                              <a:alpha val="100000"/>
                            </a:srgbClr>
                          </a:solidFill>
                          <a:latin typeface="Arial"/>
                          <a:ea typeface="Arial"/>
                          <a:cs typeface="Arial"/>
                        </a:rPr>
                        <a:t>whOlee</a:t>
                      </a:r>
                      <a:endParaRPr lang="Arial" altLang="Arial" sz="2600"/>
                    </a:p>
                    <a:p>
                      <a:pPr algn="l" rtl="0" eaLnBrk="0">
                        <a:lnSpc>
                          <a:spcPct val="107000"/>
                        </a:lnSpc>
                      </a:pPr>
                      <a:endParaRPr lang="Arial" altLang="Arial" sz="1300"/>
                    </a:p>
                    <a:p>
                      <a:pPr algn="l" rtl="0" eaLnBrk="0">
                        <a:lnSpc>
                          <a:spcPct val="6718"/>
                        </a:lnSpc>
                      </a:pPr>
                      <a:endParaRPr lang="Arial" altLang="Arial" sz="100"/>
                    </a:p>
                    <a:p>
                      <a:pPr marL="131445" algn="l" rtl="0" eaLnBrk="0">
                        <a:lnSpc>
                          <a:spcPct val="77000"/>
                        </a:lnSpc>
                      </a:pPr>
                      <a:r>
                        <a:rPr sz="2900" kern="0" spc="-40">
                          <a:solidFill>
                            <a:srgbClr val="F48A00">
                              <a:alpha val="100000"/>
                            </a:srgbClr>
                          </a:solidFill>
                          <a:latin typeface="Arial"/>
                          <a:ea typeface="Arial"/>
                          <a:cs typeface="Arial"/>
                        </a:rPr>
                        <a:t>Modlily</a:t>
                      </a:r>
                      <a:endParaRPr lang="Arial" altLang="Arial" sz="2900"/>
                    </a:p>
                  </a:txBody>
                  <a:tcPr marL="0" marR="0" marT="0" marB="0">
                    <a:lnL>
                      <a:noFill/>
                    </a:lnL>
                    <a:lnR>
                      <a:noFill/>
                    </a:lnR>
                    <a:lnT>
                      <a:noFill/>
                    </a:lnT>
                    <a:lnB>
                      <a:noFill/>
                    </a:lnB>
                  </a:tcPr>
                </a:tc>
              </a:tr>
            </a:tbl>
          </a:graphicData>
        </a:graphic>
      </p:graphicFrame>
      <p:sp>
        <p:nvSpPr>
          <p:cNvPr id="238" name="textbox 238"/>
          <p:cNvSpPr/>
          <p:nvPr/>
        </p:nvSpPr>
        <p:spPr>
          <a:xfrm>
            <a:off x="20307219" y="7660912"/>
            <a:ext cx="3034664" cy="22612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496"/>
              </a:lnSpc>
            </a:pPr>
            <a:endParaRPr lang="Arial" altLang="Arial" sz="100"/>
          </a:p>
          <a:p>
            <a:pPr marL="1225550" algn="l" rtl="0" eaLnBrk="0">
              <a:lnSpc>
                <a:spcPct val="69000"/>
              </a:lnSpc>
            </a:pPr>
            <a:r>
              <a:rPr sz="2900" b="1" kern="0" spc="-70">
                <a:solidFill>
                  <a:srgbClr val="000000">
                    <a:alpha val="100000"/>
                  </a:srgbClr>
                </a:solidFill>
                <a:latin typeface="Arial"/>
                <a:ea typeface="Arial"/>
                <a:cs typeface="Arial"/>
              </a:rPr>
              <a:t>SHEGLAM</a:t>
            </a:r>
            <a:endParaRPr lang="Arial" altLang="Arial" sz="2900"/>
          </a:p>
          <a:p>
            <a:pPr marL="18415" algn="l" rtl="0" eaLnBrk="0">
              <a:lnSpc>
                <a:spcPct val="66000"/>
              </a:lnSpc>
              <a:spcBef>
                <a:spcPts val="4"/>
              </a:spcBef>
            </a:pPr>
            <a:r>
              <a:rPr sz="800" kern="0" spc="10">
                <a:solidFill>
                  <a:srgbClr val="000000">
                    <a:alpha val="100000"/>
                  </a:srgbClr>
                </a:solidFill>
                <a:latin typeface="Arial"/>
                <a:ea typeface="Arial"/>
                <a:cs typeface="Arial"/>
              </a:rPr>
              <a:t>PERFECT</a:t>
            </a:r>
            <a:r>
              <a:rPr sz="800" kern="0" spc="5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DIARY</a:t>
            </a:r>
            <a:endParaRPr lang="Arial" altLang="Arial" sz="800"/>
          </a:p>
          <a:p>
            <a:pPr marL="273050" algn="l" rtl="0" eaLnBrk="0">
              <a:lnSpc>
                <a:spcPts val="1044"/>
              </a:lnSpc>
            </a:pPr>
            <a:r>
              <a:rPr sz="800" kern="0" spc="70">
                <a:solidFill>
                  <a:srgbClr val="000000">
                    <a:alpha val="100000"/>
                  </a:srgbClr>
                </a:solidFill>
                <a:latin typeface="SimHei"/>
                <a:ea typeface="SimHei"/>
                <a:cs typeface="SimHei"/>
              </a:rPr>
              <a:t>肃类日已</a:t>
            </a:r>
            <a:endParaRPr lang="SimHei" altLang="SimHei" sz="800"/>
          </a:p>
          <a:p>
            <a:pPr marL="190500" algn="l" rtl="0" eaLnBrk="0">
              <a:lnSpc>
                <a:spcPts val="1860"/>
              </a:lnSpc>
              <a:spcBef>
                <a:spcPts val="1894"/>
              </a:spcBef>
            </a:pPr>
            <a:r>
              <a:rPr sz="2600" kern="0" spc="20">
                <a:solidFill>
                  <a:srgbClr val="000000">
                    <a:alpha val="100000"/>
                  </a:srgbClr>
                </a:solidFill>
                <a:latin typeface="Times New Roman"/>
                <a:ea typeface="Times New Roman"/>
                <a:cs typeface="Times New Roman"/>
              </a:rPr>
              <a:t>VENUS</a:t>
            </a:r>
            <a:r>
              <a:rPr sz="2600" kern="0" spc="240">
                <a:solidFill>
                  <a:srgbClr val="000000">
                    <a:alpha val="100000"/>
                  </a:srgbClr>
                </a:solidFill>
                <a:latin typeface="Times New Roman"/>
                <a:ea typeface="Times New Roman"/>
                <a:cs typeface="Times New Roman"/>
              </a:rPr>
              <a:t> </a:t>
            </a:r>
            <a:r>
              <a:rPr sz="2600" kern="0" spc="20">
                <a:solidFill>
                  <a:srgbClr val="000000">
                    <a:alpha val="100000"/>
                  </a:srgbClr>
                </a:solidFill>
                <a:latin typeface="Times New Roman"/>
                <a:ea typeface="Times New Roman"/>
                <a:cs typeface="Times New Roman"/>
              </a:rPr>
              <a:t>MARBLE</a:t>
            </a:r>
            <a:endParaRPr lang="Times New Roman" altLang="Times New Roman" sz="2600"/>
          </a:p>
          <a:p>
            <a:pPr marL="12700" algn="l" rtl="0" eaLnBrk="0">
              <a:lnSpc>
                <a:spcPts val="5442"/>
              </a:lnSpc>
            </a:pPr>
            <a:r>
              <a:rPr sz="2300" b="1" kern="0" spc="0">
                <a:solidFill>
                  <a:srgbClr val="000000">
                    <a:alpha val="100000"/>
                  </a:srgbClr>
                </a:solidFill>
                <a:latin typeface="Arial"/>
                <a:ea typeface="Arial"/>
                <a:cs typeface="Arial"/>
              </a:rPr>
              <a:t>mo</a:t>
            </a:r>
            <a:r>
              <a:rPr sz="2300" b="1" kern="0" spc="10">
                <a:solidFill>
                  <a:srgbClr val="000000">
                    <a:alpha val="100000"/>
                  </a:srgbClr>
                </a:solidFill>
                <a:latin typeface="Arial"/>
                <a:ea typeface="Arial"/>
                <a:cs typeface="Arial"/>
              </a:rPr>
              <a:t>°</a:t>
            </a:r>
            <a:r>
              <a:rPr sz="2300" b="1" kern="0" spc="0">
                <a:solidFill>
                  <a:srgbClr val="000000">
                    <a:alpha val="100000"/>
                  </a:srgbClr>
                </a:solidFill>
                <a:latin typeface="Arial"/>
                <a:ea typeface="Arial"/>
                <a:cs typeface="Arial"/>
              </a:rPr>
              <a:t>dy</a:t>
            </a:r>
            <a:r>
              <a:rPr sz="2300" b="1" kern="0" spc="10">
                <a:solidFill>
                  <a:srgbClr val="000000">
                    <a:alpha val="100000"/>
                  </a:srgbClr>
                </a:solidFill>
                <a:latin typeface="Arial"/>
                <a:ea typeface="Arial"/>
                <a:cs typeface="Arial"/>
              </a:rPr>
              <a:t>         </a:t>
            </a:r>
            <a:r>
              <a:rPr sz="2300" b="1" kern="0" spc="0">
                <a:solidFill>
                  <a:srgbClr val="000000">
                    <a:alpha val="100000"/>
                  </a:srgbClr>
                </a:solidFill>
                <a:latin typeface="Arial"/>
                <a:ea typeface="Arial"/>
                <a:cs typeface="Arial"/>
              </a:rPr>
              <a:t> </a:t>
            </a:r>
            <a:r>
              <a:rPr sz="2300" kern="0" spc="0">
                <a:solidFill>
                  <a:srgbClr val="000000">
                    <a:alpha val="100000"/>
                  </a:srgbClr>
                </a:solidFill>
                <a:latin typeface="Arial"/>
                <a:ea typeface="Arial"/>
                <a:cs typeface="Arial"/>
              </a:rPr>
              <a:t>CALAILIS</a:t>
            </a:r>
            <a:endParaRPr lang="Arial" altLang="Arial" sz="2300"/>
          </a:p>
          <a:p>
            <a:pPr algn="l" rtl="0" eaLnBrk="0">
              <a:lnSpc>
                <a:spcPct val="112000"/>
              </a:lnSpc>
            </a:pPr>
            <a:endParaRPr lang="Arial" altLang="Arial" sz="1000"/>
          </a:p>
          <a:p>
            <a:pPr algn="l" rtl="0" eaLnBrk="0">
              <a:lnSpc>
                <a:spcPct val="116000"/>
              </a:lnSpc>
            </a:pPr>
            <a:endParaRPr lang="Arial" altLang="Arial" sz="500"/>
          </a:p>
          <a:p>
            <a:pPr marL="539750" algn="l" rtl="0" eaLnBrk="0">
              <a:lnSpc>
                <a:spcPct val="83000"/>
              </a:lnSpc>
              <a:spcBef>
                <a:spcPts val="1"/>
              </a:spcBef>
            </a:pPr>
            <a:r>
              <a:rPr sz="2300" kern="0" spc="-80">
                <a:solidFill>
                  <a:srgbClr val="000000">
                    <a:alpha val="100000"/>
                  </a:srgbClr>
                </a:solidFill>
                <a:latin typeface="Arial"/>
                <a:ea typeface="Arial"/>
                <a:cs typeface="Arial"/>
              </a:rPr>
              <a:t>COSME-</a:t>
            </a:r>
            <a:r>
              <a:rPr sz="2300" kern="0" spc="-80">
                <a:solidFill>
                  <a:srgbClr val="A76829">
                    <a:alpha val="100000"/>
                  </a:srgbClr>
                </a:solidFill>
                <a:latin typeface="Arial"/>
                <a:ea typeface="Arial"/>
                <a:cs typeface="Arial"/>
              </a:rPr>
              <a:t>DE</a:t>
            </a:r>
            <a:r>
              <a:rPr sz="2300" kern="0" spc="-80">
                <a:solidFill>
                  <a:srgbClr val="000000">
                    <a:alpha val="100000"/>
                  </a:srgbClr>
                </a:solidFill>
                <a:latin typeface="SimSun"/>
                <a:ea typeface="SimSun"/>
                <a:cs typeface="SimSun"/>
              </a:rPr>
              <a:t>.</a:t>
            </a:r>
            <a:r>
              <a:rPr sz="2300" kern="0" spc="-80">
                <a:solidFill>
                  <a:srgbClr val="A76829">
                    <a:alpha val="100000"/>
                  </a:srgbClr>
                </a:solidFill>
                <a:latin typeface="Arial"/>
                <a:ea typeface="Arial"/>
                <a:cs typeface="Arial"/>
              </a:rPr>
              <a:t>COM</a:t>
            </a:r>
            <a:endParaRPr lang="Arial" altLang="Arial" sz="2300"/>
          </a:p>
        </p:txBody>
      </p:sp>
      <p:graphicFrame>
        <p:nvGraphicFramePr>
          <p:cNvPr id="240" name="table 240"/>
          <p:cNvGraphicFramePr>
            <a:graphicFrameLocks noGrp="1"/>
          </p:cNvGraphicFramePr>
          <p:nvPr/>
        </p:nvGraphicFramePr>
        <p:xfrm>
          <a:off x="16440181" y="6068334"/>
          <a:ext cx="3168014" cy="1919604"/>
        </p:xfrm>
        <a:graphic>
          <a:graphicData uri="http://schemas.openxmlformats.org/drawingml/2006/table">
            <a:tbl>
              <a:tblPr/>
              <a:tblGrid>
                <a:gridCol w="2058670"/>
                <a:gridCol w="1109344"/>
              </a:tblGrid>
              <a:tr h="1919604">
                <a:tc>
                  <a:txBody>
                    <a:bodyPr vert="horz" wrap="square"/>
                    <a:lstStyle/>
                    <a:p>
                      <a:pPr algn="l" rtl="0" eaLnBrk="0">
                        <a:lnSpc>
                          <a:spcPct val="100000"/>
                        </a:lnSpc>
                      </a:pPr>
                      <a:endParaRPr lang="Arial" altLang="Arial" sz="900"/>
                    </a:p>
                    <a:p>
                      <a:pPr algn="l" rtl="0" eaLnBrk="0">
                        <a:lnSpc>
                          <a:spcPct val="83000"/>
                        </a:lnSpc>
                        <a:spcBef>
                          <a:spcPts val="2"/>
                        </a:spcBef>
                      </a:pPr>
                      <a:r>
                        <a:rPr sz="2000" b="1" kern="0" spc="-80">
                          <a:solidFill>
                            <a:srgbClr val="000000">
                              <a:alpha val="100000"/>
                            </a:srgbClr>
                          </a:solidFill>
                          <a:latin typeface="Arial"/>
                          <a:ea typeface="Arial"/>
                          <a:cs typeface="Arial"/>
                        </a:rPr>
                        <a:t>POP</a:t>
                      </a:r>
                      <a:r>
                        <a:rPr sz="2000" b="1" kern="0" spc="160">
                          <a:solidFill>
                            <a:srgbClr val="000000">
                              <a:alpha val="100000"/>
                            </a:srgbClr>
                          </a:solidFill>
                          <a:latin typeface="Arial"/>
                          <a:ea typeface="Arial"/>
                          <a:cs typeface="Arial"/>
                        </a:rPr>
                        <a:t> </a:t>
                      </a:r>
                      <a:r>
                        <a:rPr sz="2000" b="1" kern="0" spc="-80">
                          <a:solidFill>
                            <a:srgbClr val="000000">
                              <a:alpha val="100000"/>
                            </a:srgbClr>
                          </a:solidFill>
                          <a:latin typeface="Arial"/>
                          <a:ea typeface="Arial"/>
                          <a:cs typeface="Arial"/>
                        </a:rPr>
                        <a:t>MART</a:t>
                      </a:r>
                      <a:endParaRPr lang="Arial" altLang="Arial" sz="2000"/>
                    </a:p>
                    <a:p>
                      <a:pPr algn="l" rtl="0" eaLnBrk="0">
                        <a:lnSpc>
                          <a:spcPct val="149000"/>
                        </a:lnSpc>
                      </a:pPr>
                      <a:endParaRPr lang="Arial" altLang="Arial" sz="1000"/>
                    </a:p>
                    <a:p>
                      <a:pPr algn="l" rtl="0" eaLnBrk="0">
                        <a:lnSpc>
                          <a:spcPct val="86000"/>
                        </a:lnSpc>
                        <a:spcBef>
                          <a:spcPts val="962"/>
                        </a:spcBef>
                      </a:pPr>
                      <a:r>
                        <a:rPr sz="3600" b="1" kern="0" spc="0" baseline="-4340">
                          <a:solidFill>
                            <a:srgbClr val="000000">
                              <a:alpha val="100000"/>
                            </a:srgbClr>
                          </a:solidFill>
                          <a:latin typeface="Times New Roman"/>
                          <a:ea typeface="Times New Roman"/>
                          <a:cs typeface="Times New Roman"/>
                        </a:rPr>
                        <a:t>so</a:t>
                      </a:r>
                      <a:r>
                        <a:rPr sz="3600" b="1" kern="0" spc="100" baseline="-4340">
                          <a:solidFill>
                            <a:srgbClr val="000000">
                              <a:alpha val="100000"/>
                            </a:srgbClr>
                          </a:solidFill>
                          <a:latin typeface="Times New Roman"/>
                          <a:ea typeface="Times New Roman"/>
                          <a:cs typeface="Times New Roman"/>
                        </a:rPr>
                        <a:t>0</a:t>
                      </a:r>
                      <a:r>
                        <a:rPr sz="2300" b="1" kern="0" spc="120">
                          <a:solidFill>
                            <a:srgbClr val="000000">
                              <a:alpha val="100000"/>
                            </a:srgbClr>
                          </a:solidFill>
                          <a:latin typeface="Times New Roman"/>
                          <a:ea typeface="Times New Roman"/>
                          <a:cs typeface="Times New Roman"/>
                        </a:rPr>
                        <a:t>   </a:t>
                      </a:r>
                      <a:r>
                        <a:rPr sz="3200" b="1" kern="0" spc="100">
                          <a:solidFill>
                            <a:srgbClr val="E80700">
                              <a:alpha val="100000"/>
                            </a:srgbClr>
                          </a:solidFill>
                          <a:latin typeface="SimHei"/>
                          <a:ea typeface="SimHei"/>
                          <a:cs typeface="SimHei"/>
                        </a:rPr>
                        <a:t>小红书</a:t>
                      </a:r>
                      <a:endParaRPr lang="SimHei" altLang="SimHei" sz="3200"/>
                    </a:p>
                    <a:p>
                      <a:pPr marL="298450" algn="l" rtl="0" eaLnBrk="0">
                        <a:lnSpc>
                          <a:spcPts val="4942"/>
                        </a:lnSpc>
                      </a:pPr>
                      <a:r>
                        <a:rPr sz="2600" b="1" kern="0" spc="-90">
                          <a:solidFill>
                            <a:srgbClr val="000000">
                              <a:alpha val="100000"/>
                            </a:srgbClr>
                          </a:solidFill>
                          <a:latin typeface="Arial"/>
                          <a:ea typeface="Arial"/>
                          <a:cs typeface="Arial"/>
                        </a:rPr>
                        <a:t>KingCamp</a:t>
                      </a:r>
                      <a:endParaRPr lang="Arial" altLang="Arial" sz="2600"/>
                    </a:p>
                  </a:txBody>
                  <a:tcPr marL="0" marR="0" marT="0" marB="0">
                    <a:lnL>
                      <a:noFill/>
                    </a:lnL>
                    <a:lnR>
                      <a:noFill/>
                    </a:lnR>
                    <a:lnT>
                      <a:noFill/>
                    </a:lnT>
                    <a:lnB>
                      <a:noFill/>
                    </a:lnB>
                  </a:tcPr>
                </a:tc>
                <a:tc>
                  <a:txBody>
                    <a:bodyPr vert="horz" wrap="square"/>
                    <a:lstStyle/>
                    <a:p>
                      <a:pPr marL="341629" algn="l" rtl="0" eaLnBrk="0">
                        <a:lnSpc>
                          <a:spcPct val="93000"/>
                        </a:lnSpc>
                        <a:spcBef>
                          <a:spcPts val="3"/>
                        </a:spcBef>
                      </a:pPr>
                      <a:r>
                        <a:rPr sz="2600" kern="0" spc="110">
                          <a:solidFill>
                            <a:srgbClr val="ECEC00">
                              <a:alpha val="100000"/>
                            </a:srgbClr>
                          </a:solidFill>
                          <a:latin typeface="STCaiyun"/>
                          <a:ea typeface="STCaiyun"/>
                          <a:cs typeface="STCaiyun"/>
                        </a:rPr>
                        <a:t>蛋趣</a:t>
                      </a:r>
                      <a:endParaRPr lang="STCaiyun" altLang="STCaiyun" sz="2600"/>
                    </a:p>
                    <a:p>
                      <a:pPr algn="l" rtl="0" eaLnBrk="0">
                        <a:lnSpc>
                          <a:spcPct val="125000"/>
                        </a:lnSpc>
                      </a:pPr>
                      <a:endParaRPr lang="Arial" altLang="Arial" sz="1000"/>
                    </a:p>
                    <a:p>
                      <a:pPr algn="l" rtl="0" eaLnBrk="0">
                        <a:lnSpc>
                          <a:spcPct val="126000"/>
                        </a:lnSpc>
                      </a:pPr>
                      <a:endParaRPr lang="Arial" altLang="Arial" sz="1000"/>
                    </a:p>
                    <a:p>
                      <a:pPr marL="150495" algn="l" rtl="0" eaLnBrk="0">
                        <a:lnSpc>
                          <a:spcPct val="75000"/>
                        </a:lnSpc>
                        <a:spcBef>
                          <a:spcPts val="608"/>
                        </a:spcBef>
                      </a:pPr>
                      <a:r>
                        <a:rPr sz="2000" kern="0" spc="10">
                          <a:solidFill>
                            <a:srgbClr val="8B2C3B">
                              <a:alpha val="100000"/>
                            </a:srgbClr>
                          </a:solidFill>
                          <a:latin typeface="Times New Roman"/>
                          <a:ea typeface="Times New Roman"/>
                          <a:cs typeface="Times New Roman"/>
                        </a:rPr>
                        <a:t>CAMEL</a:t>
                      </a:r>
                      <a:endParaRPr lang="Times New Roman" altLang="Times New Roman" sz="2000"/>
                    </a:p>
                    <a:p>
                      <a:pPr marL="150495" algn="l" rtl="0" eaLnBrk="0">
                        <a:lnSpc>
                          <a:spcPct val="95000"/>
                        </a:lnSpc>
                        <a:spcBef>
                          <a:spcPts val="10"/>
                        </a:spcBef>
                      </a:pPr>
                      <a:r>
                        <a:rPr sz="1700" kern="0" spc="40">
                          <a:solidFill>
                            <a:srgbClr val="000000">
                              <a:alpha val="100000"/>
                            </a:srgbClr>
                          </a:solidFill>
                          <a:latin typeface="SimHei"/>
                          <a:ea typeface="SimHei"/>
                          <a:cs typeface="SimHei"/>
                        </a:rPr>
                        <a:t>骆驼户外</a:t>
                      </a:r>
                      <a:endParaRPr lang="SimHei" altLang="SimHei" sz="1700"/>
                    </a:p>
                    <a:p>
                      <a:pPr algn="r" rtl="0" eaLnBrk="0">
                        <a:lnSpc>
                          <a:spcPct val="84000"/>
                        </a:lnSpc>
                        <a:spcBef>
                          <a:spcPts val="1027"/>
                        </a:spcBef>
                      </a:pPr>
                      <a:r>
                        <a:rPr sz="2600" kern="0" spc="40">
                          <a:solidFill>
                            <a:srgbClr val="CB2F00">
                              <a:alpha val="100000"/>
                            </a:srgbClr>
                          </a:solidFill>
                          <a:latin typeface="SimHei"/>
                          <a:ea typeface="SimHei"/>
                          <a:cs typeface="SimHei"/>
                        </a:rPr>
                        <a:t>喜临门</a:t>
                      </a:r>
                      <a:endParaRPr lang="SimHei" altLang="SimHei" sz="2600"/>
                    </a:p>
                    <a:p>
                      <a:pPr marL="150495" algn="l" rtl="0" eaLnBrk="0">
                        <a:lnSpc>
                          <a:spcPts val="1145"/>
                        </a:lnSpc>
                      </a:pPr>
                      <a:r>
                        <a:rPr sz="1700" kern="0" spc="-20">
                          <a:solidFill>
                            <a:srgbClr val="CB2F00">
                              <a:alpha val="100000"/>
                            </a:srgbClr>
                          </a:solidFill>
                          <a:latin typeface="Arial"/>
                          <a:ea typeface="Arial"/>
                          <a:cs typeface="Arial"/>
                        </a:rPr>
                        <a:t>Sleemon</a:t>
                      </a:r>
                      <a:endParaRPr lang="Arial" altLang="Arial" sz="1700"/>
                    </a:p>
                  </a:txBody>
                  <a:tcPr marL="0" marR="0" marT="332" marB="0">
                    <a:lnL>
                      <a:noFill/>
                    </a:lnL>
                    <a:lnR>
                      <a:noFill/>
                    </a:lnR>
                    <a:lnT>
                      <a:noFill/>
                    </a:lnT>
                    <a:lnB>
                      <a:noFill/>
                    </a:lnB>
                  </a:tcPr>
                </a:tc>
              </a:tr>
            </a:tbl>
          </a:graphicData>
        </a:graphic>
      </p:graphicFrame>
      <p:grpSp>
        <p:nvGrpSpPr>
          <p:cNvPr id="20" name="group 20"/>
          <p:cNvGrpSpPr/>
          <p:nvPr/>
        </p:nvGrpSpPr>
        <p:grpSpPr>
          <a:xfrm rot="21600000">
            <a:off x="10083759" y="3778209"/>
            <a:ext cx="5803879" cy="946129"/>
            <a:chExt cx="5803879" cy="946129"/>
          </a:xfrm>
        </p:grpSpPr>
        <p:pic>
          <p:nvPicPr>
            <p:cNvPr id="242" name="picture 242"/>
            <p:cNvPicPr>
              <a:picLocks noChangeAspect="1"/>
            </p:cNvPicPr>
            <p:nvPr/>
          </p:nvPicPr>
          <p:blipFill>
            <a:blip r:embed="rId3"/>
            <a:stretch>
              <a:fillRect/>
            </a:stretch>
          </p:blipFill>
          <p:spPr>
            <a:xfrm rot="21600000">
              <a:off x="0" y="0"/>
              <a:ext cx="5803879" cy="946129"/>
            </a:xfrm>
            <a:prstGeom prst="rect">
              <a:avLst/>
            </a:prstGeom>
          </p:spPr>
        </p:pic>
        <p:sp>
          <p:nvSpPr>
            <p:cNvPr id="244" name="textbox 244"/>
            <p:cNvSpPr/>
            <p:nvPr/>
          </p:nvSpPr>
          <p:spPr>
            <a:xfrm>
              <a:off x="-12700" y="-12700"/>
              <a:ext cx="5829300" cy="10433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82000"/>
                </a:lnSpc>
              </a:pPr>
              <a:endParaRPr lang="Arial" altLang="Arial" sz="1000"/>
            </a:p>
            <a:p>
              <a:pPr marL="635634" algn="l" rtl="0" eaLnBrk="0">
                <a:lnSpc>
                  <a:spcPct val="96000"/>
                </a:lnSpc>
                <a:spcBef>
                  <a:spcPts val="2"/>
                </a:spcBef>
              </a:pPr>
              <a:r>
                <a:rPr sz="4200" b="1" kern="0" spc="340">
                  <a:solidFill>
                    <a:srgbClr val="FFFFFF">
                      <a:alpha val="100000"/>
                    </a:srgbClr>
                  </a:solidFill>
                  <a:latin typeface="SimHei"/>
                  <a:ea typeface="SimHei"/>
                  <a:cs typeface="SimHei"/>
                </a:rPr>
                <a:t>中国品牌出海全览</a:t>
              </a:r>
              <a:endParaRPr lang="SimHei" altLang="SimHei" sz="4200"/>
            </a:p>
          </p:txBody>
        </p:sp>
      </p:grpSp>
      <p:graphicFrame>
        <p:nvGraphicFramePr>
          <p:cNvPr id="246" name="table 246"/>
          <p:cNvGraphicFramePr>
            <a:graphicFrameLocks noGrp="1"/>
          </p:cNvGraphicFramePr>
          <p:nvPr/>
        </p:nvGraphicFramePr>
        <p:xfrm>
          <a:off x="8877239" y="7652728"/>
          <a:ext cx="3000375" cy="1508760"/>
        </p:xfrm>
        <a:graphic>
          <a:graphicData uri="http://schemas.openxmlformats.org/drawingml/2006/table">
            <a:tbl>
              <a:tblPr/>
              <a:tblGrid>
                <a:gridCol w="1104900"/>
                <a:gridCol w="1895475"/>
              </a:tblGrid>
              <a:tr h="1508760">
                <a:tc>
                  <a:txBody>
                    <a:bodyPr vert="horz" wrap="square"/>
                    <a:lstStyle/>
                    <a:p>
                      <a:pPr algn="l" rtl="0" eaLnBrk="0">
                        <a:lnSpc>
                          <a:spcPct val="120000"/>
                        </a:lnSpc>
                      </a:pPr>
                      <a:endParaRPr lang="Arial" altLang="Arial" sz="300"/>
                    </a:p>
                    <a:p>
                      <a:pPr marL="57150" algn="l" rtl="0" eaLnBrk="0">
                        <a:lnSpc>
                          <a:spcPts val="2293"/>
                        </a:lnSpc>
                        <a:spcBef>
                          <a:spcPts val="1"/>
                        </a:spcBef>
                      </a:pPr>
                      <a:r>
                        <a:rPr sz="3200" kern="0" spc="-10">
                          <a:solidFill>
                            <a:srgbClr val="000000">
                              <a:alpha val="100000"/>
                            </a:srgbClr>
                          </a:solidFill>
                          <a:latin typeface="Times New Roman"/>
                          <a:ea typeface="Times New Roman"/>
                          <a:cs typeface="Times New Roman"/>
                        </a:rPr>
                        <a:t>oppo</a:t>
                      </a:r>
                      <a:endParaRPr lang="Times New Roman" altLang="Times New Roman" sz="3200"/>
                    </a:p>
                    <a:p>
                      <a:pPr algn="l" rtl="0" eaLnBrk="0">
                        <a:lnSpc>
                          <a:spcPct val="102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17000"/>
                        </a:lnSpc>
                      </a:pPr>
                      <a:endParaRPr lang="Arial" altLang="Arial" sz="300"/>
                    </a:p>
                    <a:p>
                      <a:pPr marL="101600" algn="l" rtl="0" eaLnBrk="0">
                        <a:lnSpc>
                          <a:spcPct val="76000"/>
                        </a:lnSpc>
                        <a:spcBef>
                          <a:spcPts val="3"/>
                        </a:spcBef>
                      </a:pPr>
                      <a:r>
                        <a:rPr sz="1400" kern="0" spc="-30">
                          <a:solidFill>
                            <a:srgbClr val="000000">
                              <a:alpha val="100000"/>
                            </a:srgbClr>
                          </a:solidFill>
                          <a:latin typeface="Arial"/>
                          <a:ea typeface="Arial"/>
                          <a:cs typeface="Arial"/>
                        </a:rPr>
                        <a:t>HUAWEI</a:t>
                      </a:r>
                      <a:endParaRPr lang="Arial" altLang="Arial" sz="1400"/>
                    </a:p>
                  </a:txBody>
                  <a:tcPr marL="0" marR="0" marT="0" marB="0">
                    <a:lnL>
                      <a:noFill/>
                    </a:lnL>
                    <a:lnR>
                      <a:noFill/>
                    </a:lnR>
                    <a:lnT>
                      <a:noFill/>
                    </a:lnT>
                    <a:lnB>
                      <a:noFill/>
                    </a:lnB>
                  </a:tcPr>
                </a:tc>
                <a:tc>
                  <a:txBody>
                    <a:bodyPr vert="horz" wrap="square"/>
                    <a:lstStyle/>
                    <a:p>
                      <a:pPr algn="l" rtl="0" eaLnBrk="0">
                        <a:lnSpc>
                          <a:spcPct val="23242"/>
                        </a:lnSpc>
                      </a:pPr>
                      <a:endParaRPr lang="Arial" altLang="Arial" sz="100"/>
                    </a:p>
                    <a:p>
                      <a:pPr algn="r" rtl="0" eaLnBrk="0">
                        <a:lnSpc>
                          <a:spcPct val="95000"/>
                        </a:lnSpc>
                      </a:pPr>
                      <a:r>
                        <a:rPr sz="2300" kern="0" spc="-20">
                          <a:solidFill>
                            <a:srgbClr val="000000">
                              <a:alpha val="100000"/>
                            </a:srgbClr>
                          </a:solidFill>
                          <a:latin typeface="Arial"/>
                          <a:ea typeface="Arial"/>
                          <a:cs typeface="Arial"/>
                        </a:rPr>
                        <a:t>Lenovo</a:t>
                      </a:r>
                      <a:r>
                        <a:rPr sz="2900" kern="0" spc="-20">
                          <a:solidFill>
                            <a:srgbClr val="FD0000">
                              <a:alpha val="100000"/>
                            </a:srgbClr>
                          </a:solidFill>
                          <a:latin typeface="SimHei"/>
                          <a:ea typeface="SimHei"/>
                          <a:cs typeface="SimHei"/>
                        </a:rPr>
                        <a:t>联想</a:t>
                      </a:r>
                      <a:endParaRPr lang="SimHei" altLang="SimHei" sz="2900"/>
                    </a:p>
                    <a:p>
                      <a:pPr algn="l" rtl="0" eaLnBrk="0">
                        <a:lnSpc>
                          <a:spcPct val="182000"/>
                        </a:lnSpc>
                      </a:pPr>
                      <a:endParaRPr lang="Arial" altLang="Arial" sz="1000"/>
                    </a:p>
                    <a:p>
                      <a:pPr marL="234950" algn="l" rtl="0" eaLnBrk="0">
                        <a:lnSpc>
                          <a:spcPts val="3186"/>
                        </a:lnSpc>
                        <a:spcBef>
                          <a:spcPts val="1268"/>
                        </a:spcBef>
                      </a:pPr>
                      <a:r>
                        <a:rPr sz="4200" kern="0" spc="-20">
                          <a:solidFill>
                            <a:srgbClr val="000000">
                              <a:alpha val="100000"/>
                            </a:srgbClr>
                          </a:solidFill>
                          <a:latin typeface="Times New Roman"/>
                          <a:ea typeface="Times New Roman"/>
                          <a:cs typeface="Times New Roman"/>
                        </a:rPr>
                        <a:t>nl</a:t>
                      </a:r>
                      <a:endParaRPr lang="Times New Roman" altLang="Times New Roman" sz="4200"/>
                    </a:p>
                    <a:p>
                      <a:pPr marL="1092200" algn="l" rtl="0" eaLnBrk="0">
                        <a:lnSpc>
                          <a:spcPts val="1857"/>
                        </a:lnSpc>
                      </a:pPr>
                      <a:r>
                        <a:rPr sz="1400" kern="0" spc="-20">
                          <a:solidFill>
                            <a:srgbClr val="000000">
                              <a:alpha val="100000"/>
                            </a:srgbClr>
                          </a:solidFill>
                          <a:latin typeface="Arial"/>
                          <a:ea typeface="Arial"/>
                          <a:cs typeface="Arial"/>
                        </a:rPr>
                        <a:t>roborock</a:t>
                      </a:r>
                      <a:endParaRPr lang="Arial" altLang="Arial" sz="1400"/>
                    </a:p>
                  </a:txBody>
                  <a:tcPr marL="0" marR="0" marT="0" marB="0">
                    <a:lnL>
                      <a:noFill/>
                    </a:lnL>
                    <a:lnR>
                      <a:noFill/>
                    </a:lnR>
                    <a:lnT>
                      <a:noFill/>
                    </a:lnT>
                    <a:lnB>
                      <a:noFill/>
                    </a:lnB>
                  </a:tcPr>
                </a:tc>
              </a:tr>
            </a:tbl>
          </a:graphicData>
        </a:graphic>
      </p:graphicFrame>
      <p:pic>
        <p:nvPicPr>
          <p:cNvPr id="248" name="picture 248"/>
          <p:cNvPicPr>
            <a:picLocks noChangeAspect="1"/>
          </p:cNvPicPr>
          <p:nvPr/>
        </p:nvPicPr>
        <p:blipFill>
          <a:blip r:embed="rId4"/>
          <a:stretch>
            <a:fillRect/>
          </a:stretch>
        </p:blipFill>
        <p:spPr>
          <a:xfrm rot="21600000">
            <a:off x="7118421" y="6775429"/>
            <a:ext cx="990477" cy="577855"/>
          </a:xfrm>
          <a:prstGeom prst="rect">
            <a:avLst/>
          </a:prstGeom>
        </p:spPr>
      </p:pic>
      <p:sp>
        <p:nvSpPr>
          <p:cNvPr id="250" name="textbox 250"/>
          <p:cNvSpPr/>
          <p:nvPr/>
        </p:nvSpPr>
        <p:spPr>
          <a:xfrm>
            <a:off x="4895799" y="6407063"/>
            <a:ext cx="3239770" cy="143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69850" algn="l" rtl="0" eaLnBrk="0">
              <a:lnSpc>
                <a:spcPts val="2257"/>
              </a:lnSpc>
            </a:pPr>
            <a:r>
              <a:rPr sz="1700" b="1" i="1" kern="0" spc="0">
                <a:solidFill>
                  <a:srgbClr val="FA0000">
                    <a:alpha val="100000"/>
                  </a:srgbClr>
                </a:solidFill>
                <a:latin typeface="Times New Roman"/>
                <a:ea typeface="Times New Roman"/>
                <a:cs typeface="Times New Roman"/>
              </a:rPr>
              <a:t>Ll</a:t>
            </a:r>
            <a:r>
              <a:rPr sz="1700" b="1" i="1" kern="0" spc="20">
                <a:solidFill>
                  <a:srgbClr val="FA0000">
                    <a:alpha val="100000"/>
                  </a:srgbClr>
                </a:solidFill>
                <a:latin typeface="Times New Roman"/>
                <a:ea typeface="Times New Roman"/>
                <a:cs typeface="Times New Roman"/>
              </a:rPr>
              <a:t>-</a:t>
            </a:r>
            <a:r>
              <a:rPr sz="1700" b="1" i="1" kern="0" spc="0">
                <a:solidFill>
                  <a:srgbClr val="FA0000">
                    <a:alpha val="100000"/>
                  </a:srgbClr>
                </a:solidFill>
                <a:latin typeface="Times New Roman"/>
                <a:ea typeface="Times New Roman"/>
                <a:cs typeface="Times New Roman"/>
              </a:rPr>
              <a:t>NING</a:t>
            </a:r>
            <a:r>
              <a:rPr sz="1700" b="1" i="1" kern="0" spc="20">
                <a:solidFill>
                  <a:srgbClr val="FA0000">
                    <a:alpha val="100000"/>
                  </a:srgbClr>
                </a:solidFill>
                <a:latin typeface="Times New Roman"/>
                <a:ea typeface="Times New Roman"/>
                <a:cs typeface="Times New Roman"/>
              </a:rPr>
              <a:t>                </a:t>
            </a:r>
            <a:r>
              <a:rPr sz="1500" kern="0" spc="0" baseline="55644">
                <a:solidFill>
                  <a:srgbClr val="7A6B30">
                    <a:alpha val="100000"/>
                  </a:srgbClr>
                </a:solidFill>
                <a:latin typeface="Times New Roman"/>
                <a:ea typeface="Times New Roman"/>
                <a:cs typeface="Times New Roman"/>
              </a:rPr>
              <a:t>G</a:t>
            </a:r>
            <a:r>
              <a:rPr sz="1500" kern="0" spc="20" baseline="-17279">
                <a:solidFill>
                  <a:srgbClr val="9B861E">
                    <a:alpha val="100000"/>
                  </a:srgbClr>
                </a:solidFill>
                <a:latin typeface="SimHei"/>
                <a:ea typeface="SimHei"/>
                <a:cs typeface="SimHei"/>
              </a:rPr>
              <a:t>牌</a:t>
            </a:r>
            <a:r>
              <a:rPr sz="900" kern="0" spc="90">
                <a:solidFill>
                  <a:srgbClr val="9B861E">
                    <a:alpha val="100000"/>
                  </a:srgbClr>
                </a:solidFill>
                <a:latin typeface="SimHei"/>
                <a:ea typeface="SimHei"/>
                <a:cs typeface="SimHei"/>
              </a:rPr>
              <a:t>    </a:t>
            </a:r>
            <a:r>
              <a:rPr sz="2100" b="1" i="1" kern="0" spc="0" baseline="-7381">
                <a:solidFill>
                  <a:srgbClr val="000000">
                    <a:alpha val="100000"/>
                  </a:srgbClr>
                </a:solidFill>
                <a:latin typeface="Times New Roman"/>
                <a:ea typeface="Times New Roman"/>
                <a:cs typeface="Times New Roman"/>
              </a:rPr>
              <a:t>ANTA</a:t>
            </a:r>
            <a:endParaRPr lang="Times New Roman" altLang="Times New Roman" sz="2100" baseline="-7381"/>
          </a:p>
          <a:p>
            <a:pPr marL="12700" algn="l" rtl="0" eaLnBrk="0">
              <a:lnSpc>
                <a:spcPts val="3514"/>
              </a:lnSpc>
              <a:spcBef>
                <a:spcPts val="361"/>
              </a:spcBef>
            </a:pPr>
            <a:r>
              <a:rPr sz="4000" kern="0" spc="-150" baseline="13642">
                <a:solidFill>
                  <a:srgbClr val="000000">
                    <a:alpha val="100000"/>
                  </a:srgbClr>
                </a:solidFill>
                <a:latin typeface="Arial"/>
                <a:ea typeface="Arial"/>
                <a:cs typeface="Arial"/>
              </a:rPr>
              <a:t>Me</a:t>
            </a:r>
            <a:r>
              <a:rPr sz="2600" kern="0" spc="140">
                <a:solidFill>
                  <a:srgbClr val="000000">
                    <a:alpha val="100000"/>
                  </a:srgbClr>
                </a:solidFill>
                <a:latin typeface="Arial"/>
                <a:ea typeface="Arial"/>
                <a:cs typeface="Arial"/>
              </a:rPr>
              <a:t>     </a:t>
            </a:r>
            <a:r>
              <a:rPr sz="4000" kern="0" spc="-150" baseline="13642">
                <a:solidFill>
                  <a:srgbClr val="000000">
                    <a:alpha val="100000"/>
                  </a:srgbClr>
                </a:solidFill>
                <a:latin typeface="Arial"/>
                <a:ea typeface="Arial"/>
                <a:cs typeface="Arial"/>
              </a:rPr>
              <a:t>/b</a:t>
            </a:r>
            <a:r>
              <a:rPr sz="2600" kern="0" spc="200">
                <a:solidFill>
                  <a:srgbClr val="000000">
                    <a:alpha val="100000"/>
                  </a:srgbClr>
                </a:solidFill>
                <a:latin typeface="Arial"/>
                <a:ea typeface="Arial"/>
                <a:cs typeface="Arial"/>
              </a:rPr>
              <a:t>   </a:t>
            </a:r>
            <a:r>
              <a:rPr sz="4000" kern="0" spc="-150" baseline="13642">
                <a:solidFill>
                  <a:srgbClr val="000000">
                    <a:alpha val="100000"/>
                  </a:srgbClr>
                </a:solidFill>
                <a:latin typeface="Arial"/>
                <a:ea typeface="Arial"/>
                <a:cs typeface="Arial"/>
              </a:rPr>
              <a:t>we</a:t>
            </a:r>
            <a:r>
              <a:rPr sz="2600" kern="0" spc="0">
                <a:solidFill>
                  <a:srgbClr val="000000">
                    <a:alpha val="100000"/>
                  </a:srgbClr>
                </a:solidFill>
                <a:latin typeface="Arial"/>
                <a:ea typeface="Arial"/>
                <a:cs typeface="Arial"/>
              </a:rPr>
              <a:t>     </a:t>
            </a:r>
            <a:endParaRPr lang="Arial" altLang="Arial" sz="2600"/>
          </a:p>
          <a:p>
            <a:pPr marL="12700" algn="l" rtl="0" eaLnBrk="0">
              <a:lnSpc>
                <a:spcPct val="75000"/>
              </a:lnSpc>
              <a:spcBef>
                <a:spcPts val="1187"/>
              </a:spcBef>
            </a:pPr>
            <a:r>
              <a:rPr sz="4200" b="1" kern="0" spc="-100">
                <a:solidFill>
                  <a:srgbClr val="000000">
                    <a:alpha val="100000"/>
                  </a:srgbClr>
                </a:solidFill>
                <a:latin typeface="Times New Roman"/>
                <a:ea typeface="Times New Roman"/>
                <a:cs typeface="Times New Roman"/>
              </a:rPr>
              <a:t>Qeelin</a:t>
            </a:r>
            <a:r>
              <a:rPr sz="4200" b="1" kern="0" spc="180">
                <a:solidFill>
                  <a:srgbClr val="000000">
                    <a:alpha val="100000"/>
                  </a:srgbClr>
                </a:solidFill>
                <a:latin typeface="Times New Roman"/>
                <a:ea typeface="Times New Roman"/>
                <a:cs typeface="Times New Roman"/>
              </a:rPr>
              <a:t>   </a:t>
            </a:r>
            <a:r>
              <a:rPr sz="5000" b="1" kern="0" spc="-100" baseline="-4167">
                <a:solidFill>
                  <a:srgbClr val="000000">
                    <a:alpha val="100000"/>
                  </a:srgbClr>
                </a:solidFill>
                <a:latin typeface="Arial"/>
                <a:ea typeface="Arial"/>
                <a:cs typeface="Arial"/>
              </a:rPr>
              <a:t>S</a:t>
            </a:r>
            <a:r>
              <a:rPr sz="3200" b="1" kern="0" spc="230">
                <a:solidFill>
                  <a:srgbClr val="000000">
                    <a:alpha val="100000"/>
                  </a:srgbClr>
                </a:solidFill>
                <a:latin typeface="Arial"/>
                <a:ea typeface="Arial"/>
                <a:cs typeface="Arial"/>
              </a:rPr>
              <a:t> </a:t>
            </a:r>
            <a:r>
              <a:rPr sz="5000" b="1" kern="0" spc="-100" baseline="-4167">
                <a:solidFill>
                  <a:srgbClr val="000000">
                    <a:alpha val="100000"/>
                  </a:srgbClr>
                </a:solidFill>
                <a:latin typeface="Arial"/>
                <a:ea typeface="Arial"/>
                <a:cs typeface="Arial"/>
              </a:rPr>
              <a:t>HEIN</a:t>
            </a:r>
            <a:endParaRPr lang="Arial" altLang="Arial" sz="5000" baseline="-4167"/>
          </a:p>
        </p:txBody>
      </p:sp>
      <p:sp>
        <p:nvSpPr>
          <p:cNvPr id="252" name="textbox 252"/>
          <p:cNvSpPr/>
          <p:nvPr/>
        </p:nvSpPr>
        <p:spPr>
          <a:xfrm>
            <a:off x="7713216" y="7195547"/>
            <a:ext cx="256540" cy="1917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60"/>
              </a:lnSpc>
            </a:pPr>
            <a:endParaRPr lang="Arial" altLang="Arial" sz="100"/>
          </a:p>
          <a:p>
            <a:pPr marL="12700" algn="l" rtl="0" eaLnBrk="0">
              <a:lnSpc>
                <a:spcPct val="136000"/>
              </a:lnSpc>
            </a:pPr>
            <a:r>
              <a:rPr sz="800" kern="0" spc="0">
                <a:solidFill>
                  <a:srgbClr val="FFFFFF">
                    <a:alpha val="100000"/>
                  </a:srgbClr>
                </a:solidFill>
                <a:latin typeface="Arial"/>
                <a:ea typeface="Arial"/>
                <a:cs typeface="Arial"/>
              </a:rPr>
              <a:t>Fook</a:t>
            </a:r>
            <a:endParaRPr lang="Arial" altLang="Arial" sz="800"/>
          </a:p>
        </p:txBody>
      </p:sp>
      <p:sp>
        <p:nvSpPr>
          <p:cNvPr id="254" name="textbox 254"/>
          <p:cNvSpPr/>
          <p:nvPr/>
        </p:nvSpPr>
        <p:spPr>
          <a:xfrm>
            <a:off x="7721842" y="6894929"/>
            <a:ext cx="233045" cy="269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289"/>
              </a:lnSpc>
            </a:pPr>
            <a:endParaRPr lang="Arial" altLang="Arial" sz="100"/>
          </a:p>
          <a:p>
            <a:pPr marL="12700" algn="l" rtl="0" eaLnBrk="0">
              <a:lnSpc>
                <a:spcPct val="94000"/>
              </a:lnSpc>
            </a:pPr>
            <a:r>
              <a:rPr sz="1700" kern="0" spc="-10">
                <a:solidFill>
                  <a:srgbClr val="FFFFFF">
                    <a:alpha val="100000"/>
                  </a:srgbClr>
                </a:solidFill>
                <a:latin typeface="SimHei"/>
                <a:ea typeface="SimHei"/>
                <a:cs typeface="SimHei"/>
              </a:rPr>
              <a:t>福</a:t>
            </a:r>
            <a:endParaRPr lang="SimHei" altLang="SimHei" sz="1700"/>
          </a:p>
        </p:txBody>
      </p:sp>
      <p:pic>
        <p:nvPicPr>
          <p:cNvPr id="256" name="picture 256"/>
          <p:cNvPicPr>
            <a:picLocks noChangeAspect="1"/>
          </p:cNvPicPr>
          <p:nvPr/>
        </p:nvPicPr>
        <p:blipFill>
          <a:blip r:embed="rId5"/>
          <a:stretch>
            <a:fillRect/>
          </a:stretch>
        </p:blipFill>
        <p:spPr>
          <a:xfrm rot="21600000">
            <a:off x="7504905" y="6907629"/>
            <a:ext cx="208343" cy="410911"/>
          </a:xfrm>
          <a:prstGeom prst="rect">
            <a:avLst/>
          </a:prstGeom>
        </p:spPr>
      </p:pic>
      <p:sp>
        <p:nvSpPr>
          <p:cNvPr id="258" name="textbox 258"/>
          <p:cNvSpPr/>
          <p:nvPr/>
        </p:nvSpPr>
        <p:spPr>
          <a:xfrm>
            <a:off x="7219836" y="7195547"/>
            <a:ext cx="255270" cy="1917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60"/>
              </a:lnSpc>
            </a:pPr>
            <a:endParaRPr lang="Arial" altLang="Arial" sz="100"/>
          </a:p>
          <a:p>
            <a:pPr marL="12700" algn="l" rtl="0" eaLnBrk="0">
              <a:lnSpc>
                <a:spcPct val="136000"/>
              </a:lnSpc>
            </a:pPr>
            <a:r>
              <a:rPr sz="800" kern="0" spc="10">
                <a:solidFill>
                  <a:srgbClr val="FFFFFF">
                    <a:alpha val="100000"/>
                  </a:srgbClr>
                </a:solidFill>
                <a:latin typeface="Arial"/>
                <a:ea typeface="Arial"/>
                <a:cs typeface="Arial"/>
              </a:rPr>
              <a:t>chou</a:t>
            </a:r>
            <a:endParaRPr lang="Arial" altLang="Arial" sz="800"/>
          </a:p>
        </p:txBody>
      </p:sp>
      <p:sp>
        <p:nvSpPr>
          <p:cNvPr id="260" name="textbox 260"/>
          <p:cNvSpPr/>
          <p:nvPr/>
        </p:nvSpPr>
        <p:spPr>
          <a:xfrm>
            <a:off x="7228463" y="6894929"/>
            <a:ext cx="232409" cy="269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289"/>
              </a:lnSpc>
            </a:pPr>
            <a:endParaRPr lang="Arial" altLang="Arial" sz="100"/>
          </a:p>
          <a:p>
            <a:pPr marL="12700" algn="l" rtl="0" eaLnBrk="0">
              <a:lnSpc>
                <a:spcPct val="94000"/>
              </a:lnSpc>
            </a:pPr>
            <a:r>
              <a:rPr sz="1700" kern="0" spc="-10">
                <a:solidFill>
                  <a:srgbClr val="FFFFFF">
                    <a:alpha val="100000"/>
                  </a:srgbClr>
                </a:solidFill>
                <a:latin typeface="SimHei"/>
                <a:ea typeface="SimHei"/>
                <a:cs typeface="SimHei"/>
              </a:rPr>
              <a:t>周</a:t>
            </a:r>
            <a:endParaRPr lang="SimHei" altLang="SimHei" sz="1700"/>
          </a:p>
        </p:txBody>
      </p:sp>
      <p:sp>
        <p:nvSpPr>
          <p:cNvPr id="262" name="textbox 262"/>
          <p:cNvSpPr/>
          <p:nvPr/>
        </p:nvSpPr>
        <p:spPr>
          <a:xfrm>
            <a:off x="6235410" y="7101437"/>
            <a:ext cx="196850" cy="2273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322"/>
              </a:lnSpc>
            </a:pPr>
            <a:endParaRPr lang="Arial" altLang="Arial" sz="100"/>
          </a:p>
          <a:p>
            <a:pPr marL="12700" algn="l" rtl="0" eaLnBrk="0">
              <a:lnSpc>
                <a:spcPct val="94000"/>
              </a:lnSpc>
            </a:pPr>
            <a:r>
              <a:rPr sz="1400" kern="0" spc="-10">
                <a:solidFill>
                  <a:srgbClr val="000000">
                    <a:alpha val="100000"/>
                  </a:srgbClr>
                </a:solidFill>
                <a:latin typeface="SimHei"/>
                <a:ea typeface="SimHei"/>
                <a:cs typeface="SimHei"/>
              </a:rPr>
              <a:t>威</a:t>
            </a:r>
            <a:endParaRPr lang="SimHei" altLang="SimHei" sz="1400"/>
          </a:p>
        </p:txBody>
      </p:sp>
      <p:sp>
        <p:nvSpPr>
          <p:cNvPr id="264" name="textbox 264"/>
          <p:cNvSpPr/>
          <p:nvPr/>
        </p:nvSpPr>
        <p:spPr>
          <a:xfrm>
            <a:off x="6257900" y="6903701"/>
            <a:ext cx="179704" cy="271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523"/>
              </a:lnSpc>
            </a:pPr>
            <a:endParaRPr lang="Arial" altLang="Arial" sz="100"/>
          </a:p>
          <a:p>
            <a:pPr algn="r" rtl="0" eaLnBrk="0">
              <a:lnSpc>
                <a:spcPct val="70000"/>
              </a:lnSpc>
            </a:pPr>
            <a:r>
              <a:rPr sz="2300" kern="0" spc="-80">
                <a:solidFill>
                  <a:srgbClr val="000000">
                    <a:alpha val="100000"/>
                  </a:srgbClr>
                </a:solidFill>
                <a:latin typeface="Arial"/>
                <a:ea typeface="Arial"/>
                <a:cs typeface="Arial"/>
              </a:rPr>
              <a:t>n</a:t>
            </a:r>
            <a:endParaRPr lang="Arial" altLang="Arial" sz="2300"/>
          </a:p>
        </p:txBody>
      </p:sp>
      <p:sp>
        <p:nvSpPr>
          <p:cNvPr id="266" name="textbox 266"/>
          <p:cNvSpPr/>
          <p:nvPr/>
        </p:nvSpPr>
        <p:spPr>
          <a:xfrm>
            <a:off x="6057838" y="7101437"/>
            <a:ext cx="191135" cy="225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649"/>
              </a:lnSpc>
            </a:pPr>
            <a:endParaRPr lang="Arial" altLang="Arial" sz="100"/>
          </a:p>
          <a:p>
            <a:pPr algn="r" rtl="0" eaLnBrk="0">
              <a:lnSpc>
                <a:spcPct val="94000"/>
              </a:lnSpc>
            </a:pPr>
            <a:r>
              <a:rPr sz="1400" kern="0" spc="-10">
                <a:solidFill>
                  <a:srgbClr val="000000">
                    <a:alpha val="100000"/>
                  </a:srgbClr>
                </a:solidFill>
                <a:latin typeface="SimHei"/>
                <a:ea typeface="SimHei"/>
                <a:cs typeface="SimHei"/>
              </a:rPr>
              <a:t>邦</a:t>
            </a:r>
            <a:endParaRPr lang="SimHei" altLang="SimHei" sz="1400"/>
          </a:p>
        </p:txBody>
      </p:sp>
      <p:sp>
        <p:nvSpPr>
          <p:cNvPr id="268" name="textbox 268"/>
          <p:cNvSpPr/>
          <p:nvPr/>
        </p:nvSpPr>
        <p:spPr>
          <a:xfrm>
            <a:off x="6080328" y="6903701"/>
            <a:ext cx="189864" cy="278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745"/>
              </a:lnSpc>
            </a:pPr>
            <a:endParaRPr lang="Arial" altLang="Arial" sz="100"/>
          </a:p>
          <a:p>
            <a:pPr algn="r" rtl="0" eaLnBrk="0">
              <a:lnSpc>
                <a:spcPct val="66000"/>
              </a:lnSpc>
            </a:pPr>
            <a:r>
              <a:rPr sz="2500" kern="0" spc="-110">
                <a:solidFill>
                  <a:srgbClr val="000000">
                    <a:alpha val="100000"/>
                  </a:srgbClr>
                </a:solidFill>
                <a:latin typeface="Arial"/>
                <a:ea typeface="Arial"/>
                <a:cs typeface="Arial"/>
              </a:rPr>
              <a:t>o</a:t>
            </a:r>
            <a:endParaRPr lang="Arial" altLang="Arial" sz="2500"/>
          </a:p>
        </p:txBody>
      </p:sp>
      <p:sp>
        <p:nvSpPr>
          <p:cNvPr id="270" name="textbox 270"/>
          <p:cNvSpPr/>
          <p:nvPr/>
        </p:nvSpPr>
        <p:spPr>
          <a:xfrm>
            <a:off x="5685449" y="7101437"/>
            <a:ext cx="197485" cy="2260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207"/>
              </a:lnSpc>
            </a:pPr>
            <a:endParaRPr lang="Arial" altLang="Arial" sz="100"/>
          </a:p>
          <a:p>
            <a:pPr marL="12700" algn="l" rtl="0" eaLnBrk="0">
              <a:lnSpc>
                <a:spcPct val="94000"/>
              </a:lnSpc>
            </a:pPr>
            <a:r>
              <a:rPr sz="1400" kern="0" spc="-10">
                <a:solidFill>
                  <a:srgbClr val="000000">
                    <a:alpha val="100000"/>
                  </a:srgbClr>
                </a:solidFill>
                <a:latin typeface="SimHei"/>
                <a:ea typeface="SimHei"/>
                <a:cs typeface="SimHei"/>
              </a:rPr>
              <a:t>斯</a:t>
            </a:r>
            <a:endParaRPr lang="SimHei" altLang="SimHei" sz="1400"/>
          </a:p>
        </p:txBody>
      </p:sp>
      <p:sp>
        <p:nvSpPr>
          <p:cNvPr id="272" name="textbox 272"/>
          <p:cNvSpPr/>
          <p:nvPr/>
        </p:nvSpPr>
        <p:spPr>
          <a:xfrm>
            <a:off x="5705682" y="6903701"/>
            <a:ext cx="173354" cy="278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745"/>
              </a:lnSpc>
            </a:pPr>
            <a:endParaRPr lang="Arial" altLang="Arial" sz="100"/>
          </a:p>
          <a:p>
            <a:pPr algn="r" rtl="0" eaLnBrk="0">
              <a:lnSpc>
                <a:spcPct val="66000"/>
              </a:lnSpc>
            </a:pPr>
            <a:r>
              <a:rPr sz="2500" kern="0" spc="-100">
                <a:solidFill>
                  <a:srgbClr val="000000">
                    <a:alpha val="100000"/>
                  </a:srgbClr>
                </a:solidFill>
                <a:latin typeface="Arial"/>
                <a:ea typeface="Arial"/>
                <a:cs typeface="Arial"/>
              </a:rPr>
              <a:t>s</a:t>
            </a:r>
            <a:endParaRPr lang="Arial" altLang="Arial" sz="2500"/>
          </a:p>
        </p:txBody>
      </p:sp>
      <p:sp>
        <p:nvSpPr>
          <p:cNvPr id="274" name="textbox 274"/>
          <p:cNvSpPr/>
          <p:nvPr/>
        </p:nvSpPr>
        <p:spPr>
          <a:xfrm>
            <a:off x="5327639" y="7101437"/>
            <a:ext cx="372109" cy="2247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92"/>
              </a:lnSpc>
            </a:pPr>
            <a:endParaRPr lang="Arial" altLang="Arial" sz="100"/>
          </a:p>
          <a:p>
            <a:pPr marL="12700" algn="l" rtl="0" eaLnBrk="0">
              <a:lnSpc>
                <a:spcPct val="93000"/>
              </a:lnSpc>
            </a:pPr>
            <a:r>
              <a:rPr sz="1400" kern="0" spc="-50">
                <a:solidFill>
                  <a:srgbClr val="000000">
                    <a:alpha val="100000"/>
                  </a:srgbClr>
                </a:solidFill>
                <a:latin typeface="SimHei"/>
                <a:ea typeface="SimHei"/>
                <a:cs typeface="SimHei"/>
              </a:rPr>
              <a:t>美特</a:t>
            </a:r>
            <a:endParaRPr lang="SimHei" altLang="SimHei" sz="1400"/>
          </a:p>
        </p:txBody>
      </p:sp>
      <p:sp>
        <p:nvSpPr>
          <p:cNvPr id="276" name="textbox 276"/>
          <p:cNvSpPr/>
          <p:nvPr/>
        </p:nvSpPr>
        <p:spPr>
          <a:xfrm>
            <a:off x="5335161" y="6847375"/>
            <a:ext cx="391159" cy="337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401"/>
              </a:lnSpc>
            </a:pPr>
            <a:endParaRPr lang="Arial" altLang="Arial" sz="100"/>
          </a:p>
          <a:p>
            <a:pPr marL="12700" algn="l" rtl="0" eaLnBrk="0">
              <a:lnSpc>
                <a:spcPct val="79000"/>
              </a:lnSpc>
            </a:pPr>
            <a:r>
              <a:rPr sz="2600" kern="0" spc="-60">
                <a:solidFill>
                  <a:srgbClr val="000000">
                    <a:alpha val="100000"/>
                  </a:srgbClr>
                </a:solidFill>
                <a:latin typeface="Arial"/>
                <a:ea typeface="Arial"/>
                <a:cs typeface="Arial"/>
              </a:rPr>
              <a:t>ter</a:t>
            </a:r>
            <a:endParaRPr lang="Arial" altLang="Arial" sz="2600"/>
          </a:p>
        </p:txBody>
      </p:sp>
      <p:sp>
        <p:nvSpPr>
          <p:cNvPr id="278" name="textbox 278"/>
          <p:cNvSpPr/>
          <p:nvPr/>
        </p:nvSpPr>
        <p:spPr>
          <a:xfrm>
            <a:off x="6089639" y="6525666"/>
            <a:ext cx="590550" cy="171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02"/>
              </a:lnSpc>
            </a:pPr>
            <a:endParaRPr lang="Arial" altLang="Arial" sz="100"/>
          </a:p>
          <a:p>
            <a:pPr marL="12700" algn="l" rtl="0" eaLnBrk="0">
              <a:lnSpc>
                <a:spcPct val="95000"/>
              </a:lnSpc>
            </a:pPr>
            <a:r>
              <a:rPr sz="1000" kern="0" spc="-50">
                <a:solidFill>
                  <a:srgbClr val="9B861E">
                    <a:alpha val="100000"/>
                  </a:srgbClr>
                </a:solidFill>
                <a:latin typeface="SimHei"/>
                <a:ea typeface="SimHei"/>
                <a:cs typeface="SimHei"/>
              </a:rPr>
              <a:t>世</a:t>
            </a:r>
            <a:r>
              <a:rPr sz="1000" kern="0" spc="290">
                <a:solidFill>
                  <a:srgbClr val="9B861E">
                    <a:alpha val="100000"/>
                  </a:srgbClr>
                </a:solidFill>
                <a:latin typeface="SimHei"/>
                <a:ea typeface="SimHei"/>
                <a:cs typeface="SimHei"/>
              </a:rPr>
              <a:t> </a:t>
            </a:r>
            <a:r>
              <a:rPr sz="1000" kern="0" spc="-50">
                <a:solidFill>
                  <a:srgbClr val="9B861E">
                    <a:alpha val="100000"/>
                  </a:srgbClr>
                </a:solidFill>
                <a:latin typeface="SimHei"/>
                <a:ea typeface="SimHei"/>
                <a:cs typeface="SimHei"/>
              </a:rPr>
              <a:t>界</a:t>
            </a:r>
            <a:r>
              <a:rPr sz="1000" kern="0" spc="290">
                <a:solidFill>
                  <a:srgbClr val="9B861E">
                    <a:alpha val="100000"/>
                  </a:srgbClr>
                </a:solidFill>
                <a:latin typeface="SimHei"/>
                <a:ea typeface="SimHei"/>
                <a:cs typeface="SimHei"/>
              </a:rPr>
              <a:t> </a:t>
            </a:r>
            <a:r>
              <a:rPr sz="1000" kern="0" spc="-50">
                <a:solidFill>
                  <a:srgbClr val="9B861E">
                    <a:alpha val="100000"/>
                  </a:srgbClr>
                </a:solidFill>
                <a:latin typeface="SimHei"/>
                <a:ea typeface="SimHei"/>
                <a:cs typeface="SimHei"/>
              </a:rPr>
              <a:t>名</a:t>
            </a:r>
            <a:endParaRPr lang="SimHei" altLang="SimHei" sz="1000"/>
          </a:p>
        </p:txBody>
      </p:sp>
      <p:sp>
        <p:nvSpPr>
          <p:cNvPr id="280" name="textbox 280"/>
          <p:cNvSpPr/>
          <p:nvPr/>
        </p:nvSpPr>
        <p:spPr>
          <a:xfrm>
            <a:off x="6094693" y="6407063"/>
            <a:ext cx="601980" cy="1435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49"/>
              </a:lnSpc>
            </a:pPr>
            <a:endParaRPr lang="Arial" altLang="Arial" sz="100"/>
          </a:p>
          <a:p>
            <a:pPr marL="12700" algn="l" rtl="0" eaLnBrk="0">
              <a:lnSpc>
                <a:spcPct val="77000"/>
              </a:lnSpc>
            </a:pPr>
            <a:r>
              <a:rPr sz="1000" kern="0" spc="-10">
                <a:solidFill>
                  <a:srgbClr val="7A6B30">
                    <a:alpha val="100000"/>
                  </a:srgbClr>
                </a:solidFill>
                <a:latin typeface="Times New Roman"/>
                <a:ea typeface="Times New Roman"/>
                <a:cs typeface="Times New Roman"/>
              </a:rPr>
              <a:t>BWSIDEN</a:t>
            </a:r>
            <a:endParaRPr lang="Times New Roman" altLang="Times New Roman" sz="1000"/>
          </a:p>
        </p:txBody>
      </p:sp>
      <p:graphicFrame>
        <p:nvGraphicFramePr>
          <p:cNvPr id="282" name="table 282"/>
          <p:cNvGraphicFramePr>
            <a:graphicFrameLocks noGrp="1"/>
          </p:cNvGraphicFramePr>
          <p:nvPr/>
        </p:nvGraphicFramePr>
        <p:xfrm>
          <a:off x="12623840" y="7427943"/>
          <a:ext cx="3029585" cy="1404620"/>
        </p:xfrm>
        <a:graphic>
          <a:graphicData uri="http://schemas.openxmlformats.org/drawingml/2006/table">
            <a:tbl>
              <a:tblPr/>
              <a:tblGrid>
                <a:gridCol w="670559"/>
                <a:gridCol w="1238885"/>
                <a:gridCol w="1120139"/>
              </a:tblGrid>
              <a:tr h="356234">
                <a:tc rowSpan="5">
                  <a:txBody>
                    <a:bodyPr vert="horz" wrap="square"/>
                    <a:lstStyle/>
                    <a:p>
                      <a:pPr algn="l" rtl="0" eaLnBrk="0">
                        <a:lnSpc>
                          <a:spcPct val="126000"/>
                        </a:lnSpc>
                      </a:pPr>
                      <a:endParaRPr lang="Arial" altLang="Arial" sz="1000"/>
                    </a:p>
                    <a:p>
                      <a:pPr algn="l" rtl="0" eaLnBrk="0">
                        <a:lnSpc>
                          <a:spcPct val="126000"/>
                        </a:lnSpc>
                      </a:pPr>
                      <a:endParaRPr lang="Arial" altLang="Arial" sz="1000"/>
                    </a:p>
                    <a:p>
                      <a:pPr algn="l" rtl="0" eaLnBrk="0">
                        <a:lnSpc>
                          <a:spcPct val="127000"/>
                        </a:lnSpc>
                      </a:pPr>
                      <a:endParaRPr lang="Arial" altLang="Arial" sz="1000"/>
                    </a:p>
                    <a:p>
                      <a:pPr algn="l" rtl="0" eaLnBrk="0">
                        <a:lnSpc>
                          <a:spcPct val="99000"/>
                        </a:lnSpc>
                        <a:spcBef>
                          <a:spcPts val="7"/>
                        </a:spcBef>
                      </a:pPr>
                      <a:r>
                        <a:rPr sz="1100" kern="0" spc="110">
                          <a:solidFill>
                            <a:srgbClr val="000000">
                              <a:alpha val="100000"/>
                            </a:srgbClr>
                          </a:solidFill>
                          <a:latin typeface="SimHei"/>
                          <a:ea typeface="SimHei"/>
                          <a:cs typeface="SimHei"/>
                        </a:rPr>
                        <a:t>哪吒汽车</a:t>
                      </a:r>
                      <a:endParaRPr lang="SimHei" altLang="SimHei" sz="1100"/>
                    </a:p>
                    <a:p>
                      <a:pPr algn="l" rtl="0" eaLnBrk="0">
                        <a:lnSpc>
                          <a:spcPct val="78000"/>
                        </a:lnSpc>
                        <a:spcBef>
                          <a:spcPts val="1618"/>
                        </a:spcBef>
                      </a:pPr>
                      <a:r>
                        <a:rPr sz="2000" kern="0" spc="0">
                          <a:solidFill>
                            <a:srgbClr val="000000">
                              <a:alpha val="100000"/>
                            </a:srgbClr>
                          </a:solidFill>
                          <a:latin typeface="Times New Roman"/>
                          <a:ea typeface="Times New Roman"/>
                          <a:cs typeface="Times New Roman"/>
                        </a:rPr>
                        <a:t>3-P=</a:t>
                      </a:r>
                      <a:endParaRPr lang="Times New Roman" altLang="Times New Roman" sz="2000"/>
                    </a:p>
                    <a:p>
                      <a:pPr algn="l" rtl="0" eaLnBrk="0">
                        <a:lnSpc>
                          <a:spcPts val="1345"/>
                        </a:lnSpc>
                      </a:pPr>
                      <a:r>
                        <a:rPr sz="1100" kern="0" spc="-30">
                          <a:solidFill>
                            <a:srgbClr val="000000">
                              <a:alpha val="100000"/>
                            </a:srgbClr>
                          </a:solidFill>
                          <a:latin typeface="SimHei"/>
                          <a:ea typeface="SimHei"/>
                          <a:cs typeface="SimHei"/>
                        </a:rPr>
                        <a:t>比</a:t>
                      </a:r>
                      <a:r>
                        <a:rPr sz="1100" kern="0" spc="290">
                          <a:solidFill>
                            <a:srgbClr val="000000">
                              <a:alpha val="100000"/>
                            </a:srgbClr>
                          </a:solidFill>
                          <a:latin typeface="SimHei"/>
                          <a:ea typeface="SimHei"/>
                          <a:cs typeface="SimHei"/>
                        </a:rPr>
                        <a:t> </a:t>
                      </a:r>
                      <a:r>
                        <a:rPr sz="1100" kern="0" spc="-30">
                          <a:solidFill>
                            <a:srgbClr val="000000">
                              <a:alpha val="100000"/>
                            </a:srgbClr>
                          </a:solidFill>
                          <a:latin typeface="SimHei"/>
                          <a:ea typeface="SimHei"/>
                          <a:cs typeface="SimHei"/>
                        </a:rPr>
                        <a:t>亚</a:t>
                      </a:r>
                      <a:r>
                        <a:rPr sz="1100" kern="0" spc="260">
                          <a:solidFill>
                            <a:srgbClr val="000000">
                              <a:alpha val="100000"/>
                            </a:srgbClr>
                          </a:solidFill>
                          <a:latin typeface="SimHei"/>
                          <a:ea typeface="SimHei"/>
                          <a:cs typeface="SimHei"/>
                        </a:rPr>
                        <a:t> </a:t>
                      </a:r>
                      <a:r>
                        <a:rPr sz="1100" kern="0" spc="-30">
                          <a:solidFill>
                            <a:srgbClr val="000000">
                              <a:alpha val="100000"/>
                            </a:srgbClr>
                          </a:solidFill>
                          <a:latin typeface="SimHei"/>
                          <a:ea typeface="SimHei"/>
                          <a:cs typeface="SimHei"/>
                        </a:rPr>
                        <a:t>迪</a:t>
                      </a:r>
                      <a:endParaRPr lang="SimHei" altLang="SimHei" sz="1100"/>
                    </a:p>
                  </a:txBody>
                  <a:tcPr marL="0" marR="0" marT="0" marB="0">
                    <a:lnL>
                      <a:noFill/>
                    </a:lnL>
                    <a:lnR>
                      <a:noFill/>
                    </a:lnR>
                    <a:lnT>
                      <a:noFill/>
                    </a:lnT>
                    <a:lnB>
                      <a:noFill/>
                    </a:lnB>
                  </a:tcPr>
                </a:tc>
                <a:tc rowSpan="2">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marL="376554" algn="l" rtl="0" eaLnBrk="0">
                        <a:lnSpc>
                          <a:spcPct val="99000"/>
                        </a:lnSpc>
                        <a:spcBef>
                          <a:spcPts val="4"/>
                        </a:spcBef>
                      </a:pPr>
                      <a:r>
                        <a:rPr sz="1100" kern="0" spc="-30">
                          <a:solidFill>
                            <a:srgbClr val="000000">
                              <a:alpha val="100000"/>
                            </a:srgbClr>
                          </a:solidFill>
                          <a:latin typeface="SimHei"/>
                          <a:ea typeface="SimHei"/>
                          <a:cs typeface="SimHei"/>
                        </a:rPr>
                        <a:t>零跑汽车</a:t>
                      </a:r>
                      <a:endParaRPr lang="SimHei" altLang="SimHei" sz="1100"/>
                    </a:p>
                  </a:txBody>
                  <a:tcPr marL="0" marR="0" marT="538" marB="0">
                    <a:lnL>
                      <a:noFill/>
                    </a:lnL>
                    <a:lnR>
                      <a:noFill/>
                    </a:lnR>
                    <a:lnT>
                      <a:noFill/>
                    </a:lnT>
                    <a:lnB>
                      <a:noFill/>
                    </a:lnB>
                  </a:tcPr>
                </a:tc>
              </a:tr>
              <a:tr h="64770">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rowSpan="2">
                  <a:txBody>
                    <a:bodyPr vert="horz" wrap="square"/>
                    <a:lstStyle/>
                    <a:p>
                      <a:pPr algn="l" rtl="0" eaLnBrk="0">
                        <a:lnSpc>
                          <a:spcPct val="137000"/>
                        </a:lnSpc>
                      </a:pPr>
                      <a:endParaRPr lang="Arial" altLang="Arial" sz="1000"/>
                    </a:p>
                    <a:p>
                      <a:pPr algn="r" rtl="0" eaLnBrk="0">
                        <a:lnSpc>
                          <a:spcPct val="95000"/>
                        </a:lnSpc>
                        <a:spcBef>
                          <a:spcPts val="6"/>
                        </a:spcBef>
                      </a:pPr>
                      <a:r>
                        <a:rPr sz="1100" kern="0" spc="-60">
                          <a:solidFill>
                            <a:srgbClr val="B73034">
                              <a:alpha val="100000"/>
                            </a:srgbClr>
                          </a:solidFill>
                          <a:latin typeface="SimHei"/>
                          <a:ea typeface="SimHei"/>
                          <a:cs typeface="SimHei"/>
                        </a:rPr>
                        <a:t>五</a:t>
                      </a:r>
                      <a:r>
                        <a:rPr sz="1100" kern="0" spc="340">
                          <a:solidFill>
                            <a:srgbClr val="B73034">
                              <a:alpha val="100000"/>
                            </a:srgbClr>
                          </a:solidFill>
                          <a:latin typeface="SimHei"/>
                          <a:ea typeface="SimHei"/>
                          <a:cs typeface="SimHei"/>
                        </a:rPr>
                        <a:t> </a:t>
                      </a:r>
                      <a:r>
                        <a:rPr sz="1100" kern="0" spc="-60">
                          <a:solidFill>
                            <a:srgbClr val="B73034">
                              <a:alpha val="100000"/>
                            </a:srgbClr>
                          </a:solidFill>
                          <a:latin typeface="SimHei"/>
                          <a:ea typeface="SimHei"/>
                          <a:cs typeface="SimHei"/>
                        </a:rPr>
                        <a:t>菱</a:t>
                      </a:r>
                      <a:r>
                        <a:rPr sz="1100" kern="0" spc="330">
                          <a:solidFill>
                            <a:srgbClr val="B73034">
                              <a:alpha val="100000"/>
                            </a:srgbClr>
                          </a:solidFill>
                          <a:latin typeface="SimHei"/>
                          <a:ea typeface="SimHei"/>
                          <a:cs typeface="SimHei"/>
                        </a:rPr>
                        <a:t> </a:t>
                      </a:r>
                      <a:r>
                        <a:rPr sz="1100" kern="0" spc="-60">
                          <a:solidFill>
                            <a:srgbClr val="B73034">
                              <a:alpha val="100000"/>
                            </a:srgbClr>
                          </a:solidFill>
                          <a:latin typeface="SimHei"/>
                          <a:ea typeface="SimHei"/>
                          <a:cs typeface="SimHei"/>
                        </a:rPr>
                        <a:t>汽</a:t>
                      </a:r>
                      <a:r>
                        <a:rPr sz="1100" kern="0" spc="360">
                          <a:solidFill>
                            <a:srgbClr val="B73034">
                              <a:alpha val="100000"/>
                            </a:srgbClr>
                          </a:solidFill>
                          <a:latin typeface="SimHei"/>
                          <a:ea typeface="SimHei"/>
                          <a:cs typeface="SimHei"/>
                        </a:rPr>
                        <a:t> </a:t>
                      </a:r>
                      <a:r>
                        <a:rPr sz="1100" kern="0" spc="-60">
                          <a:solidFill>
                            <a:srgbClr val="B73034">
                              <a:alpha val="100000"/>
                            </a:srgbClr>
                          </a:solidFill>
                          <a:latin typeface="SimHei"/>
                          <a:ea typeface="SimHei"/>
                          <a:cs typeface="SimHei"/>
                        </a:rPr>
                        <a:t>车</a:t>
                      </a:r>
                      <a:endParaRPr lang="SimHei" altLang="SimHei" sz="1100"/>
                    </a:p>
                  </a:txBody>
                  <a:tcPr marL="0" marR="0" marT="0" marB="0">
                    <a:lnL>
                      <a:noFill/>
                    </a:lnL>
                    <a:lnR>
                      <a:noFill/>
                    </a:lnR>
                    <a:lnT>
                      <a:noFill/>
                    </a:lnT>
                    <a:lnB>
                      <a:noFill/>
                    </a:lnB>
                  </a:tcPr>
                </a:tc>
              </a:tr>
              <a:tr h="340359">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rowSpan="2">
                  <a:txBody>
                    <a:bodyPr vert="horz" wrap="square"/>
                    <a:lstStyle/>
                    <a:p>
                      <a:pPr algn="l" rtl="0" eaLnBrk="0">
                        <a:lnSpc>
                          <a:spcPct val="112000"/>
                        </a:lnSpc>
                      </a:pPr>
                      <a:endParaRPr lang="Arial" altLang="Arial" sz="300"/>
                    </a:p>
                    <a:p>
                      <a:pPr marL="268604" algn="l" rtl="0" eaLnBrk="0">
                        <a:lnSpc>
                          <a:spcPct val="96000"/>
                        </a:lnSpc>
                        <a:spcBef>
                          <a:spcPts val="3"/>
                        </a:spcBef>
                      </a:pPr>
                      <a:r>
                        <a:rPr sz="1400" kern="0" spc="10">
                          <a:solidFill>
                            <a:srgbClr val="00125B">
                              <a:alpha val="100000"/>
                            </a:srgbClr>
                          </a:solidFill>
                          <a:latin typeface="SimHei"/>
                          <a:ea typeface="SimHei"/>
                          <a:cs typeface="SimHei"/>
                        </a:rPr>
                        <a:t>宁德时代</a:t>
                      </a:r>
                      <a:endParaRPr lang="SimHei" altLang="SimHei" sz="1400"/>
                    </a:p>
                  </a:txBody>
                  <a:tcPr marL="0" marR="0" marT="0" marB="0">
                    <a:lnL>
                      <a:noFill/>
                    </a:lnL>
                    <a:lnR>
                      <a:noFill/>
                    </a:lnR>
                    <a:lnT>
                      <a:noFill/>
                    </a:lnT>
                    <a:lnB>
                      <a:noFill/>
                    </a:lnB>
                  </a:tcPr>
                </a:tc>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r>
              <a:tr h="234950">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algn="l" rtl="0" eaLnBrk="0">
                        <a:lnSpc>
                          <a:spcPct val="120000"/>
                        </a:lnSpc>
                      </a:pPr>
                      <a:endParaRPr lang="Arial" altLang="Arial" sz="300"/>
                    </a:p>
                    <a:p>
                      <a:pPr marL="802005" algn="l" rtl="0" eaLnBrk="0">
                        <a:lnSpc>
                          <a:spcPct val="97000"/>
                        </a:lnSpc>
                        <a:spcBef>
                          <a:spcPts val="1"/>
                        </a:spcBef>
                      </a:pPr>
                      <a:r>
                        <a:rPr sz="300" kern="0" spc="-10">
                          <a:solidFill>
                            <a:srgbClr val="CA2B2B">
                              <a:alpha val="100000"/>
                            </a:srgbClr>
                          </a:solidFill>
                          <a:latin typeface="SimHei"/>
                          <a:ea typeface="SimHei"/>
                          <a:cs typeface="SimHei"/>
                        </a:rPr>
                        <a:t>生     活</a:t>
                      </a:r>
                      <a:endParaRPr lang="SimHei" altLang="SimHei" sz="300"/>
                    </a:p>
                  </a:txBody>
                  <a:tcPr marL="0" marR="0" marT="0" marB="0">
                    <a:lnL>
                      <a:noFill/>
                    </a:lnL>
                    <a:lnR>
                      <a:noFill/>
                    </a:lnR>
                    <a:lnT>
                      <a:noFill/>
                    </a:lnT>
                    <a:lnB>
                      <a:noFill/>
                    </a:lnB>
                  </a:tcPr>
                </a:tc>
              </a:tr>
              <a:tr h="408305">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gridSpan="2">
                  <a:txBody>
                    <a:bodyPr vert="horz" wrap="square"/>
                    <a:lstStyle/>
                    <a:p>
                      <a:pPr algn="l" rtl="0" eaLnBrk="0">
                        <a:lnSpc>
                          <a:spcPct val="103000"/>
                        </a:lnSpc>
                      </a:pPr>
                      <a:endParaRPr lang="Arial" altLang="Arial" sz="900"/>
                    </a:p>
                    <a:p>
                      <a:pPr marL="770255" algn="l" rtl="0" eaLnBrk="0">
                        <a:lnSpc>
                          <a:spcPct val="87000"/>
                        </a:lnSpc>
                        <a:spcBef>
                          <a:spcPts val="5"/>
                        </a:spcBef>
                      </a:pPr>
                      <a:r>
                        <a:rPr sz="1400" kern="0" spc="-50">
                          <a:solidFill>
                            <a:srgbClr val="0E63A5">
                              <a:alpha val="100000"/>
                            </a:srgbClr>
                          </a:solidFill>
                          <a:latin typeface="SimHei"/>
                          <a:ea typeface="SimHei"/>
                          <a:cs typeface="SimHei"/>
                        </a:rPr>
                        <a:t>吉利汽车</a:t>
                      </a:r>
                      <a:endParaRPr lang="SimHei" altLang="SimHei" sz="1400"/>
                    </a:p>
                    <a:p>
                      <a:pPr marL="795655" algn="l" rtl="0" eaLnBrk="0">
                        <a:lnSpc>
                          <a:spcPts val="586"/>
                        </a:lnSpc>
                      </a:pPr>
                      <a:r>
                        <a:rPr sz="800" kern="0" spc="0">
                          <a:solidFill>
                            <a:srgbClr val="0E63A5">
                              <a:alpha val="100000"/>
                            </a:srgbClr>
                          </a:solidFill>
                          <a:latin typeface="Arial"/>
                          <a:ea typeface="Arial"/>
                          <a:cs typeface="Arial"/>
                        </a:rPr>
                        <a:t>GEELYAUTO</a:t>
                      </a:r>
                      <a:endParaRPr lang="Arial" altLang="Arial" sz="800"/>
                    </a:p>
                  </a:txBody>
                  <a:tcPr marL="0" marR="0" marT="0" marB="0">
                    <a:lnL>
                      <a:noFill/>
                    </a:lnL>
                    <a:lnR>
                      <a:noFill/>
                    </a:lnR>
                    <a:lnT>
                      <a:noFill/>
                    </a:lnT>
                    <a:lnB>
                      <a:noFill/>
                    </a:lnB>
                  </a:tcPr>
                </a:tc>
                <a:tc hMerge="1">
                  <a:txBody>
                    <a:bodyPr vert="horz" wrap="square"/>
                    <a:lstStyle/>
                    <a:p>
                      <a:endParaRPr/>
                    </a:p>
                  </a:txBody>
                  <a:tcPr marL="0" marR="0" marT="0" marB="0">
                    <a:lnL>
                      <a:noFill/>
                    </a:lnL>
                    <a:lnR>
                      <a:noFill/>
                    </a:lnR>
                    <a:lnT>
                      <a:noFill/>
                    </a:lnT>
                    <a:lnB>
                      <a:noFill/>
                    </a:lnB>
                  </a:tcPr>
                </a:tc>
              </a:tr>
            </a:tbl>
          </a:graphicData>
        </a:graphic>
      </p:graphicFrame>
      <p:sp>
        <p:nvSpPr>
          <p:cNvPr id="284" name="textbox 284"/>
          <p:cNvSpPr/>
          <p:nvPr/>
        </p:nvSpPr>
        <p:spPr>
          <a:xfrm>
            <a:off x="12611139" y="9121272"/>
            <a:ext cx="3060064" cy="142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2116"/>
              </a:lnSpc>
            </a:pPr>
            <a:r>
              <a:rPr sz="1700" kern="0" spc="30">
                <a:solidFill>
                  <a:srgbClr val="BD0012">
                    <a:alpha val="100000"/>
                  </a:srgbClr>
                </a:solidFill>
                <a:latin typeface="Dotum"/>
                <a:ea typeface="Dotum"/>
                <a:cs typeface="Dotum"/>
              </a:rPr>
              <a:t>⇔</a:t>
            </a:r>
            <a:r>
              <a:rPr sz="1700" kern="0" spc="0">
                <a:solidFill>
                  <a:srgbClr val="BD0012">
                    <a:alpha val="100000"/>
                  </a:srgbClr>
                </a:solidFill>
                <a:latin typeface="SimSun"/>
                <a:ea typeface="SimSun"/>
                <a:cs typeface="SimSun"/>
              </a:rPr>
              <a:t>nIU</a:t>
            </a:r>
            <a:r>
              <a:rPr sz="1700" kern="0" spc="430">
                <a:solidFill>
                  <a:srgbClr val="BD0012">
                    <a:alpha val="100000"/>
                  </a:srgbClr>
                </a:solidFill>
                <a:latin typeface="SimSun"/>
                <a:ea typeface="SimSun"/>
                <a:cs typeface="SimSun"/>
              </a:rPr>
              <a:t>  </a:t>
            </a:r>
            <a:r>
              <a:rPr sz="1700" kern="0" spc="30">
                <a:solidFill>
                  <a:srgbClr val="BD0012">
                    <a:alpha val="100000"/>
                  </a:srgbClr>
                </a:solidFill>
                <a:latin typeface="LiSu"/>
                <a:ea typeface="LiSu"/>
                <a:cs typeface="LiSu"/>
              </a:rPr>
              <a:t>小牛电动</a:t>
            </a:r>
            <a:endParaRPr lang="LiSu" altLang="LiSu" sz="1700"/>
          </a:p>
          <a:p>
            <a:pPr marL="526415" algn="l" rtl="0" eaLnBrk="0">
              <a:lnSpc>
                <a:spcPct val="83000"/>
              </a:lnSpc>
              <a:spcBef>
                <a:spcPts val="973"/>
              </a:spcBef>
            </a:pPr>
            <a:r>
              <a:rPr sz="1700" kern="0" spc="240">
                <a:solidFill>
                  <a:srgbClr val="102D59">
                    <a:alpha val="100000"/>
                  </a:srgbClr>
                </a:solidFill>
                <a:latin typeface="SimHei"/>
                <a:ea typeface="SimHei"/>
                <a:cs typeface="SimHei"/>
              </a:rPr>
              <a:t>长安汽车</a:t>
            </a:r>
            <a:endParaRPr lang="SimHei" altLang="SimHei" sz="1700"/>
          </a:p>
          <a:p>
            <a:pPr marL="526415" algn="l" rtl="0" eaLnBrk="0">
              <a:lnSpc>
                <a:spcPct val="95000"/>
              </a:lnSpc>
              <a:spcBef>
                <a:spcPts val="16"/>
              </a:spcBef>
            </a:pPr>
            <a:r>
              <a:rPr sz="1300" kern="0" spc="0" baseline="20033">
                <a:solidFill>
                  <a:srgbClr val="000000">
                    <a:alpha val="100000"/>
                  </a:srgbClr>
                </a:solidFill>
                <a:latin typeface="Arial"/>
                <a:ea typeface="Arial"/>
                <a:cs typeface="Arial"/>
              </a:rPr>
              <a:t>CHANGAN</a:t>
            </a:r>
            <a:r>
              <a:rPr sz="800" kern="0" spc="0">
                <a:solidFill>
                  <a:srgbClr val="000000">
                    <a:alpha val="100000"/>
                  </a:srgbClr>
                </a:solidFill>
                <a:latin typeface="Arial"/>
                <a:ea typeface="Arial"/>
                <a:cs typeface="Arial"/>
              </a:rPr>
              <a:t>    </a:t>
            </a:r>
            <a:r>
              <a:rPr sz="1300" kern="0" spc="0" baseline="20033">
                <a:solidFill>
                  <a:srgbClr val="000000">
                    <a:alpha val="100000"/>
                  </a:srgbClr>
                </a:solidFill>
                <a:latin typeface="Arial"/>
                <a:ea typeface="Arial"/>
                <a:cs typeface="Arial"/>
              </a:rPr>
              <a:t>AUTO</a:t>
            </a:r>
            <a:r>
              <a:rPr sz="800" kern="0" spc="50">
                <a:solidFill>
                  <a:srgbClr val="000000">
                    <a:alpha val="100000"/>
                  </a:srgbClr>
                </a:solidFill>
                <a:latin typeface="Arial"/>
                <a:ea typeface="Arial"/>
                <a:cs typeface="Arial"/>
              </a:rPr>
              <a:t>                </a:t>
            </a:r>
            <a:r>
              <a:rPr sz="800" kern="0" spc="40">
                <a:solidFill>
                  <a:srgbClr val="000000">
                    <a:alpha val="100000"/>
                  </a:srgbClr>
                </a:solidFill>
                <a:latin typeface="Arial"/>
                <a:ea typeface="Arial"/>
                <a:cs typeface="Arial"/>
              </a:rPr>
              <a:t>    </a:t>
            </a:r>
            <a:r>
              <a:rPr sz="2100" b="1" kern="0" spc="40" baseline="-4960">
                <a:solidFill>
                  <a:srgbClr val="000000">
                    <a:alpha val="100000"/>
                  </a:srgbClr>
                </a:solidFill>
                <a:latin typeface="SimHei"/>
                <a:ea typeface="SimHei"/>
                <a:cs typeface="SimHei"/>
              </a:rPr>
              <a:t>东风汽车</a:t>
            </a:r>
            <a:endParaRPr lang="SimHei" altLang="SimHei" sz="2100" baseline="-4960"/>
          </a:p>
          <a:p>
            <a:pPr algn="l" rtl="0" eaLnBrk="0">
              <a:lnSpc>
                <a:spcPct val="106000"/>
              </a:lnSpc>
            </a:pPr>
            <a:endParaRPr lang="Arial" altLang="Arial" sz="1400"/>
          </a:p>
          <a:p>
            <a:pPr algn="l" rtl="0" eaLnBrk="0">
              <a:lnSpc>
                <a:spcPct val="12647"/>
              </a:lnSpc>
            </a:pPr>
            <a:endParaRPr lang="Arial" altLang="Arial" sz="100"/>
          </a:p>
          <a:p>
            <a:pPr algn="r" rtl="0" eaLnBrk="0">
              <a:lnSpc>
                <a:spcPct val="97000"/>
              </a:lnSpc>
            </a:pPr>
            <a:r>
              <a:rPr sz="2300" b="1" kern="0" spc="-30">
                <a:solidFill>
                  <a:srgbClr val="000000">
                    <a:alpha val="100000"/>
                  </a:srgbClr>
                </a:solidFill>
                <a:latin typeface="SimHei"/>
                <a:ea typeface="SimHei"/>
                <a:cs typeface="SimHei"/>
              </a:rPr>
              <a:t>雅</a:t>
            </a:r>
            <a:r>
              <a:rPr sz="2300" kern="0" spc="730">
                <a:solidFill>
                  <a:srgbClr val="000000">
                    <a:alpha val="100000"/>
                  </a:srgbClr>
                </a:solidFill>
                <a:latin typeface="SimHei"/>
                <a:ea typeface="SimHei"/>
                <a:cs typeface="SimHei"/>
              </a:rPr>
              <a:t> </a:t>
            </a:r>
            <a:r>
              <a:rPr sz="2300" b="1" kern="0" spc="-30">
                <a:solidFill>
                  <a:srgbClr val="000000">
                    <a:alpha val="100000"/>
                  </a:srgbClr>
                </a:solidFill>
                <a:latin typeface="SimHei"/>
                <a:ea typeface="SimHei"/>
                <a:cs typeface="SimHei"/>
              </a:rPr>
              <a:t>迪</a:t>
            </a:r>
            <a:r>
              <a:rPr sz="2300" kern="0" spc="110">
                <a:solidFill>
                  <a:srgbClr val="000000">
                    <a:alpha val="100000"/>
                  </a:srgbClr>
                </a:solidFill>
                <a:latin typeface="SimHei"/>
                <a:ea typeface="SimHei"/>
                <a:cs typeface="SimHei"/>
              </a:rPr>
              <a:t>       </a:t>
            </a:r>
            <a:r>
              <a:rPr sz="3800" i="1" kern="0" spc="-30" baseline="-4112">
                <a:solidFill>
                  <a:srgbClr val="E30016">
                    <a:alpha val="100000"/>
                  </a:srgbClr>
                </a:solidFill>
                <a:latin typeface="STXingkai"/>
                <a:ea typeface="STXingkai"/>
                <a:cs typeface="STXingkai"/>
              </a:rPr>
              <a:t>红旗</a:t>
            </a:r>
            <a:endParaRPr lang="STXingkai" altLang="STXingkai" sz="3800" baseline="-4112"/>
          </a:p>
        </p:txBody>
      </p:sp>
      <p:graphicFrame>
        <p:nvGraphicFramePr>
          <p:cNvPr id="286" name="table 286"/>
          <p:cNvGraphicFramePr>
            <a:graphicFrameLocks noGrp="1"/>
          </p:cNvGraphicFramePr>
          <p:nvPr/>
        </p:nvGraphicFramePr>
        <p:xfrm>
          <a:off x="16389463" y="8103992"/>
          <a:ext cx="3220085" cy="1185545"/>
        </p:xfrm>
        <a:graphic>
          <a:graphicData uri="http://schemas.openxmlformats.org/drawingml/2006/table">
            <a:tbl>
              <a:tblPr/>
              <a:tblGrid>
                <a:gridCol w="1816735"/>
                <a:gridCol w="1403350"/>
              </a:tblGrid>
              <a:tr h="1185544">
                <a:tc>
                  <a:txBody>
                    <a:bodyPr vert="horz" wrap="square"/>
                    <a:lstStyle/>
                    <a:p>
                      <a:pPr algn="l" rtl="0" eaLnBrk="0">
                        <a:lnSpc>
                          <a:spcPct val="156000"/>
                        </a:lnSpc>
                      </a:pPr>
                      <a:endParaRPr lang="Arial" altLang="Arial" sz="1000"/>
                    </a:p>
                    <a:p>
                      <a:pPr algn="l" rtl="0" eaLnBrk="0">
                        <a:lnSpc>
                          <a:spcPct val="7758"/>
                        </a:lnSpc>
                      </a:pPr>
                      <a:endParaRPr lang="Arial" altLang="Arial" sz="100"/>
                    </a:p>
                    <a:p>
                      <a:pPr algn="l" rtl="0" eaLnBrk="0">
                        <a:lnSpc>
                          <a:spcPct val="73000"/>
                        </a:lnSpc>
                      </a:pPr>
                      <a:r>
                        <a:rPr sz="1600" b="1" i="1" kern="0" spc="-40">
                          <a:solidFill>
                            <a:srgbClr val="000000">
                              <a:alpha val="100000"/>
                            </a:srgbClr>
                          </a:solidFill>
                          <a:latin typeface="Arial"/>
                          <a:ea typeface="Arial"/>
                          <a:cs typeface="Arial"/>
                        </a:rPr>
                        <a:t>Naturehike</a:t>
                      </a:r>
                      <a:endParaRPr lang="Arial" altLang="Arial" sz="1600"/>
                    </a:p>
                    <a:p>
                      <a:pPr marL="278765" algn="l" rtl="0" eaLnBrk="0">
                        <a:lnSpc>
                          <a:spcPts val="1122"/>
                        </a:lnSpc>
                      </a:pPr>
                      <a:r>
                        <a:rPr sz="800" i="1" kern="0" spc="10">
                          <a:solidFill>
                            <a:srgbClr val="000000">
                              <a:alpha val="100000"/>
                            </a:srgbClr>
                          </a:solidFill>
                          <a:latin typeface="Arial"/>
                          <a:ea typeface="Arial"/>
                          <a:cs typeface="Arial"/>
                        </a:rPr>
                        <a:t>outdoors</a:t>
                      </a:r>
                      <a:endParaRPr lang="Arial" altLang="Arial" sz="800"/>
                    </a:p>
                    <a:p>
                      <a:pPr marL="669925" algn="l" rtl="0" eaLnBrk="0">
                        <a:lnSpc>
                          <a:spcPct val="97000"/>
                        </a:lnSpc>
                        <a:spcBef>
                          <a:spcPts val="1583"/>
                        </a:spcBef>
                      </a:pPr>
                      <a:r>
                        <a:rPr sz="2000" b="1" kern="0" spc="120">
                          <a:solidFill>
                            <a:srgbClr val="035E3F">
                              <a:alpha val="100000"/>
                            </a:srgbClr>
                          </a:solidFill>
                          <a:latin typeface="SimSun"/>
                          <a:ea typeface="SimSun"/>
                          <a:cs typeface="SimSun"/>
                        </a:rPr>
                        <a:t>林氏木业</a:t>
                      </a:r>
                      <a:endParaRPr lang="SimSun" altLang="SimSun" sz="2000"/>
                    </a:p>
                    <a:p>
                      <a:pPr marL="666115" algn="l" rtl="0" eaLnBrk="0">
                        <a:lnSpc>
                          <a:spcPts val="929"/>
                        </a:lnSpc>
                        <a:spcBef>
                          <a:spcPts val="40"/>
                        </a:spcBef>
                      </a:pPr>
                      <a:r>
                        <a:rPr sz="1400" b="1" kern="0" spc="-60">
                          <a:solidFill>
                            <a:srgbClr val="237459">
                              <a:alpha val="100000"/>
                            </a:srgbClr>
                          </a:solidFill>
                          <a:latin typeface="Times New Roman"/>
                          <a:ea typeface="Times New Roman"/>
                          <a:cs typeface="Times New Roman"/>
                        </a:rPr>
                        <a:t>LINSHIMUYE</a:t>
                      </a:r>
                      <a:endParaRPr lang="Times New Roman" altLang="Times New Roman" sz="1400"/>
                    </a:p>
                  </a:txBody>
                  <a:tcPr marL="0" marR="0" marT="0" marB="0">
                    <a:lnL>
                      <a:noFill/>
                    </a:lnL>
                    <a:lnR>
                      <a:noFill/>
                    </a:lnR>
                    <a:lnT>
                      <a:noFill/>
                    </a:lnT>
                    <a:lnB>
                      <a:noFill/>
                    </a:lnB>
                  </a:tcPr>
                </a:tc>
                <a:tc>
                  <a:txBody>
                    <a:bodyPr vert="horz" wrap="square"/>
                    <a:lstStyle/>
                    <a:p>
                      <a:pPr algn="l" rtl="0" eaLnBrk="0">
                        <a:lnSpc>
                          <a:spcPct val="37171"/>
                        </a:lnSpc>
                      </a:pPr>
                      <a:endParaRPr lang="Arial" altLang="Arial" sz="100"/>
                    </a:p>
                    <a:p>
                      <a:pPr marL="55880" indent="123825" algn="l" rtl="0" eaLnBrk="0">
                        <a:lnSpc>
                          <a:spcPct val="77000"/>
                        </a:lnSpc>
                      </a:pPr>
                      <a:r>
                        <a:rPr sz="1900" b="1" kern="0" spc="-110">
                          <a:solidFill>
                            <a:srgbClr val="0072B5">
                              <a:alpha val="100000"/>
                            </a:srgbClr>
                          </a:solidFill>
                          <a:latin typeface="SimSun"/>
                          <a:ea typeface="SimSun"/>
                          <a:cs typeface="SimSun"/>
                        </a:rPr>
                        <a:t>居然，之家</a:t>
                      </a:r>
                      <a:r>
                        <a:rPr sz="1900" kern="0" spc="20">
                          <a:solidFill>
                            <a:srgbClr val="0072B5">
                              <a:alpha val="100000"/>
                            </a:srgbClr>
                          </a:solidFill>
                          <a:latin typeface="SimSun"/>
                          <a:ea typeface="SimSun"/>
                          <a:cs typeface="SimSun"/>
                        </a:rPr>
                        <a:t> </a:t>
                      </a:r>
                      <a:r>
                        <a:rPr sz="2600" b="1" kern="0" spc="-120">
                          <a:solidFill>
                            <a:srgbClr val="0072B5">
                              <a:alpha val="100000"/>
                            </a:srgbClr>
                          </a:solidFill>
                          <a:latin typeface="Times New Roman"/>
                          <a:ea typeface="Times New Roman"/>
                          <a:cs typeface="Times New Roman"/>
                        </a:rPr>
                        <a:t>Lasy</a:t>
                      </a:r>
                      <a:r>
                        <a:rPr sz="2600" b="1" kern="0" spc="-110">
                          <a:solidFill>
                            <a:srgbClr val="0072B5">
                              <a:alpha val="100000"/>
                            </a:srgbClr>
                          </a:solidFill>
                          <a:latin typeface="Times New Roman"/>
                          <a:ea typeface="Times New Roman"/>
                          <a:cs typeface="Times New Roman"/>
                        </a:rPr>
                        <a:t>hom</a:t>
                      </a:r>
                      <a:r>
                        <a:rPr sz="2600" b="1" kern="0" spc="-70">
                          <a:solidFill>
                            <a:srgbClr val="0072B5">
                              <a:alpha val="100000"/>
                            </a:srgbClr>
                          </a:solidFill>
                          <a:latin typeface="Times New Roman"/>
                          <a:ea typeface="Times New Roman"/>
                          <a:cs typeface="Times New Roman"/>
                        </a:rPr>
                        <a:t>e</a:t>
                      </a:r>
                      <a:endParaRPr lang="Times New Roman" altLang="Times New Roman" sz="2600"/>
                    </a:p>
                    <a:p>
                      <a:pPr marL="189229" algn="l" rtl="0" eaLnBrk="0">
                        <a:lnSpc>
                          <a:spcPct val="73000"/>
                        </a:lnSpc>
                        <a:spcBef>
                          <a:spcPts val="1413"/>
                        </a:spcBef>
                      </a:pPr>
                      <a:r>
                        <a:rPr sz="2300" b="1" kern="0" spc="0">
                          <a:solidFill>
                            <a:srgbClr val="000000">
                              <a:alpha val="100000"/>
                            </a:srgbClr>
                          </a:solidFill>
                          <a:latin typeface="Arial"/>
                          <a:ea typeface="Arial"/>
                          <a:cs typeface="Arial"/>
                        </a:rPr>
                        <a:t>COSTI</a:t>
                      </a:r>
                      <a:endParaRPr lang="Arial" altLang="Arial" sz="2300"/>
                    </a:p>
                    <a:p>
                      <a:pPr marL="652780" algn="l" rtl="0" eaLnBrk="0">
                        <a:lnSpc>
                          <a:spcPts val="1654"/>
                        </a:lnSpc>
                      </a:pPr>
                      <a:r>
                        <a:rPr sz="2300" b="1" kern="0" spc="30">
                          <a:solidFill>
                            <a:srgbClr val="000000">
                              <a:alpha val="100000"/>
                            </a:srgbClr>
                          </a:solidFill>
                          <a:latin typeface="Arial"/>
                          <a:ea typeface="Arial"/>
                          <a:cs typeface="Arial"/>
                        </a:rPr>
                        <a:t>WAY</a:t>
                      </a:r>
                      <a:endParaRPr lang="Arial" altLang="Arial" sz="2300"/>
                    </a:p>
                  </a:txBody>
                  <a:tcPr marL="0" marR="0" marT="0" marB="0">
                    <a:lnL>
                      <a:noFill/>
                    </a:lnL>
                    <a:lnR>
                      <a:noFill/>
                    </a:lnR>
                    <a:lnT>
                      <a:noFill/>
                    </a:lnT>
                    <a:lnB>
                      <a:noFill/>
                    </a:lnB>
                  </a:tcPr>
                </a:tc>
              </a:tr>
            </a:tbl>
          </a:graphicData>
        </a:graphic>
      </p:graphicFrame>
      <p:sp>
        <p:nvSpPr>
          <p:cNvPr id="288" name="textbox 288"/>
          <p:cNvSpPr/>
          <p:nvPr/>
        </p:nvSpPr>
        <p:spPr>
          <a:xfrm>
            <a:off x="6468689" y="12241887"/>
            <a:ext cx="11897994" cy="3543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218"/>
              </a:lnSpc>
            </a:pPr>
            <a:endParaRPr lang="Arial" altLang="Arial" sz="100"/>
          </a:p>
          <a:p>
            <a:pPr marL="12700" algn="l" rtl="0" eaLnBrk="0">
              <a:lnSpc>
                <a:spcPct val="94000"/>
              </a:lnSpc>
            </a:pPr>
            <a:r>
              <a:rPr sz="2300" b="1" kern="0" spc="90">
                <a:solidFill>
                  <a:srgbClr val="000000">
                    <a:alpha val="100000"/>
                  </a:srgbClr>
                </a:solidFill>
                <a:latin typeface="SimHei"/>
                <a:ea typeface="SimHei"/>
                <a:cs typeface="SimHei"/>
              </a:rPr>
              <a:t>注：本图由霞光社</a:t>
            </a:r>
            <a:r>
              <a:rPr sz="2300" b="1" kern="0" spc="0">
                <a:solidFill>
                  <a:srgbClr val="000000">
                    <a:alpha val="100000"/>
                  </a:srgbClr>
                </a:solidFill>
                <a:latin typeface="Arial"/>
                <a:ea typeface="Arial"/>
                <a:cs typeface="Arial"/>
              </a:rPr>
              <a:t>ShineGlobal</a:t>
            </a:r>
            <a:r>
              <a:rPr sz="2300" b="1" kern="0" spc="90">
                <a:solidFill>
                  <a:srgbClr val="000000">
                    <a:alpha val="100000"/>
                  </a:srgbClr>
                </a:solidFill>
                <a:latin typeface="Arial"/>
                <a:ea typeface="Arial"/>
                <a:cs typeface="Arial"/>
              </a:rPr>
              <a:t> </a:t>
            </a:r>
            <a:r>
              <a:rPr sz="2300" b="1" kern="0" spc="90">
                <a:solidFill>
                  <a:srgbClr val="000000">
                    <a:alpha val="100000"/>
                  </a:srgbClr>
                </a:solidFill>
                <a:latin typeface="SimHei"/>
                <a:ea typeface="SimHei"/>
                <a:cs typeface="SimHei"/>
              </a:rPr>
              <a:t>梳理，只列出部分行业企业为代表，未覆盖全部出海品牌</a:t>
            </a:r>
            <a:endParaRPr lang="SimHei" altLang="SimHei" sz="2300"/>
          </a:p>
        </p:txBody>
      </p:sp>
      <p:sp>
        <p:nvSpPr>
          <p:cNvPr id="290" name="textbox 290"/>
          <p:cNvSpPr/>
          <p:nvPr/>
        </p:nvSpPr>
        <p:spPr>
          <a:xfrm>
            <a:off x="8820160" y="9469497"/>
            <a:ext cx="3105150" cy="1188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366"/>
              </a:lnSpc>
            </a:pPr>
            <a:endParaRPr lang="Arial" altLang="Arial" sz="100"/>
          </a:p>
          <a:p>
            <a:pPr marL="539115" algn="l" rtl="0" eaLnBrk="0">
              <a:lnSpc>
                <a:spcPct val="83000"/>
              </a:lnSpc>
            </a:pPr>
            <a:r>
              <a:rPr sz="2000" kern="0" spc="0">
                <a:solidFill>
                  <a:srgbClr val="FF3B00">
                    <a:alpha val="100000"/>
                  </a:srgbClr>
                </a:solidFill>
                <a:latin typeface="Arial"/>
                <a:ea typeface="Arial"/>
                <a:cs typeface="Arial"/>
              </a:rPr>
              <a:t>LEDVANCE</a:t>
            </a:r>
            <a:endParaRPr lang="Arial" altLang="Arial" sz="2000"/>
          </a:p>
          <a:p>
            <a:pPr marL="2177414" algn="l" rtl="0" eaLnBrk="0">
              <a:lnSpc>
                <a:spcPct val="80000"/>
              </a:lnSpc>
              <a:spcBef>
                <a:spcPts val="19"/>
              </a:spcBef>
            </a:pPr>
            <a:r>
              <a:rPr sz="1400" kern="0" spc="-20">
                <a:solidFill>
                  <a:srgbClr val="000000">
                    <a:alpha val="100000"/>
                  </a:srgbClr>
                </a:solidFill>
                <a:latin typeface="Arial"/>
                <a:ea typeface="Arial"/>
                <a:cs typeface="Arial"/>
              </a:rPr>
              <a:t>BLUETTI</a:t>
            </a:r>
            <a:endParaRPr lang="Arial" altLang="Arial" sz="1400"/>
          </a:p>
          <a:p>
            <a:pPr marL="12700" algn="l" rtl="0" eaLnBrk="0">
              <a:lnSpc>
                <a:spcPts val="5724"/>
              </a:lnSpc>
              <a:spcBef>
                <a:spcPts val="72"/>
              </a:spcBef>
            </a:pPr>
            <a:r>
              <a:rPr sz="4200" kern="0" spc="0">
                <a:solidFill>
                  <a:srgbClr val="000000">
                    <a:alpha val="100000"/>
                  </a:srgbClr>
                </a:solidFill>
                <a:latin typeface="Arial"/>
                <a:ea typeface="Arial"/>
                <a:cs typeface="Arial"/>
              </a:rPr>
              <a:t>laifen</a:t>
            </a:r>
            <a:r>
              <a:rPr sz="4200" kern="0" spc="150">
                <a:solidFill>
                  <a:srgbClr val="000000">
                    <a:alpha val="100000"/>
                  </a:srgbClr>
                </a:solidFill>
                <a:latin typeface="Arial"/>
                <a:ea typeface="Arial"/>
                <a:cs typeface="Arial"/>
              </a:rPr>
              <a:t>   </a:t>
            </a:r>
            <a:r>
              <a:rPr sz="4000" kern="0" spc="0" baseline="24748">
                <a:solidFill>
                  <a:srgbClr val="DC000E">
                    <a:alpha val="100000"/>
                  </a:srgbClr>
                </a:solidFill>
                <a:latin typeface="Arial"/>
                <a:ea typeface="Arial"/>
                <a:cs typeface="Arial"/>
              </a:rPr>
              <a:t>Ol</a:t>
            </a:r>
            <a:r>
              <a:rPr sz="4000" kern="0" spc="170" baseline="24748">
                <a:solidFill>
                  <a:srgbClr val="000000">
                    <a:alpha val="100000"/>
                  </a:srgbClr>
                </a:solidFill>
                <a:latin typeface="SimSun"/>
                <a:ea typeface="SimSun"/>
                <a:cs typeface="SimSun"/>
              </a:rPr>
              <a:t>)</a:t>
            </a:r>
            <a:r>
              <a:rPr sz="2100" kern="0" spc="170" baseline="81864">
                <a:solidFill>
                  <a:srgbClr val="000000">
                    <a:alpha val="100000"/>
                  </a:srgbClr>
                </a:solidFill>
                <a:latin typeface="SimHei"/>
                <a:ea typeface="SimHei"/>
                <a:cs typeface="SimHei"/>
              </a:rPr>
              <a:t>可以科技</a:t>
            </a:r>
            <a:endParaRPr lang="SimHei" altLang="SimHei" sz="2100" baseline="81864"/>
          </a:p>
        </p:txBody>
      </p:sp>
      <p:sp>
        <p:nvSpPr>
          <p:cNvPr id="292" name="textbox 292"/>
          <p:cNvSpPr/>
          <p:nvPr/>
        </p:nvSpPr>
        <p:spPr>
          <a:xfrm>
            <a:off x="9143980" y="6087323"/>
            <a:ext cx="2711450" cy="682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Arial" altLang="Arial" sz="900"/>
          </a:p>
          <a:p>
            <a:pPr algn="l" rtl="0" eaLnBrk="0">
              <a:lnSpc>
                <a:spcPct val="6973"/>
              </a:lnSpc>
            </a:pPr>
            <a:endParaRPr lang="Arial" altLang="Arial" sz="100"/>
          </a:p>
          <a:p>
            <a:pPr marL="12700" algn="l" rtl="0" eaLnBrk="0">
              <a:lnSpc>
                <a:spcPct val="79000"/>
              </a:lnSpc>
            </a:pPr>
            <a:r>
              <a:rPr sz="2600" kern="0" spc="50" baseline="-14023">
                <a:solidFill>
                  <a:srgbClr val="0D2843">
                    <a:alpha val="100000"/>
                  </a:srgbClr>
                </a:solidFill>
                <a:latin typeface="SimSun"/>
                <a:ea typeface="SimSun"/>
                <a:cs typeface="SimSun"/>
              </a:rPr>
              <a:t>%</a:t>
            </a:r>
            <a:r>
              <a:rPr sz="1600" kern="0" spc="50">
                <a:solidFill>
                  <a:srgbClr val="0D2843">
                    <a:alpha val="100000"/>
                  </a:srgbClr>
                </a:solidFill>
                <a:latin typeface="SimSun"/>
                <a:ea typeface="SimSun"/>
                <a:cs typeface="SimSun"/>
              </a:rPr>
              <a:t>                   </a:t>
            </a:r>
            <a:r>
              <a:rPr sz="2600" i="1" kern="0" spc="0">
                <a:solidFill>
                  <a:srgbClr val="000000">
                    <a:alpha val="100000"/>
                  </a:srgbClr>
                </a:solidFill>
                <a:latin typeface="Arial"/>
                <a:ea typeface="Arial"/>
                <a:cs typeface="Arial"/>
              </a:rPr>
              <a:t>Jr</a:t>
            </a:r>
            <a:endParaRPr lang="Arial" altLang="Arial" sz="2600"/>
          </a:p>
          <a:p>
            <a:pPr algn="l" rtl="0" eaLnBrk="0">
              <a:lnSpc>
                <a:spcPct val="105000"/>
              </a:lnSpc>
            </a:pPr>
            <a:endParaRPr lang="Arial" altLang="Arial" sz="500"/>
          </a:p>
          <a:p>
            <a:pPr algn="r" rtl="0" eaLnBrk="0">
              <a:lnSpc>
                <a:spcPct val="79000"/>
              </a:lnSpc>
              <a:spcBef>
                <a:spcPts val="5"/>
              </a:spcBef>
            </a:pPr>
            <a:r>
              <a:rPr sz="1100" kern="0" spc="120">
                <a:solidFill>
                  <a:srgbClr val="000000">
                    <a:alpha val="100000"/>
                  </a:srgbClr>
                </a:solidFill>
                <a:latin typeface="SimHei"/>
                <a:ea typeface="SimHei"/>
                <a:cs typeface="SimHei"/>
              </a:rPr>
              <a:t>大疆创新</a:t>
            </a:r>
            <a:endParaRPr lang="SimHei" altLang="SimHei" sz="1100"/>
          </a:p>
        </p:txBody>
      </p:sp>
      <p:sp>
        <p:nvSpPr>
          <p:cNvPr id="294" name="textbox 294"/>
          <p:cNvSpPr/>
          <p:nvPr/>
        </p:nvSpPr>
        <p:spPr>
          <a:xfrm>
            <a:off x="9512420" y="6429304"/>
            <a:ext cx="1049019" cy="269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287"/>
              </a:lnSpc>
            </a:pPr>
            <a:endParaRPr lang="Arial" altLang="Arial" sz="100"/>
          </a:p>
          <a:p>
            <a:pPr marL="12700" algn="l" rtl="0" eaLnBrk="0">
              <a:lnSpc>
                <a:spcPct val="80000"/>
              </a:lnSpc>
            </a:pPr>
            <a:r>
              <a:rPr sz="2000" kern="0" spc="0">
                <a:solidFill>
                  <a:srgbClr val="000000">
                    <a:alpha val="100000"/>
                  </a:srgbClr>
                </a:solidFill>
                <a:latin typeface="Arial"/>
                <a:ea typeface="Arial"/>
                <a:cs typeface="Arial"/>
              </a:rPr>
              <a:t>iFLYTEK</a:t>
            </a:r>
            <a:endParaRPr lang="Arial" altLang="Arial" sz="2000"/>
          </a:p>
        </p:txBody>
      </p:sp>
      <p:sp>
        <p:nvSpPr>
          <p:cNvPr id="296" name="textbox 296"/>
          <p:cNvSpPr/>
          <p:nvPr/>
        </p:nvSpPr>
        <p:spPr>
          <a:xfrm>
            <a:off x="9514798" y="6087323"/>
            <a:ext cx="1119505" cy="3168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939"/>
              </a:lnSpc>
            </a:pPr>
            <a:endParaRPr lang="Arial" altLang="Arial" sz="100"/>
          </a:p>
          <a:p>
            <a:pPr marL="12700" algn="l" rtl="0" eaLnBrk="0">
              <a:lnSpc>
                <a:spcPct val="96000"/>
              </a:lnSpc>
            </a:pPr>
            <a:r>
              <a:rPr sz="2000" kern="0" spc="150">
                <a:solidFill>
                  <a:srgbClr val="000000">
                    <a:alpha val="100000"/>
                  </a:srgbClr>
                </a:solidFill>
                <a:latin typeface="SimHei"/>
                <a:ea typeface="SimHei"/>
                <a:cs typeface="SimHei"/>
              </a:rPr>
              <a:t>科大讯飞</a:t>
            </a:r>
            <a:endParaRPr lang="SimHei" altLang="SimHei" sz="2000"/>
          </a:p>
        </p:txBody>
      </p:sp>
      <p:sp>
        <p:nvSpPr>
          <p:cNvPr id="298" name="textbox 298"/>
          <p:cNvSpPr/>
          <p:nvPr/>
        </p:nvSpPr>
        <p:spPr>
          <a:xfrm>
            <a:off x="8839179" y="6535691"/>
            <a:ext cx="2971800" cy="1021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837"/>
              </a:lnSpc>
            </a:pPr>
            <a:r>
              <a:rPr sz="5700" kern="0" spc="-150">
                <a:solidFill>
                  <a:srgbClr val="C90000">
                    <a:alpha val="100000"/>
                  </a:srgbClr>
                </a:solidFill>
                <a:latin typeface="Arial"/>
                <a:ea typeface="Arial"/>
                <a:cs typeface="Arial"/>
              </a:rPr>
              <a:t>TCL</a:t>
            </a:r>
            <a:r>
              <a:rPr sz="5700" kern="0" spc="70">
                <a:solidFill>
                  <a:srgbClr val="C90000">
                    <a:alpha val="100000"/>
                  </a:srgbClr>
                </a:solidFill>
                <a:latin typeface="Arial"/>
                <a:ea typeface="Arial"/>
                <a:cs typeface="Arial"/>
              </a:rPr>
              <a:t>  </a:t>
            </a:r>
            <a:r>
              <a:rPr sz="5700" kern="0" spc="-150">
                <a:solidFill>
                  <a:srgbClr val="000000">
                    <a:alpha val="100000"/>
                  </a:srgbClr>
                </a:solidFill>
                <a:latin typeface="Arial"/>
                <a:ea typeface="Arial"/>
                <a:cs typeface="Arial"/>
              </a:rPr>
              <a:t>vivo</a:t>
            </a:r>
            <a:endParaRPr lang="Arial" altLang="Arial" sz="5700"/>
          </a:p>
        </p:txBody>
      </p:sp>
      <p:graphicFrame>
        <p:nvGraphicFramePr>
          <p:cNvPr id="300" name="table 300"/>
          <p:cNvGraphicFramePr>
            <a:graphicFrameLocks noGrp="1"/>
          </p:cNvGraphicFramePr>
          <p:nvPr/>
        </p:nvGraphicFramePr>
        <p:xfrm>
          <a:off x="20269198" y="5886494"/>
          <a:ext cx="3153410" cy="704850"/>
        </p:xfrm>
        <a:graphic>
          <a:graphicData uri="http://schemas.openxmlformats.org/drawingml/2006/table">
            <a:tbl>
              <a:tblPr/>
              <a:tblGrid>
                <a:gridCol w="1305560"/>
                <a:gridCol w="942340"/>
                <a:gridCol w="905510"/>
              </a:tblGrid>
              <a:tr h="704850">
                <a:tc>
                  <a:txBody>
                    <a:bodyPr vert="horz" wrap="square"/>
                    <a:lstStyle/>
                    <a:p>
                      <a:pPr algn="l" rtl="0" eaLnBrk="0">
                        <a:lnSpc>
                          <a:spcPct val="106000"/>
                        </a:lnSpc>
                      </a:pPr>
                      <a:endParaRPr lang="Arial" altLang="Arial" sz="900"/>
                    </a:p>
                    <a:p>
                      <a:pPr algn="l" rtl="0" eaLnBrk="0">
                        <a:lnSpc>
                          <a:spcPct val="6854"/>
                        </a:lnSpc>
                      </a:pPr>
                      <a:endParaRPr lang="Arial" altLang="Arial" sz="100"/>
                    </a:p>
                    <a:p>
                      <a:pPr algn="l" rtl="0" eaLnBrk="0">
                        <a:lnSpc>
                          <a:spcPct val="88000"/>
                        </a:lnSpc>
                      </a:pPr>
                      <a:r>
                        <a:rPr sz="2600" b="1" kern="0" spc="80">
                          <a:solidFill>
                            <a:srgbClr val="000000">
                              <a:alpha val="100000"/>
                            </a:srgbClr>
                          </a:solidFill>
                          <a:latin typeface="Arial"/>
                          <a:ea typeface="Arial"/>
                          <a:cs typeface="Arial"/>
                        </a:rPr>
                        <a:t>&lt;i </a:t>
                      </a:r>
                      <a:r>
                        <a:rPr sz="2600" b="1" kern="0" spc="80">
                          <a:solidFill>
                            <a:srgbClr val="000000">
                              <a:alpha val="100000"/>
                            </a:srgbClr>
                          </a:solidFill>
                          <a:latin typeface="SimHei"/>
                          <a:ea typeface="SimHei"/>
                          <a:cs typeface="SimHei"/>
                        </a:rPr>
                        <a:t>&lt;集团</a:t>
                      </a:r>
                      <a:endParaRPr lang="SimHei" altLang="SimHei" sz="2600"/>
                    </a:p>
                    <a:p>
                      <a:pPr algn="l" rtl="0" eaLnBrk="0">
                        <a:lnSpc>
                          <a:spcPct val="81000"/>
                        </a:lnSpc>
                        <a:spcBef>
                          <a:spcPts val="10"/>
                        </a:spcBef>
                      </a:pPr>
                      <a:r>
                        <a:rPr sz="1400" kern="0" spc="-80">
                          <a:solidFill>
                            <a:srgbClr val="000000">
                              <a:alpha val="100000"/>
                            </a:srgbClr>
                          </a:solidFill>
                          <a:latin typeface="Arial"/>
                          <a:ea typeface="Arial"/>
                          <a:cs typeface="Arial"/>
                        </a:rPr>
                        <a:t>KK</a:t>
                      </a:r>
                      <a:r>
                        <a:rPr sz="1400" kern="0" spc="50">
                          <a:solidFill>
                            <a:srgbClr val="000000">
                              <a:alpha val="100000"/>
                            </a:srgbClr>
                          </a:solidFill>
                          <a:latin typeface="Arial"/>
                          <a:ea typeface="Arial"/>
                          <a:cs typeface="Arial"/>
                        </a:rPr>
                        <a:t>   </a:t>
                      </a:r>
                      <a:r>
                        <a:rPr sz="1400" kern="0" spc="-80">
                          <a:solidFill>
                            <a:srgbClr val="000000">
                              <a:alpha val="100000"/>
                            </a:srgbClr>
                          </a:solidFill>
                          <a:latin typeface="Arial"/>
                          <a:ea typeface="Arial"/>
                          <a:cs typeface="Arial"/>
                        </a:rPr>
                        <a:t>G</a:t>
                      </a:r>
                      <a:r>
                        <a:rPr sz="1400" kern="0" spc="190">
                          <a:solidFill>
                            <a:srgbClr val="000000">
                              <a:alpha val="100000"/>
                            </a:srgbClr>
                          </a:solidFill>
                          <a:latin typeface="Arial"/>
                          <a:ea typeface="Arial"/>
                          <a:cs typeface="Arial"/>
                        </a:rPr>
                        <a:t> </a:t>
                      </a:r>
                      <a:r>
                        <a:rPr sz="1400" kern="0" spc="-80">
                          <a:solidFill>
                            <a:srgbClr val="000000">
                              <a:alpha val="100000"/>
                            </a:srgbClr>
                          </a:solidFill>
                          <a:latin typeface="Arial"/>
                          <a:ea typeface="Arial"/>
                          <a:cs typeface="Arial"/>
                        </a:rPr>
                        <a:t>R</a:t>
                      </a:r>
                      <a:r>
                        <a:rPr sz="1400" kern="0" spc="130">
                          <a:solidFill>
                            <a:srgbClr val="000000">
                              <a:alpha val="100000"/>
                            </a:srgbClr>
                          </a:solidFill>
                          <a:latin typeface="Arial"/>
                          <a:ea typeface="Arial"/>
                          <a:cs typeface="Arial"/>
                        </a:rPr>
                        <a:t> </a:t>
                      </a:r>
                      <a:r>
                        <a:rPr sz="1400" kern="0" spc="-80">
                          <a:solidFill>
                            <a:srgbClr val="000000">
                              <a:alpha val="100000"/>
                            </a:srgbClr>
                          </a:solidFill>
                          <a:latin typeface="Arial"/>
                          <a:ea typeface="Arial"/>
                          <a:cs typeface="Arial"/>
                        </a:rPr>
                        <a:t>O</a:t>
                      </a:r>
                      <a:r>
                        <a:rPr sz="1400" kern="0" spc="170">
                          <a:solidFill>
                            <a:srgbClr val="000000">
                              <a:alpha val="100000"/>
                            </a:srgbClr>
                          </a:solidFill>
                          <a:latin typeface="Arial"/>
                          <a:ea typeface="Arial"/>
                          <a:cs typeface="Arial"/>
                        </a:rPr>
                        <a:t> </a:t>
                      </a:r>
                      <a:r>
                        <a:rPr sz="1400" kern="0" spc="-80">
                          <a:solidFill>
                            <a:srgbClr val="000000">
                              <a:alpha val="100000"/>
                            </a:srgbClr>
                          </a:solidFill>
                          <a:latin typeface="Arial"/>
                          <a:ea typeface="Arial"/>
                          <a:cs typeface="Arial"/>
                        </a:rPr>
                        <a:t>U</a:t>
                      </a:r>
                      <a:r>
                        <a:rPr sz="1400" kern="0" spc="170">
                          <a:solidFill>
                            <a:srgbClr val="000000">
                              <a:alpha val="100000"/>
                            </a:srgbClr>
                          </a:solidFill>
                          <a:latin typeface="Arial"/>
                          <a:ea typeface="Arial"/>
                          <a:cs typeface="Arial"/>
                        </a:rPr>
                        <a:t> </a:t>
                      </a:r>
                      <a:r>
                        <a:rPr sz="1400" kern="0" spc="-80">
                          <a:solidFill>
                            <a:srgbClr val="000000">
                              <a:alpha val="100000"/>
                            </a:srgbClr>
                          </a:solidFill>
                          <a:latin typeface="Arial"/>
                          <a:ea typeface="Arial"/>
                          <a:cs typeface="Arial"/>
                        </a:rPr>
                        <a:t>P</a:t>
                      </a:r>
                      <a:endParaRPr lang="Arial" altLang="Arial" sz="1400"/>
                    </a:p>
                  </a:txBody>
                  <a:tcPr marL="0" marR="0" marT="0" marB="0">
                    <a:lnL>
                      <a:noFill/>
                    </a:lnL>
                    <a:lnR>
                      <a:noFill/>
                    </a:lnR>
                    <a:lnT>
                      <a:noFill/>
                    </a:lnT>
                    <a:lnB>
                      <a:noFill/>
                    </a:lnB>
                  </a:tcPr>
                </a:tc>
                <a:tc>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algn="l" rtl="0" eaLnBrk="0">
                        <a:lnSpc>
                          <a:spcPct val="123000"/>
                        </a:lnSpc>
                      </a:pPr>
                      <a:endParaRPr lang="Arial" altLang="Arial" sz="1000"/>
                    </a:p>
                    <a:p>
                      <a:pPr algn="l" rtl="0" eaLnBrk="0">
                        <a:lnSpc>
                          <a:spcPct val="9899"/>
                        </a:lnSpc>
                      </a:pPr>
                      <a:endParaRPr lang="Arial" altLang="Arial" sz="100"/>
                    </a:p>
                    <a:p>
                      <a:pPr marL="12700" indent="158114" algn="l" rtl="0" eaLnBrk="0">
                        <a:lnSpc>
                          <a:spcPct val="90000"/>
                        </a:lnSpc>
                      </a:pPr>
                      <a:r>
                        <a:rPr sz="1300" kern="0" spc="-50">
                          <a:solidFill>
                            <a:srgbClr val="000000">
                              <a:alpha val="100000"/>
                            </a:srgbClr>
                          </a:solidFill>
                          <a:latin typeface="SimSun"/>
                          <a:ea typeface="SimSun"/>
                          <a:cs typeface="SimSun"/>
                        </a:rPr>
                        <a:t>[佰草集]</a:t>
                      </a:r>
                      <a:r>
                        <a:rPr sz="1300" kern="0" spc="20">
                          <a:solidFill>
                            <a:srgbClr val="000000">
                              <a:alpha val="100000"/>
                            </a:srgbClr>
                          </a:solidFill>
                          <a:latin typeface="SimSun"/>
                          <a:ea typeface="SimSun"/>
                          <a:cs typeface="SimSun"/>
                        </a:rPr>
                        <a:t>  </a:t>
                      </a:r>
                      <a:r>
                        <a:rPr sz="1100" kern="0" spc="0">
                          <a:solidFill>
                            <a:srgbClr val="000000">
                              <a:alpha val="100000"/>
                            </a:srgbClr>
                          </a:solidFill>
                          <a:latin typeface="Arial"/>
                          <a:ea typeface="Arial"/>
                          <a:cs typeface="Arial"/>
                        </a:rPr>
                        <a:t>HERBORIST</a:t>
                      </a:r>
                      <a:r>
                        <a:rPr sz="1100" kern="0" spc="50">
                          <a:solidFill>
                            <a:srgbClr val="000000">
                              <a:alpha val="100000"/>
                            </a:srgbClr>
                          </a:solidFill>
                          <a:latin typeface="Arial"/>
                          <a:ea typeface="Arial"/>
                          <a:cs typeface="Arial"/>
                        </a:rPr>
                        <a:t>  </a:t>
                      </a:r>
                      <a:r>
                        <a:rPr sz="800" kern="0" spc="110">
                          <a:solidFill>
                            <a:srgbClr val="000000">
                              <a:alpha val="100000"/>
                            </a:srgbClr>
                          </a:solidFill>
                          <a:latin typeface="SimSun"/>
                          <a:ea typeface="SimSun"/>
                          <a:cs typeface="SimSun"/>
                        </a:rPr>
                        <a:t>美自根源</a:t>
                      </a:r>
                      <a:r>
                        <a:rPr sz="800" kern="0" spc="240">
                          <a:solidFill>
                            <a:srgbClr val="000000">
                              <a:alpha val="100000"/>
                            </a:srgbClr>
                          </a:solidFill>
                          <a:latin typeface="SimSun"/>
                          <a:ea typeface="SimSun"/>
                          <a:cs typeface="SimSun"/>
                        </a:rPr>
                        <a:t> </a:t>
                      </a:r>
                      <a:r>
                        <a:rPr sz="800" kern="0" spc="110">
                          <a:solidFill>
                            <a:srgbClr val="000000">
                              <a:alpha val="100000"/>
                            </a:srgbClr>
                          </a:solidFill>
                          <a:latin typeface="SimSun"/>
                          <a:ea typeface="SimSun"/>
                          <a:cs typeface="SimSun"/>
                        </a:rPr>
                        <a:t>养有方</a:t>
                      </a:r>
                      <a:endParaRPr lang="SimSun" altLang="SimSun" sz="800"/>
                    </a:p>
                  </a:txBody>
                  <a:tcPr marL="0" marR="0" marT="0" marB="0">
                    <a:lnL>
                      <a:noFill/>
                    </a:lnL>
                    <a:lnR>
                      <a:noFill/>
                    </a:lnR>
                    <a:lnT>
                      <a:noFill/>
                    </a:lnT>
                    <a:lnB>
                      <a:noFill/>
                    </a:lnB>
                  </a:tcPr>
                </a:tc>
              </a:tr>
            </a:tbl>
          </a:graphicData>
        </a:graphic>
      </p:graphicFrame>
      <p:grpSp>
        <p:nvGrpSpPr>
          <p:cNvPr id="22" name="group 22"/>
          <p:cNvGrpSpPr/>
          <p:nvPr/>
        </p:nvGrpSpPr>
        <p:grpSpPr>
          <a:xfrm rot="21600000">
            <a:off x="9290059" y="5187940"/>
            <a:ext cx="2063861" cy="622294"/>
            <a:chExt cx="2063861" cy="622294"/>
          </a:xfrm>
        </p:grpSpPr>
        <p:pic>
          <p:nvPicPr>
            <p:cNvPr id="302" name="picture 302"/>
            <p:cNvPicPr>
              <a:picLocks noChangeAspect="1"/>
            </p:cNvPicPr>
            <p:nvPr/>
          </p:nvPicPr>
          <p:blipFill>
            <a:blip r:embed="rId6"/>
            <a:stretch>
              <a:fillRect/>
            </a:stretch>
          </p:blipFill>
          <p:spPr>
            <a:xfrm rot="21600000">
              <a:off x="0" y="0"/>
              <a:ext cx="2063861" cy="622294"/>
            </a:xfrm>
            <a:prstGeom prst="rect">
              <a:avLst/>
            </a:prstGeom>
          </p:spPr>
        </p:pic>
        <p:sp>
          <p:nvSpPr>
            <p:cNvPr id="304" name="textbox 304"/>
            <p:cNvSpPr/>
            <p:nvPr/>
          </p:nvSpPr>
          <p:spPr>
            <a:xfrm>
              <a:off x="-12700" y="-12700"/>
              <a:ext cx="2089785" cy="707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1000"/>
            </a:p>
            <a:p>
              <a:pPr marL="431165" algn="l" rtl="0" eaLnBrk="0">
                <a:lnSpc>
                  <a:spcPct val="98000"/>
                </a:lnSpc>
                <a:spcBef>
                  <a:spcPts val="1"/>
                </a:spcBef>
              </a:pPr>
              <a:r>
                <a:rPr sz="3200" b="1" kern="0" spc="110">
                  <a:solidFill>
                    <a:srgbClr val="000000">
                      <a:alpha val="100000"/>
                    </a:srgbClr>
                  </a:solidFill>
                  <a:latin typeface="SimHei"/>
                  <a:ea typeface="SimHei"/>
                  <a:cs typeface="SimHei"/>
                </a:rPr>
                <a:t>3c电子</a:t>
              </a:r>
              <a:endParaRPr lang="SimHei" altLang="SimHei" sz="3200"/>
            </a:p>
          </p:txBody>
        </p:sp>
      </p:grpSp>
      <p:sp>
        <p:nvSpPr>
          <p:cNvPr id="306" name="textbox 306"/>
          <p:cNvSpPr/>
          <p:nvPr/>
        </p:nvSpPr>
        <p:spPr>
          <a:xfrm>
            <a:off x="16427479" y="10148569"/>
            <a:ext cx="2842260" cy="4813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580"/>
              </a:lnSpc>
            </a:pPr>
            <a:endParaRPr lang="Arial" altLang="Arial" sz="100"/>
          </a:p>
          <a:p>
            <a:pPr marL="12700" algn="l" rtl="0" eaLnBrk="0">
              <a:lnSpc>
                <a:spcPct val="72000"/>
              </a:lnSpc>
            </a:pPr>
            <a:r>
              <a:rPr sz="2900" b="1" i="1" kern="0" spc="-20">
                <a:solidFill>
                  <a:srgbClr val="000000">
                    <a:alpha val="100000"/>
                  </a:srgbClr>
                </a:solidFill>
                <a:latin typeface="Arial"/>
                <a:ea typeface="Arial"/>
                <a:cs typeface="Arial"/>
              </a:rPr>
              <a:t>avo.deconovo</a:t>
            </a:r>
            <a:endParaRPr lang="Arial" altLang="Arial" sz="2900"/>
          </a:p>
          <a:p>
            <a:pPr algn="r" rtl="0" eaLnBrk="0">
              <a:lnSpc>
                <a:spcPts val="1080"/>
              </a:lnSpc>
            </a:pPr>
            <a:r>
              <a:rPr sz="1300" kern="0" spc="-40" baseline="-10024">
                <a:solidFill>
                  <a:srgbClr val="D8A236">
                    <a:alpha val="100000"/>
                  </a:srgbClr>
                </a:solidFill>
                <a:latin typeface="Times New Roman"/>
                <a:ea typeface="Times New Roman"/>
                <a:cs typeface="Times New Roman"/>
              </a:rPr>
              <a:t>e</a:t>
            </a:r>
            <a:r>
              <a:rPr sz="700" kern="0" spc="-210" baseline="-18617">
                <a:solidFill>
                  <a:srgbClr val="C9A031">
                    <a:alpha val="100000"/>
                  </a:srgbClr>
                </a:solidFill>
                <a:latin typeface="Times New Roman"/>
                <a:ea typeface="Times New Roman"/>
                <a:cs typeface="Times New Roman"/>
              </a:rPr>
              <a:t>ih</a:t>
            </a:r>
            <a:r>
              <a:rPr sz="1300" kern="0" spc="-30" baseline="-22045">
                <a:solidFill>
                  <a:srgbClr val="D8A236">
                    <a:alpha val="100000"/>
                  </a:srgbClr>
                </a:solidFill>
                <a:latin typeface="Times New Roman"/>
                <a:ea typeface="Times New Roman"/>
                <a:cs typeface="Times New Roman"/>
              </a:rPr>
              <a:t>4</a:t>
            </a:r>
            <a:r>
              <a:rPr sz="700" kern="0" spc="-200" baseline="-3735">
                <a:solidFill>
                  <a:srgbClr val="C9A031">
                    <a:alpha val="100000"/>
                  </a:srgbClr>
                </a:solidFill>
                <a:latin typeface="Times New Roman"/>
                <a:ea typeface="Times New Roman"/>
                <a:cs typeface="Times New Roman"/>
              </a:rPr>
              <a:t>e</a:t>
            </a:r>
            <a:r>
              <a:rPr sz="400" kern="0" spc="0">
                <a:solidFill>
                  <a:srgbClr val="C9A031">
                    <a:alpha val="100000"/>
                  </a:srgbClr>
                </a:solidFill>
                <a:latin typeface="Times New Roman"/>
                <a:ea typeface="Times New Roman"/>
                <a:cs typeface="Times New Roman"/>
              </a:rPr>
              <a:t>                                                                      </a:t>
            </a:r>
            <a:r>
              <a:rPr sz="800" kern="0" spc="20">
                <a:solidFill>
                  <a:srgbClr val="000000">
                    <a:alpha val="100000"/>
                  </a:srgbClr>
                </a:solidFill>
                <a:latin typeface="Times New Roman"/>
                <a:ea typeface="Times New Roman"/>
                <a:cs typeface="Times New Roman"/>
              </a:rPr>
              <a:t>your</a:t>
            </a:r>
            <a:r>
              <a:rPr sz="800" kern="0" spc="220">
                <a:solidFill>
                  <a:srgbClr val="000000">
                    <a:alpha val="100000"/>
                  </a:srgbClr>
                </a:solidFill>
                <a:latin typeface="Times New Roman"/>
                <a:ea typeface="Times New Roman"/>
                <a:cs typeface="Times New Roman"/>
              </a:rPr>
              <a:t> </a:t>
            </a:r>
            <a:r>
              <a:rPr sz="800" kern="0" spc="20">
                <a:solidFill>
                  <a:srgbClr val="000000">
                    <a:alpha val="100000"/>
                  </a:srgbClr>
                </a:solidFill>
                <a:latin typeface="Times New Roman"/>
                <a:ea typeface="Times New Roman"/>
                <a:cs typeface="Times New Roman"/>
              </a:rPr>
              <a:t>home</a:t>
            </a:r>
            <a:r>
              <a:rPr sz="800" kern="0" spc="0">
                <a:solidFill>
                  <a:srgbClr val="000000">
                    <a:alpha val="100000"/>
                  </a:srgbClr>
                </a:solidFill>
                <a:latin typeface="Times New Roman"/>
                <a:ea typeface="Times New Roman"/>
                <a:cs typeface="Times New Roman"/>
              </a:rPr>
              <a:t>  </a:t>
            </a:r>
            <a:r>
              <a:rPr sz="800" kern="0" spc="20">
                <a:solidFill>
                  <a:srgbClr val="000000">
                    <a:alpha val="100000"/>
                  </a:srgbClr>
                </a:solidFill>
                <a:latin typeface="Times New Roman"/>
                <a:ea typeface="Times New Roman"/>
                <a:cs typeface="Times New Roman"/>
              </a:rPr>
              <a:t>decor</a:t>
            </a:r>
            <a:r>
              <a:rPr sz="800" kern="0" spc="160">
                <a:solidFill>
                  <a:srgbClr val="000000">
                    <a:alpha val="100000"/>
                  </a:srgbClr>
                </a:solidFill>
                <a:latin typeface="Times New Roman"/>
                <a:ea typeface="Times New Roman"/>
                <a:cs typeface="Times New Roman"/>
              </a:rPr>
              <a:t> </a:t>
            </a:r>
            <a:r>
              <a:rPr sz="800" kern="0" spc="20">
                <a:solidFill>
                  <a:srgbClr val="000000">
                    <a:alpha val="100000"/>
                  </a:srgbClr>
                </a:solidFill>
                <a:latin typeface="Times New Roman"/>
                <a:ea typeface="Times New Roman"/>
                <a:cs typeface="Times New Roman"/>
              </a:rPr>
              <a:t>pedslets</a:t>
            </a:r>
            <a:endParaRPr lang="Times New Roman" altLang="Times New Roman" sz="800"/>
          </a:p>
        </p:txBody>
      </p:sp>
      <p:sp>
        <p:nvSpPr>
          <p:cNvPr id="308" name="textbox 308"/>
          <p:cNvSpPr/>
          <p:nvPr/>
        </p:nvSpPr>
        <p:spPr>
          <a:xfrm>
            <a:off x="20256500" y="10179019"/>
            <a:ext cx="3088639" cy="5473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100"/>
          </a:p>
          <a:p>
            <a:pPr marL="12700" algn="l" rtl="0" eaLnBrk="0">
              <a:lnSpc>
                <a:spcPct val="81000"/>
              </a:lnSpc>
              <a:spcBef>
                <a:spcPts val="1"/>
              </a:spcBef>
            </a:pPr>
            <a:r>
              <a:rPr sz="4200" b="1" kern="0" spc="-70">
                <a:solidFill>
                  <a:srgbClr val="F6B793">
                    <a:alpha val="100000"/>
                  </a:srgbClr>
                </a:solidFill>
                <a:latin typeface="Arial"/>
                <a:ea typeface="Arial"/>
                <a:cs typeface="Arial"/>
              </a:rPr>
              <a:t>BETIYCORA</a:t>
            </a:r>
            <a:endParaRPr lang="Arial" altLang="Arial" sz="4200"/>
          </a:p>
        </p:txBody>
      </p:sp>
      <p:sp>
        <p:nvSpPr>
          <p:cNvPr id="310" name="textbox 310"/>
          <p:cNvSpPr/>
          <p:nvPr/>
        </p:nvSpPr>
        <p:spPr>
          <a:xfrm>
            <a:off x="3064382" y="9657543"/>
            <a:ext cx="1143000" cy="9448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501"/>
              </a:lnSpc>
            </a:pPr>
            <a:endParaRPr lang="Arial" altLang="Arial" sz="100"/>
          </a:p>
          <a:p>
            <a:pPr marL="208279" algn="l" rtl="0" eaLnBrk="0">
              <a:lnSpc>
                <a:spcPct val="96000"/>
              </a:lnSpc>
            </a:pPr>
            <a:r>
              <a:rPr sz="1700" b="1" kern="0" spc="-90">
                <a:solidFill>
                  <a:srgbClr val="A62F37">
                    <a:alpha val="100000"/>
                  </a:srgbClr>
                </a:solidFill>
                <a:latin typeface="SimHei"/>
                <a:ea typeface="SimHei"/>
                <a:cs typeface="SimHei"/>
              </a:rPr>
              <a:t>青岛啤酒</a:t>
            </a:r>
            <a:endParaRPr lang="SimHei" altLang="SimHei" sz="1700"/>
          </a:p>
          <a:p>
            <a:pPr algn="l" rtl="0" eaLnBrk="0">
              <a:lnSpc>
                <a:spcPct val="193000"/>
              </a:lnSpc>
            </a:pPr>
            <a:endParaRPr lang="Arial" altLang="Arial" sz="1000"/>
          </a:p>
          <a:p>
            <a:pPr algn="l" rtl="0" eaLnBrk="0">
              <a:lnSpc>
                <a:spcPct val="101000"/>
              </a:lnSpc>
            </a:pPr>
            <a:endParaRPr lang="Arial" altLang="Arial" sz="500"/>
          </a:p>
          <a:p>
            <a:pPr marL="12700" algn="l" rtl="0" eaLnBrk="0">
              <a:lnSpc>
                <a:spcPct val="98000"/>
              </a:lnSpc>
              <a:spcBef>
                <a:spcPts val="2"/>
              </a:spcBef>
            </a:pPr>
            <a:r>
              <a:rPr sz="2000" b="1" kern="0" spc="180">
                <a:solidFill>
                  <a:srgbClr val="005CA4">
                    <a:alpha val="100000"/>
                  </a:srgbClr>
                </a:solidFill>
                <a:latin typeface="SimHei"/>
                <a:ea typeface="SimHei"/>
                <a:cs typeface="SimHei"/>
              </a:rPr>
              <a:t>光明乳业</a:t>
            </a:r>
            <a:endParaRPr lang="SimHei" altLang="SimHei" sz="2000"/>
          </a:p>
        </p:txBody>
      </p:sp>
      <p:sp>
        <p:nvSpPr>
          <p:cNvPr id="312" name="textbox 312"/>
          <p:cNvSpPr/>
          <p:nvPr/>
        </p:nvSpPr>
        <p:spPr>
          <a:xfrm>
            <a:off x="20256498" y="6725870"/>
            <a:ext cx="1466214" cy="5918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100"/>
          </a:p>
          <a:p>
            <a:pPr marL="425450" indent="-412750" algn="l" rtl="0" eaLnBrk="0">
              <a:lnSpc>
                <a:spcPct val="86000"/>
              </a:lnSpc>
            </a:pPr>
            <a:r>
              <a:rPr sz="2600" kern="0" spc="0">
                <a:solidFill>
                  <a:srgbClr val="000000">
                    <a:alpha val="100000"/>
                  </a:srgbClr>
                </a:solidFill>
                <a:latin typeface="Arial"/>
                <a:ea typeface="Arial"/>
                <a:cs typeface="Arial"/>
              </a:rPr>
              <a:t>CHANDO</a:t>
            </a:r>
            <a:r>
              <a:rPr sz="2600" kern="0" spc="40">
                <a:solidFill>
                  <a:srgbClr val="000000">
                    <a:alpha val="100000"/>
                  </a:srgbClr>
                </a:solidFill>
                <a:latin typeface="Arial"/>
                <a:ea typeface="Arial"/>
                <a:cs typeface="Arial"/>
              </a:rPr>
              <a:t> </a:t>
            </a:r>
            <a:r>
              <a:rPr sz="1700" kern="0" spc="130">
                <a:solidFill>
                  <a:srgbClr val="000000">
                    <a:alpha val="100000"/>
                  </a:srgbClr>
                </a:solidFill>
                <a:latin typeface="SimHei"/>
                <a:ea typeface="SimHei"/>
                <a:cs typeface="SimHei"/>
              </a:rPr>
              <a:t>自然堂</a:t>
            </a:r>
            <a:endParaRPr lang="SimHei" altLang="SimHei" sz="1700"/>
          </a:p>
        </p:txBody>
      </p:sp>
      <p:sp>
        <p:nvSpPr>
          <p:cNvPr id="314" name="textbox 314"/>
          <p:cNvSpPr/>
          <p:nvPr/>
        </p:nvSpPr>
        <p:spPr>
          <a:xfrm>
            <a:off x="17226986" y="5297314"/>
            <a:ext cx="1636395"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65"/>
              </a:lnSpc>
            </a:pPr>
            <a:endParaRPr lang="Arial" altLang="Arial" sz="100"/>
          </a:p>
          <a:p>
            <a:pPr marL="12700" algn="l" rtl="0" eaLnBrk="0">
              <a:lnSpc>
                <a:spcPct val="97000"/>
              </a:lnSpc>
            </a:pPr>
            <a:r>
              <a:rPr sz="3200" b="1" kern="0" spc="-40">
                <a:solidFill>
                  <a:srgbClr val="000000">
                    <a:alpha val="100000"/>
                  </a:srgbClr>
                </a:solidFill>
                <a:latin typeface="SimHei"/>
                <a:ea typeface="SimHei"/>
                <a:cs typeface="SimHei"/>
              </a:rPr>
              <a:t>生活方式</a:t>
            </a:r>
            <a:endParaRPr lang="SimHei" altLang="SimHei" sz="3200"/>
          </a:p>
        </p:txBody>
      </p:sp>
      <p:pic>
        <p:nvPicPr>
          <p:cNvPr id="316" name="picture 316"/>
          <p:cNvPicPr>
            <a:picLocks noChangeAspect="1"/>
          </p:cNvPicPr>
          <p:nvPr/>
        </p:nvPicPr>
        <p:blipFill>
          <a:blip r:embed="rId7"/>
          <a:stretch>
            <a:fillRect/>
          </a:stretch>
        </p:blipFill>
        <p:spPr>
          <a:xfrm rot="21600000">
            <a:off x="21602760" y="5886494"/>
            <a:ext cx="901720" cy="704865"/>
          </a:xfrm>
          <a:prstGeom prst="rect">
            <a:avLst/>
          </a:prstGeom>
        </p:spPr>
      </p:pic>
      <p:sp>
        <p:nvSpPr>
          <p:cNvPr id="318" name="textbox 318"/>
          <p:cNvSpPr/>
          <p:nvPr/>
        </p:nvSpPr>
        <p:spPr>
          <a:xfrm>
            <a:off x="17945140" y="9496054"/>
            <a:ext cx="1675764" cy="5041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4978"/>
              </a:lnSpc>
            </a:pPr>
            <a:endParaRPr lang="Arial" altLang="Arial" sz="100"/>
          </a:p>
          <a:p>
            <a:pPr marL="12700" algn="l" rtl="0" eaLnBrk="0">
              <a:lnSpc>
                <a:spcPct val="81000"/>
              </a:lnSpc>
            </a:pPr>
            <a:r>
              <a:rPr sz="3900" b="1" kern="0" spc="-10">
                <a:solidFill>
                  <a:srgbClr val="000000">
                    <a:alpha val="100000"/>
                  </a:srgbClr>
                </a:solidFill>
                <a:latin typeface="Arial"/>
                <a:ea typeface="Arial"/>
                <a:cs typeface="Arial"/>
              </a:rPr>
              <a:t>AosoM</a:t>
            </a:r>
            <a:endParaRPr lang="Arial" altLang="Arial" sz="3900"/>
          </a:p>
        </p:txBody>
      </p:sp>
      <p:sp>
        <p:nvSpPr>
          <p:cNvPr id="320" name="textbox 320"/>
          <p:cNvSpPr/>
          <p:nvPr/>
        </p:nvSpPr>
        <p:spPr>
          <a:xfrm>
            <a:off x="21017429" y="5347243"/>
            <a:ext cx="1629410" cy="447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7142"/>
              </a:lnSpc>
            </a:pPr>
            <a:endParaRPr lang="Arial" altLang="Arial" sz="100"/>
          </a:p>
          <a:p>
            <a:pPr marL="12700" algn="l" rtl="0" eaLnBrk="0">
              <a:lnSpc>
                <a:spcPct val="95000"/>
              </a:lnSpc>
            </a:pPr>
            <a:r>
              <a:rPr sz="2900" b="1" kern="0" spc="230">
                <a:solidFill>
                  <a:srgbClr val="000000">
                    <a:alpha val="100000"/>
                  </a:srgbClr>
                </a:solidFill>
                <a:latin typeface="SimHei"/>
                <a:ea typeface="SimHei"/>
                <a:cs typeface="SimHei"/>
              </a:rPr>
              <a:t>美妆日化</a:t>
            </a:r>
            <a:endParaRPr lang="SimHei" altLang="SimHei" sz="2900"/>
          </a:p>
        </p:txBody>
      </p:sp>
      <p:pic>
        <p:nvPicPr>
          <p:cNvPr id="322" name="picture 322"/>
          <p:cNvPicPr>
            <a:picLocks noChangeAspect="1"/>
          </p:cNvPicPr>
          <p:nvPr/>
        </p:nvPicPr>
        <p:blipFill>
          <a:blip r:embed="rId8"/>
          <a:stretch>
            <a:fillRect/>
          </a:stretch>
        </p:blipFill>
        <p:spPr>
          <a:xfrm rot="21600000">
            <a:off x="8877239" y="8293105"/>
            <a:ext cx="889041" cy="673044"/>
          </a:xfrm>
          <a:prstGeom prst="rect">
            <a:avLst/>
          </a:prstGeom>
        </p:spPr>
      </p:pic>
      <p:sp>
        <p:nvSpPr>
          <p:cNvPr id="324" name="textbox 324"/>
          <p:cNvSpPr/>
          <p:nvPr/>
        </p:nvSpPr>
        <p:spPr>
          <a:xfrm>
            <a:off x="5714027" y="5344983"/>
            <a:ext cx="1621789" cy="452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6465"/>
              </a:lnSpc>
            </a:pPr>
            <a:endParaRPr lang="Arial" altLang="Arial" sz="100"/>
          </a:p>
          <a:p>
            <a:pPr marL="12700" algn="l" rtl="0" eaLnBrk="0">
              <a:lnSpc>
                <a:spcPct val="96000"/>
              </a:lnSpc>
            </a:pPr>
            <a:r>
              <a:rPr sz="2900" b="1" kern="0" spc="220">
                <a:solidFill>
                  <a:srgbClr val="000000">
                    <a:alpha val="100000"/>
                  </a:srgbClr>
                </a:solidFill>
                <a:latin typeface="SimHei"/>
                <a:ea typeface="SimHei"/>
                <a:cs typeface="SimHei"/>
              </a:rPr>
              <a:t>服装饰品</a:t>
            </a:r>
            <a:endParaRPr lang="SimHei" altLang="SimHei" sz="2900"/>
          </a:p>
        </p:txBody>
      </p:sp>
      <p:sp>
        <p:nvSpPr>
          <p:cNvPr id="326" name="textbox 326"/>
          <p:cNvSpPr/>
          <p:nvPr/>
        </p:nvSpPr>
        <p:spPr>
          <a:xfrm>
            <a:off x="1865745" y="5342404"/>
            <a:ext cx="1604644" cy="4489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583"/>
              </a:lnSpc>
            </a:pPr>
            <a:endParaRPr lang="Arial" altLang="Arial" sz="100"/>
          </a:p>
          <a:p>
            <a:pPr marL="12700" algn="l" rtl="0" eaLnBrk="0">
              <a:lnSpc>
                <a:spcPct val="96000"/>
              </a:lnSpc>
            </a:pPr>
            <a:r>
              <a:rPr sz="2900" b="1" kern="0" spc="190">
                <a:solidFill>
                  <a:srgbClr val="000000">
                    <a:alpha val="100000"/>
                  </a:srgbClr>
                </a:solidFill>
                <a:latin typeface="SimHei"/>
                <a:ea typeface="SimHei"/>
                <a:cs typeface="SimHei"/>
              </a:rPr>
              <a:t>食品饮料</a:t>
            </a:r>
            <a:endParaRPr lang="SimHei" altLang="SimHei" sz="2900"/>
          </a:p>
        </p:txBody>
      </p:sp>
      <p:sp>
        <p:nvSpPr>
          <p:cNvPr id="328" name="textbox 328"/>
          <p:cNvSpPr/>
          <p:nvPr/>
        </p:nvSpPr>
        <p:spPr>
          <a:xfrm>
            <a:off x="16427479" y="9504951"/>
            <a:ext cx="1334769" cy="4419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514"/>
              </a:lnSpc>
            </a:pPr>
            <a:endParaRPr lang="Arial" altLang="Arial" sz="100"/>
          </a:p>
          <a:p>
            <a:pPr marL="12700" algn="l" rtl="0" eaLnBrk="0">
              <a:lnSpc>
                <a:spcPct val="71000"/>
              </a:lnSpc>
            </a:pPr>
            <a:r>
              <a:rPr sz="2900" b="1" kern="0" spc="-10">
                <a:solidFill>
                  <a:srgbClr val="009BC2">
                    <a:alpha val="100000"/>
                  </a:srgbClr>
                </a:solidFill>
                <a:latin typeface="Arial"/>
                <a:ea typeface="Arial"/>
                <a:cs typeface="Arial"/>
              </a:rPr>
              <a:t>ANKER</a:t>
            </a:r>
            <a:endParaRPr lang="Arial" altLang="Arial" sz="2900"/>
          </a:p>
          <a:p>
            <a:pPr marL="513715" algn="l" rtl="0" eaLnBrk="0">
              <a:lnSpc>
                <a:spcPct val="83000"/>
              </a:lnSpc>
              <a:spcBef>
                <a:spcPts val="4"/>
              </a:spcBef>
            </a:pPr>
            <a:r>
              <a:rPr sz="800" kern="0" spc="0">
                <a:solidFill>
                  <a:srgbClr val="000000">
                    <a:alpha val="100000"/>
                  </a:srgbClr>
                </a:solidFill>
                <a:latin typeface="Times New Roman"/>
                <a:ea typeface="Times New Roman"/>
                <a:cs typeface="Times New Roman"/>
              </a:rPr>
              <a:t>fnt</a:t>
            </a:r>
            <a:r>
              <a:rPr sz="800" kern="0" spc="5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Liwe</a:t>
            </a:r>
            <a:r>
              <a:rPr sz="800" kern="0" spc="5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Mop</a:t>
            </a:r>
            <a:endParaRPr lang="Times New Roman" altLang="Times New Roman" sz="800"/>
          </a:p>
        </p:txBody>
      </p:sp>
      <p:sp>
        <p:nvSpPr>
          <p:cNvPr id="330" name="textbox 330"/>
          <p:cNvSpPr/>
          <p:nvPr/>
        </p:nvSpPr>
        <p:spPr>
          <a:xfrm>
            <a:off x="13556642" y="5297314"/>
            <a:ext cx="1216025"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65"/>
              </a:lnSpc>
            </a:pPr>
            <a:endParaRPr lang="Arial" altLang="Arial" sz="100"/>
          </a:p>
          <a:p>
            <a:pPr marL="12700" algn="l" rtl="0" eaLnBrk="0">
              <a:lnSpc>
                <a:spcPct val="97000"/>
              </a:lnSpc>
            </a:pPr>
            <a:r>
              <a:rPr sz="3200" b="1" kern="0" spc="-70">
                <a:solidFill>
                  <a:srgbClr val="000000">
                    <a:alpha val="100000"/>
                  </a:srgbClr>
                </a:solidFill>
                <a:latin typeface="SimHei"/>
                <a:ea typeface="SimHei"/>
                <a:cs typeface="SimHei"/>
              </a:rPr>
              <a:t>新能源</a:t>
            </a:r>
            <a:endParaRPr lang="SimHei" altLang="SimHei" sz="3200"/>
          </a:p>
        </p:txBody>
      </p:sp>
      <p:sp>
        <p:nvSpPr>
          <p:cNvPr id="332" name="textbox 332"/>
          <p:cNvSpPr/>
          <p:nvPr/>
        </p:nvSpPr>
        <p:spPr>
          <a:xfrm>
            <a:off x="12788900" y="6816389"/>
            <a:ext cx="1066164" cy="367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685"/>
              </a:lnSpc>
            </a:pPr>
            <a:endParaRPr lang="Arial" altLang="Arial" sz="100"/>
          </a:p>
          <a:p>
            <a:pPr marL="367665" algn="l" rtl="0" eaLnBrk="0">
              <a:lnSpc>
                <a:spcPct val="98000"/>
              </a:lnSpc>
              <a:tabLst>
                <a:tab pos="774700"/>
              </a:tabLst>
            </a:pPr>
            <a:r>
              <a:rPr sz="2300" kern="0" spc="0">
                <a:solidFill>
                  <a:srgbClr val="000000">
                    <a:alpha val="100000"/>
                  </a:srgbClr>
                </a:solidFill>
                <a:latin typeface="SimSun"/>
                <a:ea typeface="SimSun"/>
                <a:cs typeface="SimSun"/>
              </a:rPr>
              <a:t>	</a:t>
            </a:r>
            <a:r>
              <a:rPr sz="2300" kern="0" spc="-120">
                <a:solidFill>
                  <a:srgbClr val="000000">
                    <a:alpha val="100000"/>
                  </a:srgbClr>
                </a:solidFill>
                <a:latin typeface="SimSun"/>
                <a:ea typeface="SimSun"/>
                <a:cs typeface="SimSun"/>
              </a:rPr>
              <a:t>小</a:t>
            </a:r>
            <a:endParaRPr lang="SimSun" altLang="SimSun" sz="2300"/>
          </a:p>
        </p:txBody>
      </p:sp>
      <p:pic>
        <p:nvPicPr>
          <p:cNvPr id="334" name="picture 334"/>
          <p:cNvPicPr>
            <a:picLocks noChangeAspect="1"/>
          </p:cNvPicPr>
          <p:nvPr/>
        </p:nvPicPr>
        <p:blipFill>
          <a:blip r:embed="rId9"/>
          <a:stretch>
            <a:fillRect/>
          </a:stretch>
        </p:blipFill>
        <p:spPr>
          <a:xfrm rot="21600000">
            <a:off x="12801600" y="6877064"/>
            <a:ext cx="355519" cy="165140"/>
          </a:xfrm>
          <a:prstGeom prst="rect">
            <a:avLst/>
          </a:prstGeom>
        </p:spPr>
      </p:pic>
      <p:sp>
        <p:nvSpPr>
          <p:cNvPr id="336" name="textbox 336"/>
          <p:cNvSpPr/>
          <p:nvPr/>
        </p:nvSpPr>
        <p:spPr>
          <a:xfrm>
            <a:off x="2755859" y="7049303"/>
            <a:ext cx="466090" cy="587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751"/>
              </a:lnSpc>
            </a:pPr>
            <a:endParaRPr lang="Arial" altLang="Arial" sz="100"/>
          </a:p>
          <a:p>
            <a:pPr algn="r" rtl="0" eaLnBrk="0">
              <a:lnSpc>
                <a:spcPct val="97000"/>
              </a:lnSpc>
            </a:pPr>
            <a:r>
              <a:rPr sz="3800" kern="0" spc="-350">
                <a:solidFill>
                  <a:srgbClr val="000000">
                    <a:alpha val="100000"/>
                  </a:srgbClr>
                </a:solidFill>
                <a:latin typeface="SimSun"/>
                <a:ea typeface="SimSun"/>
                <a:cs typeface="SimSun"/>
              </a:rPr>
              <a:t>克</a:t>
            </a:r>
            <a:endParaRPr lang="SimSun" altLang="SimSun" sz="3800"/>
          </a:p>
        </p:txBody>
      </p:sp>
      <p:sp>
        <p:nvSpPr>
          <p:cNvPr id="338" name="textbox 338"/>
          <p:cNvSpPr/>
          <p:nvPr/>
        </p:nvSpPr>
        <p:spPr>
          <a:xfrm>
            <a:off x="3283041" y="7219825"/>
            <a:ext cx="984885" cy="272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898"/>
              </a:lnSpc>
            </a:pPr>
            <a:endParaRPr lang="Arial" altLang="Arial" sz="100"/>
          </a:p>
          <a:p>
            <a:pPr marL="12700" algn="l" rtl="0" eaLnBrk="0">
              <a:lnSpc>
                <a:spcPct val="95000"/>
              </a:lnSpc>
            </a:pPr>
            <a:r>
              <a:rPr sz="1700" kern="0" spc="180">
                <a:solidFill>
                  <a:srgbClr val="000000">
                    <a:alpha val="100000"/>
                  </a:srgbClr>
                </a:solidFill>
                <a:latin typeface="SimHei"/>
                <a:ea typeface="SimHei"/>
                <a:cs typeface="SimHei"/>
              </a:rPr>
              <a:t>元氨森林</a:t>
            </a:r>
            <a:endParaRPr lang="SimHei" altLang="SimHei" sz="1700"/>
          </a:p>
        </p:txBody>
      </p:sp>
      <p:sp>
        <p:nvSpPr>
          <p:cNvPr id="340" name="textbox 340"/>
          <p:cNvSpPr/>
          <p:nvPr/>
        </p:nvSpPr>
        <p:spPr>
          <a:xfrm>
            <a:off x="14776438" y="6220662"/>
            <a:ext cx="641984" cy="373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512"/>
              </a:lnSpc>
            </a:pPr>
            <a:endParaRPr lang="Arial" altLang="Arial" sz="100"/>
          </a:p>
          <a:p>
            <a:pPr marL="12700" algn="l" rtl="0" eaLnBrk="0">
              <a:lnSpc>
                <a:spcPct val="99000"/>
              </a:lnSpc>
            </a:pPr>
            <a:r>
              <a:rPr sz="2300" kern="0" spc="120">
                <a:solidFill>
                  <a:srgbClr val="000000">
                    <a:alpha val="100000"/>
                  </a:srgbClr>
                </a:solidFill>
                <a:latin typeface="SimHei"/>
                <a:ea typeface="SimHei"/>
                <a:cs typeface="SimHei"/>
              </a:rPr>
              <a:t>理想</a:t>
            </a:r>
            <a:endParaRPr lang="SimHei" altLang="SimHei" sz="2300"/>
          </a:p>
        </p:txBody>
      </p:sp>
      <p:sp>
        <p:nvSpPr>
          <p:cNvPr id="342" name="textbox 342"/>
          <p:cNvSpPr/>
          <p:nvPr/>
        </p:nvSpPr>
        <p:spPr>
          <a:xfrm>
            <a:off x="22199657" y="7222779"/>
            <a:ext cx="1125855" cy="1993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899"/>
              </a:lnSpc>
            </a:pPr>
            <a:endParaRPr lang="Arial" altLang="Arial" sz="100"/>
          </a:p>
          <a:p>
            <a:pPr marL="12700" algn="l" rtl="0" eaLnBrk="0">
              <a:lnSpc>
                <a:spcPct val="81000"/>
              </a:lnSpc>
            </a:pPr>
            <a:r>
              <a:rPr sz="1400" kern="0" spc="-40">
                <a:solidFill>
                  <a:srgbClr val="8D2699">
                    <a:alpha val="100000"/>
                  </a:srgbClr>
                </a:solidFill>
                <a:latin typeface="Arial"/>
                <a:ea typeface="Arial"/>
                <a:cs typeface="Arial"/>
              </a:rPr>
              <a:t>Strawberrynet"</a:t>
            </a:r>
            <a:endParaRPr lang="Arial" altLang="Arial" sz="1400"/>
          </a:p>
        </p:txBody>
      </p:sp>
      <p:sp>
        <p:nvSpPr>
          <p:cNvPr id="344" name="textbox 344"/>
          <p:cNvSpPr/>
          <p:nvPr/>
        </p:nvSpPr>
        <p:spPr>
          <a:xfrm>
            <a:off x="13125397" y="6206741"/>
            <a:ext cx="652144" cy="386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926"/>
              </a:lnSpc>
            </a:pPr>
            <a:endParaRPr lang="Arial" altLang="Arial" sz="100"/>
          </a:p>
          <a:p>
            <a:pPr algn="r" rtl="0" eaLnBrk="0">
              <a:lnSpc>
                <a:spcPct val="82000"/>
              </a:lnSpc>
            </a:pPr>
            <a:r>
              <a:rPr sz="2900" kern="0" spc="-50">
                <a:solidFill>
                  <a:srgbClr val="000000">
                    <a:alpha val="100000"/>
                  </a:srgbClr>
                </a:solidFill>
                <a:latin typeface="Arial"/>
                <a:ea typeface="Arial"/>
                <a:cs typeface="Arial"/>
              </a:rPr>
              <a:t>NIO</a:t>
            </a:r>
            <a:endParaRPr lang="Arial" altLang="Arial" sz="2900"/>
          </a:p>
        </p:txBody>
      </p:sp>
      <p:sp>
        <p:nvSpPr>
          <p:cNvPr id="346" name="textbox 346"/>
          <p:cNvSpPr/>
          <p:nvPr/>
        </p:nvSpPr>
        <p:spPr>
          <a:xfrm>
            <a:off x="14719381" y="8891254"/>
            <a:ext cx="1004569" cy="168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998"/>
              </a:lnSpc>
            </a:pPr>
            <a:endParaRPr lang="Arial" altLang="Arial" sz="100"/>
          </a:p>
          <a:p>
            <a:pPr marL="12700" algn="l" rtl="0" eaLnBrk="0">
              <a:lnSpc>
                <a:spcPct val="85000"/>
              </a:lnSpc>
            </a:pPr>
            <a:r>
              <a:rPr sz="1100" kern="0" spc="-30">
                <a:solidFill>
                  <a:srgbClr val="000000">
                    <a:alpha val="100000"/>
                  </a:srgbClr>
                </a:solidFill>
                <a:latin typeface="Arial"/>
                <a:ea typeface="Arial"/>
                <a:cs typeface="Arial"/>
              </a:rPr>
              <a:t>Segway-Ninebot</a:t>
            </a:r>
            <a:endParaRPr lang="Arial" altLang="Arial" sz="1100"/>
          </a:p>
        </p:txBody>
      </p:sp>
      <p:sp>
        <p:nvSpPr>
          <p:cNvPr id="348" name="textbox 348"/>
          <p:cNvSpPr/>
          <p:nvPr/>
        </p:nvSpPr>
        <p:spPr>
          <a:xfrm>
            <a:off x="3575161" y="6589703"/>
            <a:ext cx="740409" cy="192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467"/>
              </a:lnSpc>
            </a:pPr>
            <a:endParaRPr lang="Arial" altLang="Arial" sz="100"/>
          </a:p>
          <a:p>
            <a:pPr marL="12700" algn="l" rtl="0" eaLnBrk="0">
              <a:lnSpc>
                <a:spcPct val="73000"/>
              </a:lnSpc>
            </a:pPr>
            <a:r>
              <a:rPr sz="1300" kern="0" spc="20">
                <a:solidFill>
                  <a:srgbClr val="000000">
                    <a:alpha val="100000"/>
                  </a:srgbClr>
                </a:solidFill>
                <a:latin typeface="Arial"/>
                <a:ea typeface="Arial"/>
                <a:cs typeface="Arial"/>
              </a:rPr>
              <a:t>CHAGEE</a:t>
            </a:r>
            <a:endParaRPr lang="Arial" altLang="Arial" sz="1300"/>
          </a:p>
          <a:p>
            <a:pPr marL="380365" algn="l" rtl="0" eaLnBrk="0">
              <a:lnSpc>
                <a:spcPct val="74000"/>
              </a:lnSpc>
              <a:spcBef>
                <a:spcPts val="1"/>
              </a:spcBef>
            </a:pPr>
            <a:r>
              <a:rPr sz="200" kern="0" spc="-10">
                <a:solidFill>
                  <a:srgbClr val="000000">
                    <a:alpha val="100000"/>
                  </a:srgbClr>
                </a:solidFill>
                <a:latin typeface="LiSu"/>
                <a:ea typeface="LiSu"/>
                <a:cs typeface="LiSu"/>
              </a:rPr>
              <a:t>茶</a:t>
            </a:r>
            <a:r>
              <a:rPr sz="200" kern="0" spc="0">
                <a:solidFill>
                  <a:srgbClr val="000000">
                    <a:alpha val="100000"/>
                  </a:srgbClr>
                </a:solidFill>
                <a:latin typeface="LiSu"/>
                <a:ea typeface="LiSu"/>
                <a:cs typeface="LiSu"/>
              </a:rPr>
              <a:t>           </a:t>
            </a:r>
            <a:r>
              <a:rPr sz="200" kern="0" spc="-10">
                <a:solidFill>
                  <a:srgbClr val="000000">
                    <a:alpha val="100000"/>
                  </a:srgbClr>
                </a:solidFill>
                <a:latin typeface="LiSu"/>
                <a:ea typeface="LiSu"/>
                <a:cs typeface="LiSu"/>
              </a:rPr>
              <a:t>贺</a:t>
            </a:r>
            <a:endParaRPr lang="LiSu" altLang="LiSu" sz="200"/>
          </a:p>
        </p:txBody>
      </p:sp>
      <p:pic>
        <p:nvPicPr>
          <p:cNvPr id="350" name="picture 350"/>
          <p:cNvPicPr>
            <a:picLocks noChangeAspect="1"/>
          </p:cNvPicPr>
          <p:nvPr/>
        </p:nvPicPr>
        <p:blipFill>
          <a:blip r:embed="rId10"/>
          <a:stretch>
            <a:fillRect/>
          </a:stretch>
        </p:blipFill>
        <p:spPr>
          <a:xfrm rot="21600000">
            <a:off x="13487522" y="7632679"/>
            <a:ext cx="653978" cy="165140"/>
          </a:xfrm>
          <a:prstGeom prst="rect">
            <a:avLst/>
          </a:prstGeom>
        </p:spPr>
      </p:pic>
      <p:sp>
        <p:nvSpPr>
          <p:cNvPr id="352" name="textbox 352"/>
          <p:cNvSpPr/>
          <p:nvPr/>
        </p:nvSpPr>
        <p:spPr>
          <a:xfrm>
            <a:off x="1863021" y="6671536"/>
            <a:ext cx="593725" cy="2298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564"/>
              </a:lnSpc>
            </a:pPr>
            <a:endParaRPr lang="Arial" altLang="Arial" sz="100"/>
          </a:p>
          <a:p>
            <a:pPr marL="12700" algn="l" rtl="0" eaLnBrk="0">
              <a:lnSpc>
                <a:spcPct val="96000"/>
              </a:lnSpc>
            </a:pPr>
            <a:r>
              <a:rPr sz="1400" b="1" kern="0" spc="70">
                <a:solidFill>
                  <a:srgbClr val="CA2737">
                    <a:alpha val="100000"/>
                  </a:srgbClr>
                </a:solidFill>
                <a:latin typeface="SimHei"/>
                <a:ea typeface="SimHei"/>
                <a:cs typeface="SimHei"/>
              </a:rPr>
              <a:t>海底捞</a:t>
            </a:r>
            <a:endParaRPr lang="SimHei" altLang="SimHei" sz="1400"/>
          </a:p>
        </p:txBody>
      </p:sp>
      <p:sp>
        <p:nvSpPr>
          <p:cNvPr id="354" name="textbox 354"/>
          <p:cNvSpPr/>
          <p:nvPr/>
        </p:nvSpPr>
        <p:spPr>
          <a:xfrm>
            <a:off x="14655740" y="7262722"/>
            <a:ext cx="931544" cy="167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927"/>
              </a:lnSpc>
            </a:pPr>
            <a:endParaRPr lang="Arial" altLang="Arial" sz="100"/>
          </a:p>
          <a:p>
            <a:pPr marL="12700" algn="l" rtl="0" eaLnBrk="0">
              <a:lnSpc>
                <a:spcPct val="84000"/>
              </a:lnSpc>
            </a:pPr>
            <a:r>
              <a:rPr sz="1100" kern="0" spc="20">
                <a:solidFill>
                  <a:srgbClr val="000000">
                    <a:alpha val="100000"/>
                  </a:srgbClr>
                </a:solidFill>
                <a:latin typeface="Arial"/>
                <a:ea typeface="Arial"/>
                <a:cs typeface="Arial"/>
              </a:rPr>
              <a:t>LEAPMOTOR</a:t>
            </a:r>
            <a:endParaRPr lang="Arial" altLang="Arial" sz="1100"/>
          </a:p>
        </p:txBody>
      </p:sp>
      <p:sp>
        <p:nvSpPr>
          <p:cNvPr id="356" name="textbox 356"/>
          <p:cNvSpPr/>
          <p:nvPr/>
        </p:nvSpPr>
        <p:spPr>
          <a:xfrm>
            <a:off x="1130421" y="6620744"/>
            <a:ext cx="448944" cy="2686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57"/>
              </a:lnSpc>
            </a:pPr>
            <a:endParaRPr lang="Arial" altLang="Arial" sz="100"/>
          </a:p>
          <a:p>
            <a:pPr marL="151129" indent="-139064" algn="l" rtl="0" eaLnBrk="0">
              <a:lnSpc>
                <a:spcPct val="100000"/>
              </a:lnSpc>
            </a:pPr>
            <a:r>
              <a:rPr sz="800" kern="0" spc="10">
                <a:solidFill>
                  <a:srgbClr val="000000">
                    <a:alpha val="100000"/>
                  </a:srgbClr>
                </a:solidFill>
                <a:latin typeface="Arial"/>
                <a:ea typeface="Arial"/>
                <a:cs typeface="Arial"/>
              </a:rPr>
              <a:t>HEYTEA </a:t>
            </a:r>
            <a:r>
              <a:rPr sz="800" kern="0" spc="-80">
                <a:solidFill>
                  <a:srgbClr val="000000">
                    <a:alpha val="100000"/>
                  </a:srgbClr>
                </a:solidFill>
                <a:latin typeface="SimSun"/>
                <a:ea typeface="SimSun"/>
                <a:cs typeface="SimSun"/>
              </a:rPr>
              <a:t>喜茶</a:t>
            </a:r>
            <a:endParaRPr lang="SimSun" altLang="SimSun" sz="800"/>
          </a:p>
        </p:txBody>
      </p:sp>
      <p:sp>
        <p:nvSpPr>
          <p:cNvPr id="358" name="textbox 358"/>
          <p:cNvSpPr/>
          <p:nvPr/>
        </p:nvSpPr>
        <p:spPr>
          <a:xfrm>
            <a:off x="11118838" y="10361587"/>
            <a:ext cx="817244" cy="167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67"/>
              </a:lnSpc>
            </a:pPr>
            <a:endParaRPr lang="Arial" altLang="Arial" sz="100"/>
          </a:p>
          <a:p>
            <a:pPr marL="12700" algn="l" rtl="0" eaLnBrk="0">
              <a:lnSpc>
                <a:spcPct val="84000"/>
              </a:lnSpc>
            </a:pPr>
            <a:r>
              <a:rPr sz="1100" kern="0" spc="0">
                <a:solidFill>
                  <a:srgbClr val="000000">
                    <a:alpha val="100000"/>
                  </a:srgbClr>
                </a:solidFill>
                <a:latin typeface="Arial"/>
                <a:ea typeface="Arial"/>
                <a:cs typeface="Arial"/>
              </a:rPr>
              <a:t>KEYi</a:t>
            </a:r>
            <a:r>
              <a:rPr sz="1100" kern="0" spc="6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TECH</a:t>
            </a:r>
            <a:r>
              <a:rPr sz="1100" kern="0" spc="60">
                <a:solidFill>
                  <a:srgbClr val="000000">
                    <a:alpha val="100000"/>
                  </a:srgbClr>
                </a:solidFill>
                <a:latin typeface="Arial"/>
                <a:ea typeface="Arial"/>
                <a:cs typeface="Arial"/>
              </a:rPr>
              <a:t>.</a:t>
            </a:r>
            <a:endParaRPr lang="Arial" altLang="Arial" sz="1100"/>
          </a:p>
        </p:txBody>
      </p:sp>
      <p:sp>
        <p:nvSpPr>
          <p:cNvPr id="360" name="textbox 360"/>
          <p:cNvSpPr/>
          <p:nvPr/>
        </p:nvSpPr>
        <p:spPr>
          <a:xfrm>
            <a:off x="13332875" y="8602775"/>
            <a:ext cx="410209" cy="192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3"/>
              </a:lnSpc>
            </a:pPr>
            <a:endParaRPr lang="Arial" altLang="Arial" sz="100"/>
          </a:p>
          <a:p>
            <a:pPr marL="12700" algn="l" rtl="0" eaLnBrk="0">
              <a:lnSpc>
                <a:spcPct val="99000"/>
              </a:lnSpc>
            </a:pPr>
            <a:r>
              <a:rPr sz="1100" kern="0" spc="-10">
                <a:solidFill>
                  <a:srgbClr val="000000">
                    <a:alpha val="100000"/>
                  </a:srgbClr>
                </a:solidFill>
                <a:latin typeface="SimHei"/>
                <a:ea typeface="SimHei"/>
                <a:cs typeface="SimHei"/>
              </a:rPr>
              <a:t>汽</a:t>
            </a:r>
            <a:r>
              <a:rPr sz="1100" kern="0" spc="290">
                <a:solidFill>
                  <a:srgbClr val="000000">
                    <a:alpha val="100000"/>
                  </a:srgbClr>
                </a:solidFill>
                <a:latin typeface="SimHei"/>
                <a:ea typeface="SimHei"/>
                <a:cs typeface="SimHei"/>
              </a:rPr>
              <a:t> </a:t>
            </a:r>
            <a:r>
              <a:rPr sz="1100" kern="0" spc="-10">
                <a:solidFill>
                  <a:srgbClr val="000000">
                    <a:alpha val="100000"/>
                  </a:srgbClr>
                </a:solidFill>
                <a:latin typeface="SimHei"/>
                <a:ea typeface="SimHei"/>
                <a:cs typeface="SimHei"/>
              </a:rPr>
              <a:t>车</a:t>
            </a:r>
            <a:endParaRPr lang="SimHei" altLang="SimHei" sz="1100"/>
          </a:p>
        </p:txBody>
      </p:sp>
      <p:sp>
        <p:nvSpPr>
          <p:cNvPr id="362" name="rect"/>
          <p:cNvSpPr/>
          <p:nvPr/>
        </p:nvSpPr>
        <p:spPr>
          <a:xfrm>
            <a:off x="857341" y="5473643"/>
            <a:ext cx="6339" cy="539752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64" name="picture 364"/>
          <p:cNvPicPr>
            <a:picLocks noChangeAspect="1"/>
          </p:cNvPicPr>
          <p:nvPr/>
        </p:nvPicPr>
        <p:blipFill>
          <a:blip r:embed="rId11"/>
          <a:stretch>
            <a:fillRect/>
          </a:stretch>
        </p:blipFill>
        <p:spPr>
          <a:xfrm rot="21600000">
            <a:off x="20205802" y="10096464"/>
            <a:ext cx="3219418" cy="635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6" name="textbox 366"/>
          <p:cNvSpPr/>
          <p:nvPr/>
        </p:nvSpPr>
        <p:spPr>
          <a:xfrm>
            <a:off x="1454241" y="1863966"/>
            <a:ext cx="20273011" cy="29152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39183"/>
              </a:lnSpc>
            </a:pPr>
            <a:endParaRPr lang="Arial" altLang="Arial" sz="100"/>
          </a:p>
          <a:p>
            <a:pPr marL="12700" algn="l" rtl="0" eaLnBrk="0">
              <a:lnSpc>
                <a:spcPct val="100000"/>
              </a:lnSpc>
            </a:pPr>
            <a:r>
              <a:rPr sz="2300" kern="0" spc="100">
                <a:solidFill>
                  <a:srgbClr val="000000">
                    <a:alpha val="100000"/>
                  </a:srgbClr>
                </a:solidFill>
                <a:latin typeface="SimHei"/>
                <a:ea typeface="SimHei"/>
                <a:cs typeface="SimHei"/>
              </a:rPr>
              <a:t>茶饮类是中餐出海的另一个打头阵品类。早在上世纪80-90年代，以</a:t>
            </a:r>
            <a:r>
              <a:rPr sz="2300" kern="0" spc="0">
                <a:solidFill>
                  <a:srgbClr val="000000">
                    <a:alpha val="100000"/>
                  </a:srgbClr>
                </a:solidFill>
                <a:latin typeface="SimSun"/>
                <a:ea typeface="SimSun"/>
                <a:cs typeface="SimSun"/>
              </a:rPr>
              <a:t>BoBoQ</a:t>
            </a:r>
            <a:r>
              <a:rPr sz="2300" kern="0" spc="100">
                <a:solidFill>
                  <a:srgbClr val="000000">
                    <a:alpha val="100000"/>
                  </a:srgbClr>
                </a:solidFill>
                <a:latin typeface="SimSun"/>
                <a:ea typeface="SimSun"/>
                <a:cs typeface="SimSun"/>
              </a:rPr>
              <a:t>、</a:t>
            </a:r>
            <a:r>
              <a:rPr sz="2300" kern="0" spc="-330">
                <a:solidFill>
                  <a:srgbClr val="000000">
                    <a:alpha val="100000"/>
                  </a:srgbClr>
                </a:solidFill>
                <a:latin typeface="SimSun"/>
                <a:ea typeface="SimSun"/>
                <a:cs typeface="SimSun"/>
              </a:rPr>
              <a:t> </a:t>
            </a:r>
            <a:r>
              <a:rPr sz="2300" kern="0" spc="100">
                <a:solidFill>
                  <a:srgbClr val="000000">
                    <a:alpha val="100000"/>
                  </a:srgbClr>
                </a:solidFill>
                <a:latin typeface="SimHei"/>
                <a:ea typeface="SimHei"/>
                <a:cs typeface="SimHei"/>
              </a:rPr>
              <a:t>春水堂、贡茶为主的</a:t>
            </a:r>
            <a:r>
              <a:rPr sz="2300" kern="0" spc="90">
                <a:solidFill>
                  <a:srgbClr val="000000">
                    <a:alpha val="100000"/>
                  </a:srgbClr>
                </a:solidFill>
                <a:latin typeface="SimHei"/>
                <a:ea typeface="SimHei"/>
                <a:cs typeface="SimHei"/>
              </a:rPr>
              <a:t>台湾奶茶品牌，就迈出了中国奶茶出征海外的第一步。</a:t>
            </a:r>
            <a:r>
              <a:rPr sz="2300" kern="0" spc="0">
                <a:solidFill>
                  <a:srgbClr val="000000">
                    <a:alpha val="100000"/>
                  </a:srgbClr>
                </a:solidFill>
                <a:latin typeface="SimHei"/>
                <a:ea typeface="SimHei"/>
                <a:cs typeface="SimHei"/>
              </a:rPr>
              <a:t> </a:t>
            </a:r>
            <a:r>
              <a:rPr sz="2300" kern="0" spc="110">
                <a:solidFill>
                  <a:srgbClr val="000000">
                    <a:alpha val="100000"/>
                  </a:srgbClr>
                </a:solidFill>
                <a:latin typeface="SimHei"/>
                <a:ea typeface="SimHei"/>
                <a:cs typeface="SimHei"/>
              </a:rPr>
              <a:t>随后的2018年奶茶出海迎来第二波小高峰，喜茶、蜜雪冰城、奈雪的茶等品牌相继出海。喜茶可以说是首个布局海外的新茶饮品牌。腰部新茶饮在海外</a:t>
            </a:r>
            <a:r>
              <a:rPr sz="2300" kern="0" spc="20">
                <a:solidFill>
                  <a:srgbClr val="000000">
                    <a:alpha val="100000"/>
                  </a:srgbClr>
                </a:solidFill>
                <a:latin typeface="SimHei"/>
                <a:ea typeface="SimHei"/>
                <a:cs typeface="SimHei"/>
              </a:rPr>
              <a:t> </a:t>
            </a:r>
            <a:r>
              <a:rPr sz="2300" kern="0" spc="90">
                <a:solidFill>
                  <a:srgbClr val="000000">
                    <a:alpha val="100000"/>
                  </a:srgbClr>
                </a:solidFill>
                <a:latin typeface="SimHei"/>
                <a:ea typeface="SimHei"/>
                <a:cs typeface="SimHei"/>
              </a:rPr>
              <a:t>发展得也不错，典型的就是霸王茶姬。2018年霸王茶姬成</a:t>
            </a:r>
            <a:r>
              <a:rPr sz="2300" kern="0" spc="80">
                <a:solidFill>
                  <a:srgbClr val="000000">
                    <a:alpha val="100000"/>
                  </a:srgbClr>
                </a:solidFill>
                <a:latin typeface="SimHei"/>
                <a:ea typeface="SimHei"/>
                <a:cs typeface="SimHei"/>
              </a:rPr>
              <a:t>立不过1年就冲向了海外市场，以“降维打击”策略直接成为了海外茶饮新势力。据内部消息，</a:t>
            </a:r>
            <a:r>
              <a:rPr sz="2300" kern="0" spc="-10">
                <a:solidFill>
                  <a:srgbClr val="000000">
                    <a:alpha val="100000"/>
                  </a:srgbClr>
                </a:solidFill>
                <a:latin typeface="SimHei"/>
                <a:ea typeface="SimHei"/>
                <a:cs typeface="SimHei"/>
              </a:rPr>
              <a:t> </a:t>
            </a:r>
            <a:r>
              <a:rPr sz="2300" kern="0" spc="40">
                <a:solidFill>
                  <a:srgbClr val="000000">
                    <a:alpha val="100000"/>
                  </a:srgbClr>
                </a:solidFill>
                <a:latin typeface="SimHei"/>
                <a:ea typeface="SimHei"/>
                <a:cs typeface="SimHei"/>
              </a:rPr>
              <a:t>霸王茶姬在海外门店</a:t>
            </a:r>
            <a:r>
              <a:rPr sz="2300" kern="0" spc="30">
                <a:solidFill>
                  <a:srgbClr val="000000">
                    <a:alpha val="100000"/>
                  </a:srgbClr>
                </a:solidFill>
                <a:latin typeface="SimHei"/>
                <a:ea typeface="SimHei"/>
                <a:cs typeface="SimHei"/>
              </a:rPr>
              <a:t>已超过70家，其中绝大部分门店都位于马来西亚。</a:t>
            </a:r>
            <a:endParaRPr lang="SimHei" altLang="SimHei" sz="2300"/>
          </a:p>
          <a:p>
            <a:pPr marL="12700" algn="l" rtl="0" eaLnBrk="0">
              <a:lnSpc>
                <a:spcPct val="102000"/>
              </a:lnSpc>
              <a:spcBef>
                <a:spcPts val="509"/>
              </a:spcBef>
            </a:pPr>
            <a:r>
              <a:rPr sz="2300" kern="0" spc="110">
                <a:solidFill>
                  <a:srgbClr val="000000">
                    <a:alpha val="100000"/>
                  </a:srgbClr>
                </a:solidFill>
                <a:latin typeface="SimHei"/>
                <a:ea typeface="SimHei"/>
                <a:cs typeface="SimHei"/>
              </a:rPr>
              <a:t>2023年10月初，喜茶墨尔本首店正式开业，据数据统计，单日最高销量近3000杯，单日销售最高超3万澳</a:t>
            </a:r>
            <a:r>
              <a:rPr sz="2300" kern="0" spc="100">
                <a:solidFill>
                  <a:srgbClr val="000000">
                    <a:alpha val="100000"/>
                  </a:srgbClr>
                </a:solidFill>
                <a:latin typeface="SimHei"/>
                <a:ea typeface="SimHei"/>
                <a:cs typeface="SimHei"/>
              </a:rPr>
              <a:t>元 </a:t>
            </a:r>
            <a:r>
              <a:rPr sz="2300" kern="0" spc="100">
                <a:solidFill>
                  <a:srgbClr val="000000">
                    <a:alpha val="100000"/>
                  </a:srgbClr>
                </a:solidFill>
                <a:latin typeface="SimSun"/>
                <a:ea typeface="SimSun"/>
                <a:cs typeface="SimSun"/>
              </a:rPr>
              <a:t>(</a:t>
            </a:r>
            <a:r>
              <a:rPr sz="2300" kern="0" spc="0">
                <a:solidFill>
                  <a:srgbClr val="000000">
                    <a:alpha val="100000"/>
                  </a:srgbClr>
                </a:solidFill>
                <a:latin typeface="SimSun"/>
                <a:ea typeface="SimSun"/>
                <a:cs typeface="SimSun"/>
              </a:rPr>
              <a:t>AUD</a:t>
            </a:r>
            <a:r>
              <a:rPr sz="2300" kern="0" spc="100">
                <a:solidFill>
                  <a:srgbClr val="000000">
                    <a:alpha val="100000"/>
                  </a:srgbClr>
                </a:solidFill>
                <a:latin typeface="SimSun"/>
                <a:ea typeface="SimSun"/>
                <a:cs typeface="SimSun"/>
              </a:rPr>
              <a:t>)</a:t>
            </a:r>
            <a:r>
              <a:rPr sz="2300" kern="0" spc="410">
                <a:solidFill>
                  <a:srgbClr val="000000">
                    <a:alpha val="100000"/>
                  </a:srgbClr>
                </a:solidFill>
                <a:latin typeface="SimSun"/>
                <a:ea typeface="SimSun"/>
                <a:cs typeface="SimSun"/>
              </a:rPr>
              <a:t>  </a:t>
            </a:r>
            <a:r>
              <a:rPr sz="2300" kern="0" spc="100">
                <a:solidFill>
                  <a:srgbClr val="000000">
                    <a:alpha val="100000"/>
                  </a:srgbClr>
                </a:solidFill>
                <a:latin typeface="SimHei"/>
                <a:ea typeface="SimHei"/>
                <a:cs typeface="SimHei"/>
              </a:rPr>
              <a:t>(超人民币14万元)。10月底还有加</a:t>
            </a:r>
            <a:r>
              <a:rPr sz="2300" kern="0" spc="10">
                <a:solidFill>
                  <a:srgbClr val="000000">
                    <a:alpha val="100000"/>
                  </a:srgbClr>
                </a:solidFill>
                <a:latin typeface="SimHei"/>
                <a:ea typeface="SimHei"/>
                <a:cs typeface="SimHei"/>
              </a:rPr>
              <a:t> </a:t>
            </a:r>
            <a:r>
              <a:rPr sz="2300" kern="0" spc="70">
                <a:solidFill>
                  <a:srgbClr val="000000">
                    <a:alpha val="100000"/>
                  </a:srgbClr>
                </a:solidFill>
                <a:latin typeface="SimHei"/>
                <a:ea typeface="SimHei"/>
                <a:cs typeface="SimHei"/>
              </a:rPr>
              <a:t>拿大本拿比店也投入营业。蜜雪冰城的海外之路最为顺利，截至8月，海外门店已突破3000家。除此之外，</a:t>
            </a:r>
            <a:r>
              <a:rPr sz="2300" kern="0" spc="-410">
                <a:solidFill>
                  <a:srgbClr val="000000">
                    <a:alpha val="100000"/>
                  </a:srgbClr>
                </a:solidFill>
                <a:latin typeface="SimHei"/>
                <a:ea typeface="SimHei"/>
                <a:cs typeface="SimHei"/>
              </a:rPr>
              <a:t> </a:t>
            </a:r>
            <a:r>
              <a:rPr sz="2300" kern="0" spc="0">
                <a:solidFill>
                  <a:srgbClr val="000000">
                    <a:alpha val="100000"/>
                  </a:srgbClr>
                </a:solidFill>
                <a:latin typeface="SimSun"/>
                <a:ea typeface="SimSun"/>
                <a:cs typeface="SimSun"/>
              </a:rPr>
              <a:t>coco</a:t>
            </a:r>
            <a:r>
              <a:rPr sz="2300" kern="0" spc="60">
                <a:solidFill>
                  <a:srgbClr val="000000">
                    <a:alpha val="100000"/>
                  </a:srgbClr>
                </a:solidFill>
                <a:latin typeface="SimSun"/>
                <a:ea typeface="SimSun"/>
                <a:cs typeface="SimSun"/>
              </a:rPr>
              <a:t>、 </a:t>
            </a:r>
            <a:r>
              <a:rPr sz="2300" kern="0" spc="60">
                <a:solidFill>
                  <a:srgbClr val="000000">
                    <a:alpha val="100000"/>
                  </a:srgbClr>
                </a:solidFill>
                <a:latin typeface="SimHei"/>
                <a:ea typeface="SimHei"/>
                <a:cs typeface="SimHei"/>
              </a:rPr>
              <a:t>贡茶都已经是海外新茶饮常见品牌。书</a:t>
            </a:r>
            <a:r>
              <a:rPr sz="2300" kern="0" spc="0">
                <a:solidFill>
                  <a:srgbClr val="000000">
                    <a:alpha val="100000"/>
                  </a:srgbClr>
                </a:solidFill>
                <a:latin typeface="SimHei"/>
                <a:ea typeface="SimHei"/>
                <a:cs typeface="SimHei"/>
              </a:rPr>
              <a:t> </a:t>
            </a:r>
            <a:r>
              <a:rPr sz="2300" kern="0" spc="90">
                <a:solidFill>
                  <a:srgbClr val="000000">
                    <a:alpha val="100000"/>
                  </a:srgbClr>
                </a:solidFill>
                <a:latin typeface="SimHei"/>
                <a:ea typeface="SimHei"/>
                <a:cs typeface="SimHei"/>
              </a:rPr>
              <a:t>亦烧仙草、茶百道都已逐步开拓海外市场，首</a:t>
            </a:r>
            <a:r>
              <a:rPr sz="2300" kern="0" spc="80">
                <a:solidFill>
                  <a:srgbClr val="000000">
                    <a:alpha val="100000"/>
                  </a:srgbClr>
                </a:solidFill>
                <a:latin typeface="SimHei"/>
                <a:ea typeface="SimHei"/>
                <a:cs typeface="SimHei"/>
              </a:rPr>
              <a:t>个目标就是东南亚。10月份甜啦啦更是选定印尼雅加达作为海外首城，</a:t>
            </a:r>
            <a:r>
              <a:rPr sz="2300" kern="0" spc="740">
                <a:solidFill>
                  <a:srgbClr val="000000">
                    <a:alpha val="100000"/>
                  </a:srgbClr>
                </a:solidFill>
                <a:latin typeface="SimHei"/>
                <a:ea typeface="SimHei"/>
                <a:cs typeface="SimHei"/>
              </a:rPr>
              <a:t> </a:t>
            </a:r>
            <a:r>
              <a:rPr sz="2300" kern="0" spc="80">
                <a:solidFill>
                  <a:srgbClr val="000000">
                    <a:alpha val="100000"/>
                  </a:srgbClr>
                </a:solidFill>
                <a:latin typeface="SimHei"/>
                <a:ea typeface="SimHei"/>
                <a:cs typeface="SimHei"/>
              </a:rPr>
              <a:t>一次六店齐开，成为了继蜜雪冰城</a:t>
            </a:r>
            <a:r>
              <a:rPr sz="2300" kern="0" spc="0">
                <a:solidFill>
                  <a:srgbClr val="000000">
                    <a:alpha val="100000"/>
                  </a:srgbClr>
                </a:solidFill>
                <a:latin typeface="SimHei"/>
                <a:ea typeface="SimHei"/>
                <a:cs typeface="SimHei"/>
              </a:rPr>
              <a:t> </a:t>
            </a:r>
            <a:r>
              <a:rPr sz="2300" kern="0" spc="60">
                <a:solidFill>
                  <a:srgbClr val="000000">
                    <a:alpha val="100000"/>
                  </a:srgbClr>
                </a:solidFill>
                <a:latin typeface="SimHei"/>
                <a:ea typeface="SimHei"/>
                <a:cs typeface="SimHei"/>
              </a:rPr>
              <a:t>之后第二家拓展海外的中国平价茶饮品牌。</a:t>
            </a:r>
            <a:endParaRPr lang="SimHei" altLang="SimHei" sz="2300"/>
          </a:p>
        </p:txBody>
      </p:sp>
      <p:sp>
        <p:nvSpPr>
          <p:cNvPr id="368" name="textbox 368"/>
          <p:cNvSpPr/>
          <p:nvPr/>
        </p:nvSpPr>
        <p:spPr>
          <a:xfrm>
            <a:off x="4514921" y="9140821"/>
            <a:ext cx="4645659" cy="30283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444"/>
              </a:lnSpc>
            </a:pPr>
            <a:endParaRPr lang="Arial" altLang="Arial" sz="100"/>
          </a:p>
          <a:p>
            <a:pPr marL="2240914" algn="l" rtl="0" eaLnBrk="0">
              <a:lnSpc>
                <a:spcPct val="80000"/>
              </a:lnSpc>
            </a:pPr>
            <a:r>
              <a:rPr sz="1900" kern="0" spc="-20">
                <a:solidFill>
                  <a:srgbClr val="0043FF">
                    <a:alpha val="100000"/>
                  </a:srgbClr>
                </a:solidFill>
                <a:latin typeface="SimSun"/>
                <a:ea typeface="SimSun"/>
                <a:cs typeface="SimSun"/>
              </a:rPr>
              <a:t>01</a:t>
            </a:r>
            <a:endParaRPr lang="SimSun" altLang="SimSun" sz="1900"/>
          </a:p>
          <a:p>
            <a:pPr algn="l" rtl="0" eaLnBrk="0">
              <a:lnSpc>
                <a:spcPct val="103000"/>
              </a:lnSpc>
            </a:pPr>
            <a:endParaRPr lang="Arial" altLang="Arial" sz="1000"/>
          </a:p>
          <a:p>
            <a:pPr marL="742950" algn="l" rtl="0" eaLnBrk="0">
              <a:lnSpc>
                <a:spcPct val="96000"/>
              </a:lnSpc>
              <a:spcBef>
                <a:spcPts val="880"/>
              </a:spcBef>
            </a:pPr>
            <a:r>
              <a:rPr sz="2900" kern="0" spc="170">
                <a:solidFill>
                  <a:srgbClr val="000000">
                    <a:alpha val="100000"/>
                  </a:srgbClr>
                </a:solidFill>
                <a:latin typeface="SimHei"/>
                <a:ea typeface="SimHei"/>
                <a:cs typeface="SimHei"/>
              </a:rPr>
              <a:t>20世纪80-90年代</a:t>
            </a:r>
            <a:endParaRPr lang="SimHei" altLang="SimHei" sz="2900"/>
          </a:p>
          <a:p>
            <a:pPr algn="l" rtl="0" eaLnBrk="0">
              <a:lnSpc>
                <a:spcPct val="113000"/>
              </a:lnSpc>
            </a:pPr>
            <a:endParaRPr lang="Arial" altLang="Arial" sz="1000"/>
          </a:p>
          <a:p>
            <a:pPr algn="l" rtl="0" eaLnBrk="0">
              <a:lnSpc>
                <a:spcPct val="114000"/>
              </a:lnSpc>
            </a:pPr>
            <a:endParaRPr lang="Arial" altLang="Arial" sz="1000"/>
          </a:p>
          <a:p>
            <a:pPr algn="l" rtl="0" eaLnBrk="0">
              <a:lnSpc>
                <a:spcPct val="114000"/>
              </a:lnSpc>
            </a:pPr>
            <a:endParaRPr lang="Arial" altLang="Arial" sz="1000"/>
          </a:p>
          <a:p>
            <a:pPr marL="37465" algn="l" rtl="0" eaLnBrk="0">
              <a:lnSpc>
                <a:spcPct val="86000"/>
              </a:lnSpc>
              <a:spcBef>
                <a:spcPts val="791"/>
              </a:spcBef>
            </a:pPr>
            <a:r>
              <a:rPr sz="2600" kern="0" spc="10">
                <a:solidFill>
                  <a:srgbClr val="000000">
                    <a:alpha val="100000"/>
                  </a:srgbClr>
                </a:solidFill>
                <a:latin typeface="SimHei"/>
                <a:ea typeface="SimHei"/>
                <a:cs typeface="SimHei"/>
              </a:rPr>
              <a:t>以</a:t>
            </a:r>
            <a:r>
              <a:rPr sz="2600" kern="0" spc="0">
                <a:solidFill>
                  <a:srgbClr val="000000">
                    <a:alpha val="100000"/>
                  </a:srgbClr>
                </a:solidFill>
                <a:latin typeface="SimSun"/>
                <a:ea typeface="SimSun"/>
                <a:cs typeface="SimSun"/>
              </a:rPr>
              <a:t>BoBoQ</a:t>
            </a:r>
            <a:r>
              <a:rPr sz="2600" kern="0" spc="10">
                <a:solidFill>
                  <a:srgbClr val="000000">
                    <a:alpha val="100000"/>
                  </a:srgbClr>
                </a:solidFill>
                <a:latin typeface="SimSun"/>
                <a:ea typeface="SimSun"/>
                <a:cs typeface="SimSun"/>
              </a:rPr>
              <a:t>、</a:t>
            </a:r>
            <a:r>
              <a:rPr sz="2600" kern="0" spc="-350">
                <a:solidFill>
                  <a:srgbClr val="000000">
                    <a:alpha val="100000"/>
                  </a:srgbClr>
                </a:solidFill>
                <a:latin typeface="SimSun"/>
                <a:ea typeface="SimSun"/>
                <a:cs typeface="SimSun"/>
              </a:rPr>
              <a:t> </a:t>
            </a:r>
            <a:r>
              <a:rPr sz="2600" kern="0" spc="10">
                <a:solidFill>
                  <a:srgbClr val="000000">
                    <a:alpha val="100000"/>
                  </a:srgbClr>
                </a:solidFill>
                <a:latin typeface="SimHei"/>
                <a:ea typeface="SimHei"/>
                <a:cs typeface="SimHei"/>
              </a:rPr>
              <a:t>春水堂、贡茶为主的</a:t>
            </a:r>
            <a:endParaRPr lang="SimHei" altLang="SimHei" sz="2600"/>
          </a:p>
          <a:p>
            <a:pPr marL="12700" indent="24765" algn="l" rtl="0" eaLnBrk="0">
              <a:lnSpc>
                <a:spcPct val="140000"/>
              </a:lnSpc>
              <a:spcBef>
                <a:spcPts val="54"/>
              </a:spcBef>
            </a:pPr>
            <a:r>
              <a:rPr sz="2600" kern="0" spc="170">
                <a:solidFill>
                  <a:srgbClr val="000000">
                    <a:alpha val="100000"/>
                  </a:srgbClr>
                </a:solidFill>
                <a:latin typeface="SimHei"/>
                <a:ea typeface="SimHei"/>
                <a:cs typeface="SimHei"/>
              </a:rPr>
              <a:t>台湾奶茶品牌，迈出了中国奶</a:t>
            </a:r>
            <a:r>
              <a:rPr sz="2600" kern="0" spc="60">
                <a:solidFill>
                  <a:srgbClr val="000000">
                    <a:alpha val="100000"/>
                  </a:srgbClr>
                </a:solidFill>
                <a:latin typeface="SimHei"/>
                <a:ea typeface="SimHei"/>
                <a:cs typeface="SimHei"/>
              </a:rPr>
              <a:t> </a:t>
            </a:r>
            <a:r>
              <a:rPr sz="2600" kern="0" spc="30">
                <a:solidFill>
                  <a:srgbClr val="000000">
                    <a:alpha val="100000"/>
                  </a:srgbClr>
                </a:solidFill>
                <a:latin typeface="SimHei"/>
                <a:ea typeface="SimHei"/>
                <a:cs typeface="SimHei"/>
              </a:rPr>
              <a:t>茶出征海外第一步。</a:t>
            </a:r>
            <a:endParaRPr lang="SimHei" altLang="SimHei" sz="2600"/>
          </a:p>
        </p:txBody>
      </p:sp>
      <p:pic>
        <p:nvPicPr>
          <p:cNvPr id="370" name="picture 370"/>
          <p:cNvPicPr>
            <a:picLocks noChangeAspect="1"/>
          </p:cNvPicPr>
          <p:nvPr/>
        </p:nvPicPr>
        <p:blipFill>
          <a:blip r:embed="rId2"/>
          <a:stretch>
            <a:fillRect/>
          </a:stretch>
        </p:blipFill>
        <p:spPr>
          <a:xfrm rot="21600000">
            <a:off x="4152839" y="5149809"/>
            <a:ext cx="4102120" cy="3270305"/>
          </a:xfrm>
          <a:prstGeom prst="rect">
            <a:avLst/>
          </a:prstGeom>
        </p:spPr>
      </p:pic>
      <p:sp>
        <p:nvSpPr>
          <p:cNvPr id="372" name="textbox 372"/>
          <p:cNvSpPr/>
          <p:nvPr/>
        </p:nvSpPr>
        <p:spPr>
          <a:xfrm>
            <a:off x="1284138" y="749176"/>
            <a:ext cx="21839555" cy="6718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6514"/>
              </a:lnSpc>
            </a:pPr>
            <a:endParaRPr lang="Arial" altLang="Arial" sz="100"/>
          </a:p>
          <a:p>
            <a:pPr marL="12700" algn="l" rtl="0" eaLnBrk="0">
              <a:lnSpc>
                <a:spcPct val="99000"/>
              </a:lnSpc>
            </a:pPr>
            <a:r>
              <a:rPr sz="4300" b="1" kern="0" spc="100">
                <a:solidFill>
                  <a:srgbClr val="FF6600">
                    <a:alpha val="100000"/>
                  </a:srgbClr>
                </a:solidFill>
                <a:latin typeface="SimHei"/>
                <a:ea typeface="SimHei"/>
                <a:cs typeface="SimHei"/>
              </a:rPr>
              <a:t>2、茶饮出海：主要市场及特点</a:t>
            </a:r>
            <a:r>
              <a:rPr sz="4300" kern="0" spc="100">
                <a:solidFill>
                  <a:srgbClr val="FF6600">
                    <a:alpha val="100000"/>
                  </a:srgbClr>
                </a:solidFill>
                <a:latin typeface="SimHei"/>
                <a:ea typeface="SimHei"/>
                <a:cs typeface="SimHei"/>
              </a:rPr>
              <a:t>                           </a:t>
            </a:r>
            <a:r>
              <a:rPr sz="3900" b="1" kern="0" spc="100">
                <a:solidFill>
                  <a:srgbClr val="000000">
                    <a:alpha val="100000"/>
                  </a:srgbClr>
                </a:solidFill>
                <a:latin typeface="SimHei"/>
                <a:ea typeface="SimHei"/>
                <a:cs typeface="SimHei"/>
              </a:rPr>
              <a:t>霞</a:t>
            </a:r>
            <a:r>
              <a:rPr sz="3900" b="1" kern="0" spc="90">
                <a:solidFill>
                  <a:srgbClr val="000000">
                    <a:alpha val="100000"/>
                  </a:srgbClr>
                </a:solidFill>
                <a:latin typeface="SimHei"/>
                <a:ea typeface="SimHei"/>
                <a:cs typeface="SimHei"/>
              </a:rPr>
              <a:t>光社</a:t>
            </a:r>
            <a:r>
              <a:rPr sz="3900" b="1" kern="0" spc="-80">
                <a:solidFill>
                  <a:srgbClr val="000000">
                    <a:alpha val="100000"/>
                  </a:srgbClr>
                </a:solidFill>
                <a:latin typeface="Arial"/>
                <a:ea typeface="Arial"/>
                <a:cs typeface="Arial"/>
              </a:rPr>
              <a:t>ShineGloba</a:t>
            </a:r>
            <a:r>
              <a:rPr sz="3900" b="1" kern="0" spc="-90">
                <a:solidFill>
                  <a:srgbClr val="000000">
                    <a:alpha val="100000"/>
                  </a:srgbClr>
                </a:solidFill>
                <a:latin typeface="Arial"/>
                <a:ea typeface="Arial"/>
                <a:cs typeface="Arial"/>
              </a:rPr>
              <a:t>ll </a:t>
            </a:r>
            <a:r>
              <a:rPr sz="3900" b="1" kern="0" spc="-90">
                <a:solidFill>
                  <a:srgbClr val="000000">
                    <a:alpha val="100000"/>
                  </a:srgbClr>
                </a:solidFill>
                <a:latin typeface="SimHei"/>
                <a:ea typeface="SimHei"/>
                <a:cs typeface="SimHei"/>
              </a:rPr>
              <a:t>霞光智库</a:t>
            </a:r>
            <a:endParaRPr lang="SimHei" altLang="SimHei" sz="3900"/>
          </a:p>
        </p:txBody>
      </p:sp>
      <p:sp>
        <p:nvSpPr>
          <p:cNvPr id="374" name="textbox 374"/>
          <p:cNvSpPr/>
          <p:nvPr/>
        </p:nvSpPr>
        <p:spPr>
          <a:xfrm>
            <a:off x="10204439" y="9224382"/>
            <a:ext cx="4048759" cy="30232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943"/>
              </a:lnSpc>
            </a:pPr>
            <a:endParaRPr lang="Arial" altLang="Arial" sz="100"/>
          </a:p>
          <a:p>
            <a:pPr marL="1619250" algn="l" rtl="0" eaLnBrk="0">
              <a:lnSpc>
                <a:spcPct val="80000"/>
              </a:lnSpc>
            </a:pPr>
            <a:r>
              <a:rPr sz="1900" kern="0" spc="-20">
                <a:solidFill>
                  <a:srgbClr val="00D58D">
                    <a:alpha val="100000"/>
                  </a:srgbClr>
                </a:solidFill>
                <a:latin typeface="SimSun"/>
                <a:ea typeface="SimSun"/>
                <a:cs typeface="SimSun"/>
              </a:rPr>
              <a:t>02</a:t>
            </a:r>
            <a:endParaRPr lang="SimSun" altLang="SimSun" sz="1900"/>
          </a:p>
          <a:p>
            <a:pPr marL="908050" algn="l" rtl="0" eaLnBrk="0">
              <a:lnSpc>
                <a:spcPct val="96000"/>
              </a:lnSpc>
              <a:spcBef>
                <a:spcPts val="2038"/>
              </a:spcBef>
            </a:pPr>
            <a:r>
              <a:rPr sz="2900" kern="0" spc="170">
                <a:solidFill>
                  <a:srgbClr val="000000">
                    <a:alpha val="100000"/>
                  </a:srgbClr>
                </a:solidFill>
                <a:latin typeface="SimHei"/>
                <a:ea typeface="SimHei"/>
                <a:cs typeface="SimHei"/>
              </a:rPr>
              <a:t>2018年起</a:t>
            </a:r>
            <a:endParaRPr lang="SimHei" altLang="SimHei" sz="2900"/>
          </a:p>
          <a:p>
            <a:pPr algn="l" rtl="0" eaLnBrk="0">
              <a:lnSpc>
                <a:spcPct val="147000"/>
              </a:lnSpc>
            </a:pPr>
            <a:endParaRPr lang="Arial" altLang="Arial" sz="1000"/>
          </a:p>
          <a:p>
            <a:pPr algn="l" rtl="0" eaLnBrk="0">
              <a:lnSpc>
                <a:spcPct val="148000"/>
              </a:lnSpc>
            </a:pPr>
            <a:endParaRPr lang="Arial" altLang="Arial" sz="1000"/>
          </a:p>
          <a:p>
            <a:pPr marL="12700" algn="l" rtl="0" eaLnBrk="0">
              <a:lnSpc>
                <a:spcPct val="97000"/>
              </a:lnSpc>
              <a:spcBef>
                <a:spcPts val="788"/>
              </a:spcBef>
            </a:pPr>
            <a:r>
              <a:rPr sz="2600" kern="0" spc="-70">
                <a:solidFill>
                  <a:srgbClr val="000000">
                    <a:alpha val="100000"/>
                  </a:srgbClr>
                </a:solidFill>
                <a:latin typeface="SimHei"/>
                <a:ea typeface="SimHei"/>
                <a:cs typeface="SimHei"/>
              </a:rPr>
              <a:t>奶茶出海第二波小高</a:t>
            </a:r>
            <a:r>
              <a:rPr sz="2600" kern="0" spc="-80">
                <a:solidFill>
                  <a:srgbClr val="000000">
                    <a:alpha val="100000"/>
                  </a:srgbClr>
                </a:solidFill>
                <a:latin typeface="SimHei"/>
                <a:ea typeface="SimHei"/>
                <a:cs typeface="SimHei"/>
              </a:rPr>
              <a:t>峰。</a:t>
            </a:r>
            <a:endParaRPr lang="SimHei" altLang="SimHei" sz="2600"/>
          </a:p>
          <a:p>
            <a:pPr algn="l" rtl="0" eaLnBrk="0">
              <a:lnSpc>
                <a:spcPct val="108000"/>
              </a:lnSpc>
            </a:pPr>
            <a:endParaRPr lang="Arial" altLang="Arial" sz="1000"/>
          </a:p>
          <a:p>
            <a:pPr marL="12700" algn="l" rtl="0" eaLnBrk="0">
              <a:lnSpc>
                <a:spcPct val="86000"/>
              </a:lnSpc>
              <a:spcBef>
                <a:spcPts val="780"/>
              </a:spcBef>
            </a:pPr>
            <a:r>
              <a:rPr sz="2600" kern="0" spc="280">
                <a:solidFill>
                  <a:srgbClr val="000000">
                    <a:alpha val="100000"/>
                  </a:srgbClr>
                </a:solidFill>
                <a:latin typeface="SimHei"/>
                <a:ea typeface="SimHei"/>
                <a:cs typeface="SimHei"/>
              </a:rPr>
              <a:t>喜茶、蜜雪冰城、奈</a:t>
            </a:r>
            <a:r>
              <a:rPr sz="2600" kern="0" spc="270">
                <a:solidFill>
                  <a:srgbClr val="000000">
                    <a:alpha val="100000"/>
                  </a:srgbClr>
                </a:solidFill>
                <a:latin typeface="SimHei"/>
                <a:ea typeface="SimHei"/>
                <a:cs typeface="SimHei"/>
              </a:rPr>
              <a:t>雪的</a:t>
            </a:r>
            <a:endParaRPr lang="SimHei" altLang="SimHei" sz="2600"/>
          </a:p>
          <a:p>
            <a:pPr marL="12700" algn="l" rtl="0" eaLnBrk="0">
              <a:lnSpc>
                <a:spcPts val="4291"/>
              </a:lnSpc>
            </a:pPr>
            <a:r>
              <a:rPr sz="2600" kern="0" spc="-170">
                <a:solidFill>
                  <a:srgbClr val="000000">
                    <a:alpha val="100000"/>
                  </a:srgbClr>
                </a:solidFill>
                <a:latin typeface="SimHei"/>
                <a:ea typeface="SimHei"/>
                <a:cs typeface="SimHei"/>
              </a:rPr>
              <a:t>茶等相继出海。</a:t>
            </a:r>
            <a:endParaRPr lang="SimHei" altLang="SimHei" sz="2600"/>
          </a:p>
        </p:txBody>
      </p:sp>
      <p:pic>
        <p:nvPicPr>
          <p:cNvPr id="376" name="picture 376"/>
          <p:cNvPicPr>
            <a:picLocks noChangeAspect="1"/>
          </p:cNvPicPr>
          <p:nvPr/>
        </p:nvPicPr>
        <p:blipFill>
          <a:blip r:embed="rId3"/>
          <a:stretch>
            <a:fillRect/>
          </a:stretch>
        </p:blipFill>
        <p:spPr>
          <a:xfrm rot="21600000">
            <a:off x="10534620" y="5168875"/>
            <a:ext cx="3219418" cy="3206800"/>
          </a:xfrm>
          <a:prstGeom prst="rect">
            <a:avLst/>
          </a:prstGeom>
        </p:spPr>
      </p:pic>
      <p:pic>
        <p:nvPicPr>
          <p:cNvPr id="378" name="picture 378"/>
          <p:cNvPicPr>
            <a:picLocks noChangeAspect="1"/>
          </p:cNvPicPr>
          <p:nvPr/>
        </p:nvPicPr>
        <p:blipFill>
          <a:blip r:embed="rId4"/>
          <a:stretch>
            <a:fillRect/>
          </a:stretch>
        </p:blipFill>
        <p:spPr>
          <a:xfrm rot="21600000">
            <a:off x="16579901" y="5378456"/>
            <a:ext cx="3098717" cy="3060724"/>
          </a:xfrm>
          <a:prstGeom prst="rect">
            <a:avLst/>
          </a:prstGeom>
        </p:spPr>
      </p:pic>
      <p:sp>
        <p:nvSpPr>
          <p:cNvPr id="380" name="textbox 380"/>
          <p:cNvSpPr/>
          <p:nvPr/>
        </p:nvSpPr>
        <p:spPr>
          <a:xfrm>
            <a:off x="15970279" y="9135502"/>
            <a:ext cx="3032760" cy="2712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943"/>
              </a:lnSpc>
            </a:pPr>
            <a:endParaRPr lang="Arial" altLang="Arial" sz="100"/>
          </a:p>
          <a:p>
            <a:pPr marL="889000" algn="l" rtl="0" eaLnBrk="0">
              <a:lnSpc>
                <a:spcPct val="80000"/>
              </a:lnSpc>
            </a:pPr>
            <a:r>
              <a:rPr sz="1900" kern="0" spc="-20">
                <a:solidFill>
                  <a:srgbClr val="FFC300">
                    <a:alpha val="100000"/>
                  </a:srgbClr>
                </a:solidFill>
                <a:latin typeface="SimSun"/>
                <a:ea typeface="SimSun"/>
                <a:cs typeface="SimSun"/>
              </a:rPr>
              <a:t>03</a:t>
            </a:r>
            <a:endParaRPr lang="SimSun" altLang="SimSun" sz="1900"/>
          </a:p>
          <a:p>
            <a:pPr algn="l" rtl="0" eaLnBrk="0">
              <a:lnSpc>
                <a:spcPct val="132000"/>
              </a:lnSpc>
            </a:pPr>
            <a:endParaRPr lang="Arial" altLang="Arial" sz="1000"/>
          </a:p>
          <a:p>
            <a:pPr marL="386715" algn="l" rtl="0" eaLnBrk="0">
              <a:lnSpc>
                <a:spcPct val="98000"/>
              </a:lnSpc>
              <a:spcBef>
                <a:spcPts val="780"/>
              </a:spcBef>
            </a:pPr>
            <a:r>
              <a:rPr sz="2600" kern="0" spc="340">
                <a:solidFill>
                  <a:srgbClr val="000000">
                    <a:alpha val="100000"/>
                  </a:srgbClr>
                </a:solidFill>
                <a:latin typeface="SimHei"/>
                <a:ea typeface="SimHei"/>
                <a:cs typeface="SimHei"/>
              </a:rPr>
              <a:t>2023年</a:t>
            </a:r>
            <a:endParaRPr lang="SimHei" altLang="SimHei" sz="26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marL="12700" algn="l" rtl="0" eaLnBrk="0">
              <a:lnSpc>
                <a:spcPct val="97000"/>
              </a:lnSpc>
              <a:spcBef>
                <a:spcPts val="781"/>
              </a:spcBef>
            </a:pPr>
            <a:r>
              <a:rPr sz="2600" kern="0" spc="-130">
                <a:solidFill>
                  <a:srgbClr val="000000">
                    <a:alpha val="100000"/>
                  </a:srgbClr>
                </a:solidFill>
                <a:latin typeface="SimHei"/>
                <a:ea typeface="SimHei"/>
                <a:cs typeface="SimHei"/>
              </a:rPr>
              <a:t>茶饮出海新时期。</a:t>
            </a:r>
            <a:endParaRPr lang="SimHei" altLang="SimHei" sz="2600"/>
          </a:p>
          <a:p>
            <a:pPr algn="l" rtl="0" eaLnBrk="0">
              <a:lnSpc>
                <a:spcPct val="117000"/>
              </a:lnSpc>
            </a:pPr>
            <a:endParaRPr lang="Arial" altLang="Arial" sz="1000"/>
          </a:p>
          <a:p>
            <a:pPr algn="l" rtl="0" eaLnBrk="0">
              <a:lnSpc>
                <a:spcPct val="109000"/>
              </a:lnSpc>
            </a:pPr>
            <a:endParaRPr lang="Arial" altLang="Arial" sz="600"/>
          </a:p>
          <a:p>
            <a:pPr marL="12700" algn="l" rtl="0" eaLnBrk="0">
              <a:lnSpc>
                <a:spcPct val="97000"/>
              </a:lnSpc>
              <a:spcBef>
                <a:spcPts val="5"/>
              </a:spcBef>
            </a:pPr>
            <a:r>
              <a:rPr sz="2600" kern="0" spc="-110">
                <a:solidFill>
                  <a:srgbClr val="000000">
                    <a:alpha val="100000"/>
                  </a:srgbClr>
                </a:solidFill>
                <a:latin typeface="SimHei"/>
                <a:ea typeface="SimHei"/>
                <a:cs typeface="SimHei"/>
              </a:rPr>
              <a:t>大批茶饮品牌出海。</a:t>
            </a:r>
            <a:endParaRPr lang="SimHei" altLang="SimHei" sz="2600"/>
          </a:p>
        </p:txBody>
      </p:sp>
      <p:pic>
        <p:nvPicPr>
          <p:cNvPr id="382" name="picture 382"/>
          <p:cNvPicPr>
            <a:picLocks noChangeAspect="1"/>
          </p:cNvPicPr>
          <p:nvPr/>
        </p:nvPicPr>
        <p:blipFill>
          <a:blip r:embed="rId5"/>
          <a:stretch>
            <a:fillRect/>
          </a:stretch>
        </p:blipFill>
        <p:spPr>
          <a:xfrm rot="21600000">
            <a:off x="1174821" y="1536740"/>
            <a:ext cx="22002659" cy="12620"/>
          </a:xfrm>
          <a:prstGeom prst="rect">
            <a:avLst/>
          </a:prstGeom>
        </p:spPr>
      </p:pic>
      <p:sp>
        <p:nvSpPr>
          <p:cNvPr id="384" name="textbox 384"/>
          <p:cNvSpPr/>
          <p:nvPr/>
        </p:nvSpPr>
        <p:spPr>
          <a:xfrm>
            <a:off x="12052259" y="12952337"/>
            <a:ext cx="211454" cy="222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225"/>
              </a:lnSpc>
            </a:pPr>
            <a:endParaRPr lang="Arial" altLang="Arial" sz="100"/>
          </a:p>
          <a:p>
            <a:pPr marL="12700" algn="l" rtl="0" eaLnBrk="0">
              <a:lnSpc>
                <a:spcPct val="81000"/>
              </a:lnSpc>
            </a:pPr>
            <a:r>
              <a:rPr sz="1600" kern="0" spc="-40">
                <a:solidFill>
                  <a:srgbClr val="000000">
                    <a:alpha val="100000"/>
                  </a:srgbClr>
                </a:solidFill>
                <a:latin typeface="SimSun"/>
                <a:ea typeface="SimSun"/>
                <a:cs typeface="SimSun"/>
              </a:rPr>
              <a:t>13</a:t>
            </a:r>
            <a:endParaRPr lang="SimSun" altLang="SimSun" sz="16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86" name="table 386"/>
          <p:cNvGraphicFramePr>
            <a:graphicFrameLocks noGrp="1"/>
          </p:cNvGraphicFramePr>
          <p:nvPr/>
        </p:nvGraphicFramePr>
        <p:xfrm>
          <a:off x="1301861" y="2511683"/>
          <a:ext cx="10387965" cy="9375140"/>
        </p:xfrm>
        <a:graphic>
          <a:graphicData uri="http://schemas.openxmlformats.org/drawingml/2006/table">
            <a:tbl>
              <a:tblPr/>
              <a:tblGrid>
                <a:gridCol w="5200015"/>
                <a:gridCol w="5187950"/>
              </a:tblGrid>
              <a:tr h="9375140">
                <a:tc>
                  <a:txBody>
                    <a:bodyPr vert="horz" wrap="square"/>
                    <a:lstStyle/>
                    <a:p>
                      <a:pPr algn="l" rtl="0" eaLnBrk="0">
                        <a:lnSpc>
                          <a:spcPct val="60817"/>
                        </a:lnSpc>
                      </a:pPr>
                      <a:endParaRPr lang="Arial" altLang="Arial" sz="100"/>
                    </a:p>
                    <a:p>
                      <a:pPr marL="107314" algn="l" rtl="0" eaLnBrk="0">
                        <a:lnSpc>
                          <a:spcPct val="102000"/>
                        </a:lnSpc>
                      </a:pPr>
                      <a:r>
                        <a:rPr sz="2300" kern="0" spc="80">
                          <a:solidFill>
                            <a:srgbClr val="000000">
                              <a:alpha val="100000"/>
                            </a:srgbClr>
                          </a:solidFill>
                          <a:latin typeface="SimHei"/>
                          <a:ea typeface="SimHei"/>
                          <a:cs typeface="SimHei"/>
                        </a:rPr>
                        <a:t>2012年，海底捞新加坡克拉码头店</a:t>
                      </a:r>
                      <a:r>
                        <a:rPr sz="2300" kern="0" spc="10">
                          <a:solidFill>
                            <a:srgbClr val="000000">
                              <a:alpha val="100000"/>
                            </a:srgbClr>
                          </a:solidFill>
                          <a:latin typeface="SimHei"/>
                          <a:ea typeface="SimHei"/>
                          <a:cs typeface="SimHei"/>
                        </a:rPr>
                        <a:t>    </a:t>
                      </a:r>
                      <a:r>
                        <a:rPr sz="2300" kern="0" spc="90">
                          <a:solidFill>
                            <a:srgbClr val="000000">
                              <a:alpha val="100000"/>
                            </a:srgbClr>
                          </a:solidFill>
                          <a:latin typeface="SimHei"/>
                          <a:ea typeface="SimHei"/>
                          <a:cs typeface="SimHei"/>
                        </a:rPr>
                        <a:t>正式营业，标志着海底捞</a:t>
                      </a:r>
                      <a:r>
                        <a:rPr sz="2300" kern="0" spc="80">
                          <a:solidFill>
                            <a:srgbClr val="000000">
                              <a:alpha val="100000"/>
                            </a:srgbClr>
                          </a:solidFill>
                          <a:latin typeface="SimHei"/>
                          <a:ea typeface="SimHei"/>
                          <a:cs typeface="SimHei"/>
                        </a:rPr>
                        <a:t>正式开启</a:t>
                      </a:r>
                      <a:r>
                        <a:rPr sz="2300" kern="0" spc="-10">
                          <a:solidFill>
                            <a:srgbClr val="000000">
                              <a:alpha val="100000"/>
                            </a:srgbClr>
                          </a:solidFill>
                          <a:latin typeface="SimHei"/>
                          <a:ea typeface="SimHei"/>
                          <a:cs typeface="SimHei"/>
                        </a:rPr>
                        <a:t>    了全球化道路。</a:t>
                      </a:r>
                      <a:endParaRPr lang="SimHei" altLang="SimHei" sz="2300"/>
                    </a:p>
                    <a:p>
                      <a:pPr algn="l" rtl="0" eaLnBrk="0">
                        <a:lnSpc>
                          <a:spcPct val="199000"/>
                        </a:lnSpc>
                      </a:pPr>
                      <a:endParaRPr lang="Arial" altLang="Arial" sz="1000"/>
                    </a:p>
                    <a:p>
                      <a:pPr algn="l" rtl="0" eaLnBrk="0">
                        <a:lnSpc>
                          <a:spcPct val="115000"/>
                        </a:lnSpc>
                      </a:pPr>
                      <a:endParaRPr lang="Arial" altLang="Arial" sz="500"/>
                    </a:p>
                    <a:p>
                      <a:pPr marL="107314" algn="l" rtl="0" eaLnBrk="0">
                        <a:lnSpc>
                          <a:spcPct val="100000"/>
                        </a:lnSpc>
                        <a:spcBef>
                          <a:spcPts val="2"/>
                        </a:spcBef>
                      </a:pPr>
                      <a:r>
                        <a:rPr sz="2300" kern="0" spc="50">
                          <a:solidFill>
                            <a:srgbClr val="000000">
                              <a:alpha val="100000"/>
                            </a:srgbClr>
                          </a:solidFill>
                          <a:latin typeface="SimHei"/>
                          <a:ea typeface="SimHei"/>
                          <a:cs typeface="SimHei"/>
                        </a:rPr>
                        <a:t>海底捞目前在国外已经有了115家     海底捞餐厅，其中70家位于东南亚    地区，17家位于东亚地区，18家位    </a:t>
                      </a:r>
                      <a:r>
                        <a:rPr sz="2300" kern="0" spc="60">
                          <a:solidFill>
                            <a:srgbClr val="000000">
                              <a:alpha val="100000"/>
                            </a:srgbClr>
                          </a:solidFill>
                          <a:latin typeface="SimHei"/>
                          <a:ea typeface="SimHei"/>
                          <a:cs typeface="SimHei"/>
                        </a:rPr>
                        <a:t>于北美地区，10家位于其他地</a:t>
                      </a:r>
                      <a:r>
                        <a:rPr sz="2300" kern="0" spc="50">
                          <a:solidFill>
                            <a:srgbClr val="000000">
                              <a:alpha val="100000"/>
                            </a:srgbClr>
                          </a:solidFill>
                          <a:latin typeface="SimHei"/>
                          <a:ea typeface="SimHei"/>
                          <a:cs typeface="SimHei"/>
                        </a:rPr>
                        <a:t>区。</a:t>
                      </a:r>
                      <a:endParaRPr lang="SimHei" altLang="SimHei" sz="2300"/>
                    </a:p>
                  </a:txBody>
                  <a:tcPr marL="0" marR="0" marT="0" marB="0">
                    <a:lnL>
                      <a:noFill/>
                    </a:lnL>
                    <a:lnR>
                      <a:noFill/>
                    </a:lnR>
                    <a:lnT>
                      <a:noFill/>
                    </a:lnT>
                    <a:lnB>
                      <a:noFill/>
                    </a:lnB>
                  </a:tcPr>
                </a:tc>
                <a:tc>
                  <a:txBody>
                    <a:bodyPr vert="horz" wrap="square"/>
                    <a:lstStyle/>
                    <a:p>
                      <a:pPr algn="l" rtl="0" eaLnBrk="0">
                        <a:lnSpc>
                          <a:spcPct val="132000"/>
                        </a:lnSpc>
                      </a:pPr>
                      <a:endParaRPr lang="Arial" altLang="Arial" sz="200"/>
                    </a:p>
                    <a:p>
                      <a:pPr marL="546100" algn="l" rtl="0" eaLnBrk="0">
                        <a:lnSpc>
                          <a:spcPct val="98000"/>
                        </a:lnSpc>
                        <a:spcBef>
                          <a:spcPts val="2"/>
                        </a:spcBef>
                      </a:pPr>
                      <a:r>
                        <a:rPr sz="2300" kern="0" spc="60">
                          <a:solidFill>
                            <a:srgbClr val="000000">
                              <a:alpha val="100000"/>
                            </a:srgbClr>
                          </a:solidFill>
                          <a:latin typeface="SimHei"/>
                          <a:ea typeface="SimHei"/>
                          <a:cs typeface="SimHei"/>
                        </a:rPr>
                        <a:t>蜜雪冰城是新茶饮出海的代表</a:t>
                      </a:r>
                      <a:r>
                        <a:rPr sz="2300" kern="0" spc="50">
                          <a:solidFill>
                            <a:srgbClr val="000000">
                              <a:alpha val="100000"/>
                            </a:srgbClr>
                          </a:solidFill>
                          <a:latin typeface="SimHei"/>
                          <a:ea typeface="SimHei"/>
                          <a:cs typeface="SimHei"/>
                        </a:rPr>
                        <a:t>品   </a:t>
                      </a:r>
                      <a:r>
                        <a:rPr sz="2700" kern="0" spc="-170">
                          <a:solidFill>
                            <a:srgbClr val="000000">
                              <a:alpha val="100000"/>
                            </a:srgbClr>
                          </a:solidFill>
                          <a:latin typeface="SimHei"/>
                          <a:ea typeface="SimHei"/>
                          <a:cs typeface="SimHei"/>
                        </a:rPr>
                        <a:t>牌。</a:t>
                      </a:r>
                      <a:endParaRPr lang="SimHei" altLang="SimHei" sz="2700"/>
                    </a:p>
                    <a:p>
                      <a:pPr algn="l" rtl="0" eaLnBrk="0">
                        <a:lnSpc>
                          <a:spcPct val="177000"/>
                        </a:lnSpc>
                      </a:pPr>
                      <a:endParaRPr lang="Arial" altLang="Arial" sz="1000"/>
                    </a:p>
                    <a:p>
                      <a:pPr marL="546100" algn="l" rtl="0" eaLnBrk="0">
                        <a:lnSpc>
                          <a:spcPct val="107000"/>
                        </a:lnSpc>
                        <a:spcBef>
                          <a:spcPts val="697"/>
                        </a:spcBef>
                      </a:pPr>
                      <a:r>
                        <a:rPr sz="2300" kern="0" spc="80">
                          <a:solidFill>
                            <a:srgbClr val="000000">
                              <a:alpha val="100000"/>
                            </a:srgbClr>
                          </a:solidFill>
                          <a:latin typeface="SimHei"/>
                          <a:ea typeface="SimHei"/>
                          <a:cs typeface="SimHei"/>
                        </a:rPr>
                        <a:t>其首家海外门店201</a:t>
                      </a:r>
                      <a:r>
                        <a:rPr sz="2300" kern="0" spc="70">
                          <a:solidFill>
                            <a:srgbClr val="000000">
                              <a:alpha val="100000"/>
                            </a:srgbClr>
                          </a:solidFill>
                          <a:latin typeface="SimHei"/>
                          <a:ea typeface="SimHei"/>
                          <a:cs typeface="SimHei"/>
                        </a:rPr>
                        <a:t>8年开设于越</a:t>
                      </a:r>
                      <a:r>
                        <a:rPr sz="2300" kern="0" spc="0">
                          <a:solidFill>
                            <a:srgbClr val="000000">
                              <a:alpha val="100000"/>
                            </a:srgbClr>
                          </a:solidFill>
                          <a:latin typeface="SimHei"/>
                          <a:ea typeface="SimHei"/>
                          <a:cs typeface="SimHei"/>
                        </a:rPr>
                        <a:t>   </a:t>
                      </a:r>
                      <a:r>
                        <a:rPr sz="2300" kern="0" spc="60">
                          <a:solidFill>
                            <a:srgbClr val="000000">
                              <a:alpha val="100000"/>
                            </a:srgbClr>
                          </a:solidFill>
                          <a:latin typeface="SimHei"/>
                          <a:ea typeface="SimHei"/>
                          <a:cs typeface="SimHei"/>
                        </a:rPr>
                        <a:t>南。目前蜜雪冰城已在越南、</a:t>
                      </a:r>
                      <a:r>
                        <a:rPr sz="2300" kern="0" spc="50">
                          <a:solidFill>
                            <a:srgbClr val="000000">
                              <a:alpha val="100000"/>
                            </a:srgbClr>
                          </a:solidFill>
                          <a:latin typeface="SimHei"/>
                          <a:ea typeface="SimHei"/>
                          <a:cs typeface="SimHei"/>
                        </a:rPr>
                        <a:t>印   </a:t>
                      </a:r>
                      <a:r>
                        <a:rPr sz="1900" kern="0" spc="60">
                          <a:solidFill>
                            <a:srgbClr val="000000">
                              <a:alpha val="100000"/>
                            </a:srgbClr>
                          </a:solidFill>
                          <a:latin typeface="SimHei"/>
                          <a:ea typeface="SimHei"/>
                          <a:cs typeface="SimHei"/>
                        </a:rPr>
                        <a:t>尼</a:t>
                      </a:r>
                      <a:r>
                        <a:rPr sz="1900" kern="0" spc="-200">
                          <a:solidFill>
                            <a:srgbClr val="000000">
                              <a:alpha val="100000"/>
                            </a:srgbClr>
                          </a:solidFill>
                          <a:latin typeface="SimHei"/>
                          <a:ea typeface="SimHei"/>
                          <a:cs typeface="SimHei"/>
                        </a:rPr>
                        <a:t> </a:t>
                      </a:r>
                      <a:r>
                        <a:rPr sz="1900" kern="0" spc="60">
                          <a:solidFill>
                            <a:srgbClr val="000000">
                              <a:alpha val="100000"/>
                            </a:srgbClr>
                          </a:solidFill>
                          <a:latin typeface="SimHei"/>
                          <a:ea typeface="SimHei"/>
                          <a:cs typeface="SimHei"/>
                        </a:rPr>
                        <a:t>、</a:t>
                      </a:r>
                      <a:r>
                        <a:rPr sz="1900" kern="0" spc="-380">
                          <a:solidFill>
                            <a:srgbClr val="000000">
                              <a:alpha val="100000"/>
                            </a:srgbClr>
                          </a:solidFill>
                          <a:latin typeface="SimHei"/>
                          <a:ea typeface="SimHei"/>
                          <a:cs typeface="SimHei"/>
                        </a:rPr>
                        <a:t> </a:t>
                      </a:r>
                      <a:r>
                        <a:rPr sz="1900" kern="0" spc="60">
                          <a:solidFill>
                            <a:srgbClr val="000000">
                              <a:alpha val="100000"/>
                            </a:srgbClr>
                          </a:solidFill>
                          <a:latin typeface="SimHei"/>
                          <a:ea typeface="SimHei"/>
                          <a:cs typeface="SimHei"/>
                        </a:rPr>
                        <a:t>新加坡</a:t>
                      </a:r>
                      <a:r>
                        <a:rPr sz="1900" kern="0" spc="-190">
                          <a:solidFill>
                            <a:srgbClr val="000000">
                              <a:alpha val="100000"/>
                            </a:srgbClr>
                          </a:solidFill>
                          <a:latin typeface="SimHei"/>
                          <a:ea typeface="SimHei"/>
                          <a:cs typeface="SimHei"/>
                        </a:rPr>
                        <a:t> </a:t>
                      </a:r>
                      <a:r>
                        <a:rPr sz="1900" kern="0" spc="60">
                          <a:solidFill>
                            <a:srgbClr val="000000">
                              <a:alpha val="100000"/>
                            </a:srgbClr>
                          </a:solidFill>
                          <a:latin typeface="SimHei"/>
                          <a:ea typeface="SimHei"/>
                          <a:cs typeface="SimHei"/>
                        </a:rPr>
                        <a:t>、</a:t>
                      </a:r>
                      <a:r>
                        <a:rPr sz="1900" kern="0" spc="-310">
                          <a:solidFill>
                            <a:srgbClr val="000000">
                              <a:alpha val="100000"/>
                            </a:srgbClr>
                          </a:solidFill>
                          <a:latin typeface="SimHei"/>
                          <a:ea typeface="SimHei"/>
                          <a:cs typeface="SimHei"/>
                        </a:rPr>
                        <a:t> </a:t>
                      </a:r>
                      <a:r>
                        <a:rPr sz="1900" kern="0" spc="60">
                          <a:solidFill>
                            <a:srgbClr val="000000">
                              <a:alpha val="100000"/>
                            </a:srgbClr>
                          </a:solidFill>
                          <a:latin typeface="SimHei"/>
                          <a:ea typeface="SimHei"/>
                          <a:cs typeface="SimHei"/>
                        </a:rPr>
                        <a:t>泰国</a:t>
                      </a:r>
                      <a:r>
                        <a:rPr sz="1900" kern="0" spc="-190">
                          <a:solidFill>
                            <a:srgbClr val="000000">
                              <a:alpha val="100000"/>
                            </a:srgbClr>
                          </a:solidFill>
                          <a:latin typeface="SimHei"/>
                          <a:ea typeface="SimHei"/>
                          <a:cs typeface="SimHei"/>
                        </a:rPr>
                        <a:t> </a:t>
                      </a:r>
                      <a:r>
                        <a:rPr sz="1900" kern="0" spc="60">
                          <a:solidFill>
                            <a:srgbClr val="000000">
                              <a:alpha val="100000"/>
                            </a:srgbClr>
                          </a:solidFill>
                          <a:latin typeface="SimHei"/>
                          <a:ea typeface="SimHei"/>
                          <a:cs typeface="SimHei"/>
                        </a:rPr>
                        <a:t>、</a:t>
                      </a:r>
                      <a:r>
                        <a:rPr sz="1900" kern="0" spc="-350">
                          <a:solidFill>
                            <a:srgbClr val="000000">
                              <a:alpha val="100000"/>
                            </a:srgbClr>
                          </a:solidFill>
                          <a:latin typeface="SimHei"/>
                          <a:ea typeface="SimHei"/>
                          <a:cs typeface="SimHei"/>
                        </a:rPr>
                        <a:t> </a:t>
                      </a:r>
                      <a:r>
                        <a:rPr sz="1900" kern="0" spc="50">
                          <a:solidFill>
                            <a:srgbClr val="000000">
                              <a:alpha val="100000"/>
                            </a:srgbClr>
                          </a:solidFill>
                          <a:latin typeface="SimHei"/>
                          <a:ea typeface="SimHei"/>
                          <a:cs typeface="SimHei"/>
                        </a:rPr>
                        <a:t>韩国</a:t>
                      </a:r>
                      <a:r>
                        <a:rPr sz="1900" kern="0" spc="-200">
                          <a:solidFill>
                            <a:srgbClr val="000000">
                              <a:alpha val="100000"/>
                            </a:srgbClr>
                          </a:solidFill>
                          <a:latin typeface="SimHei"/>
                          <a:ea typeface="SimHei"/>
                          <a:cs typeface="SimHei"/>
                        </a:rPr>
                        <a:t> </a:t>
                      </a:r>
                      <a:r>
                        <a:rPr sz="1900" kern="0" spc="50">
                          <a:solidFill>
                            <a:srgbClr val="000000">
                              <a:alpha val="100000"/>
                            </a:srgbClr>
                          </a:solidFill>
                          <a:latin typeface="SimHei"/>
                          <a:ea typeface="SimHei"/>
                          <a:cs typeface="SimHei"/>
                        </a:rPr>
                        <a:t>、 日</a:t>
                      </a:r>
                      <a:endParaRPr lang="SimHei" altLang="SimHei" sz="1900"/>
                    </a:p>
                    <a:p>
                      <a:pPr marL="546100" algn="l" rtl="0" eaLnBrk="0">
                        <a:lnSpc>
                          <a:spcPct val="97000"/>
                        </a:lnSpc>
                        <a:spcBef>
                          <a:spcPts val="267"/>
                        </a:spcBef>
                      </a:pPr>
                      <a:r>
                        <a:rPr sz="2300" kern="0" spc="90">
                          <a:solidFill>
                            <a:srgbClr val="000000">
                              <a:alpha val="100000"/>
                            </a:srgbClr>
                          </a:solidFill>
                          <a:latin typeface="SimHei"/>
                          <a:ea typeface="SimHei"/>
                          <a:cs typeface="SimHei"/>
                        </a:rPr>
                        <a:t>本、澳大利亚等11个</a:t>
                      </a:r>
                      <a:r>
                        <a:rPr sz="2300" kern="0" spc="80">
                          <a:solidFill>
                            <a:srgbClr val="000000">
                              <a:alpha val="100000"/>
                            </a:srgbClr>
                          </a:solidFill>
                          <a:latin typeface="SimHei"/>
                          <a:ea typeface="SimHei"/>
                          <a:cs typeface="SimHei"/>
                        </a:rPr>
                        <a:t>国家开设门</a:t>
                      </a:r>
                      <a:r>
                        <a:rPr sz="2300" kern="0" spc="0">
                          <a:solidFill>
                            <a:srgbClr val="000000">
                              <a:alpha val="100000"/>
                            </a:srgbClr>
                          </a:solidFill>
                          <a:latin typeface="SimHei"/>
                          <a:ea typeface="SimHei"/>
                          <a:cs typeface="SimHei"/>
                        </a:rPr>
                        <a:t>   </a:t>
                      </a:r>
                      <a:r>
                        <a:rPr sz="2300" kern="0" spc="50">
                          <a:solidFill>
                            <a:srgbClr val="000000">
                              <a:alpha val="100000"/>
                            </a:srgbClr>
                          </a:solidFill>
                          <a:latin typeface="SimHei"/>
                          <a:ea typeface="SimHei"/>
                          <a:cs typeface="SimHei"/>
                        </a:rPr>
                        <a:t>店，海外门店总数接近4000家</a:t>
                      </a:r>
                      <a:r>
                        <a:rPr sz="2300" kern="0" spc="40">
                          <a:solidFill>
                            <a:srgbClr val="000000">
                              <a:alpha val="100000"/>
                            </a:srgbClr>
                          </a:solidFill>
                          <a:latin typeface="SimHei"/>
                          <a:ea typeface="SimHei"/>
                          <a:cs typeface="SimHei"/>
                        </a:rPr>
                        <a:t>。</a:t>
                      </a:r>
                      <a:endParaRPr lang="SimHei" altLang="SimHei" sz="2300"/>
                    </a:p>
                  </a:txBody>
                  <a:tcPr marL="0" marR="0" marT="0" marB="0">
                    <a:lnL>
                      <a:noFill/>
                    </a:lnL>
                    <a:lnR>
                      <a:noFill/>
                    </a:lnR>
                    <a:lnT>
                      <a:noFill/>
                    </a:lnT>
                    <a:lnB>
                      <a:noFill/>
                    </a:lnB>
                  </a:tcPr>
                </a:tc>
              </a:tr>
            </a:tbl>
          </a:graphicData>
        </a:graphic>
      </p:graphicFrame>
      <p:graphicFrame>
        <p:nvGraphicFramePr>
          <p:cNvPr id="388" name="table 388"/>
          <p:cNvGraphicFramePr>
            <a:graphicFrameLocks noGrp="1"/>
          </p:cNvGraphicFramePr>
          <p:nvPr/>
        </p:nvGraphicFramePr>
        <p:xfrm>
          <a:off x="13614319" y="3541355"/>
          <a:ext cx="8604885" cy="8065134"/>
        </p:xfrm>
        <a:graphic>
          <a:graphicData uri="http://schemas.openxmlformats.org/drawingml/2006/table">
            <a:tbl>
              <a:tblPr/>
              <a:tblGrid>
                <a:gridCol w="1721485"/>
                <a:gridCol w="1467485"/>
                <a:gridCol w="1213485"/>
                <a:gridCol w="3378200"/>
                <a:gridCol w="824230"/>
              </a:tblGrid>
              <a:tr h="7389494">
                <a:tc>
                  <a:txBody>
                    <a:bodyPr vert="horz" wrap="square"/>
                    <a:lstStyle/>
                    <a:p>
                      <a:pPr algn="l" rtl="0" eaLnBrk="0">
                        <a:lnSpc>
                          <a:spcPct val="105000"/>
                        </a:lnSpc>
                      </a:pPr>
                      <a:endParaRPr lang="Arial" altLang="Arial" sz="800"/>
                    </a:p>
                    <a:p>
                      <a:pPr algn="l" rtl="0" eaLnBrk="0">
                        <a:lnSpc>
                          <a:spcPct val="6256"/>
                        </a:lnSpc>
                      </a:pPr>
                      <a:endParaRPr lang="Arial" altLang="Arial" sz="100"/>
                    </a:p>
                    <a:p>
                      <a:pPr algn="l" rtl="0" eaLnBrk="0">
                        <a:lnSpc>
                          <a:spcPct val="98000"/>
                        </a:lnSpc>
                      </a:pPr>
                      <a:r>
                        <a:rPr sz="2700" kern="0" spc="50">
                          <a:solidFill>
                            <a:srgbClr val="000000">
                              <a:alpha val="100000"/>
                            </a:srgbClr>
                          </a:solidFill>
                          <a:latin typeface="SimHei"/>
                          <a:ea typeface="SimHei"/>
                          <a:cs typeface="SimHei"/>
                        </a:rPr>
                        <a:t>品牌</a:t>
                      </a:r>
                      <a:endParaRPr lang="SimHei" altLang="SimHei" sz="2700"/>
                    </a:p>
                    <a:p>
                      <a:pPr algn="l" rtl="0" eaLnBrk="0">
                        <a:lnSpc>
                          <a:spcPct val="107000"/>
                        </a:lnSpc>
                      </a:pPr>
                      <a:endParaRPr lang="Arial" altLang="Arial" sz="1000"/>
                    </a:p>
                    <a:p>
                      <a:pPr algn="l" rtl="0" eaLnBrk="0">
                        <a:lnSpc>
                          <a:spcPct val="108000"/>
                        </a:lnSpc>
                      </a:pPr>
                      <a:endParaRPr lang="Arial" altLang="Arial" sz="1000"/>
                    </a:p>
                    <a:p>
                      <a:pPr algn="l" rtl="0" eaLnBrk="0">
                        <a:lnSpc>
                          <a:spcPct val="108000"/>
                        </a:lnSpc>
                      </a:pPr>
                      <a:endParaRPr lang="Arial" altLang="Arial" sz="1000"/>
                    </a:p>
                    <a:p>
                      <a:pPr algn="l" rtl="0" eaLnBrk="0">
                        <a:lnSpc>
                          <a:spcPct val="108000"/>
                        </a:lnSpc>
                      </a:pPr>
                      <a:endParaRPr lang="Arial" altLang="Arial" sz="1000"/>
                    </a:p>
                    <a:p>
                      <a:pPr algn="l" rtl="0" eaLnBrk="0">
                        <a:lnSpc>
                          <a:spcPct val="108000"/>
                        </a:lnSpc>
                      </a:pPr>
                      <a:endParaRPr lang="Arial" altLang="Arial" sz="1000"/>
                    </a:p>
                    <a:p>
                      <a:pPr algn="l" rtl="0" eaLnBrk="0">
                        <a:lnSpc>
                          <a:spcPct val="97000"/>
                        </a:lnSpc>
                        <a:spcBef>
                          <a:spcPts val="821"/>
                        </a:spcBef>
                      </a:pPr>
                      <a:r>
                        <a:rPr sz="2700" kern="0" spc="100">
                          <a:solidFill>
                            <a:srgbClr val="000000">
                              <a:alpha val="100000"/>
                            </a:srgbClr>
                          </a:solidFill>
                          <a:latin typeface="SimHei"/>
                          <a:ea typeface="SimHei"/>
                          <a:cs typeface="SimHei"/>
                        </a:rPr>
                        <a:t>海底捞</a:t>
                      </a:r>
                      <a:endParaRPr lang="SimHei" altLang="SimHei" sz="2700"/>
                    </a:p>
                    <a:p>
                      <a:pPr algn="l" rtl="0" eaLnBrk="0">
                        <a:lnSpc>
                          <a:spcPct val="104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98000"/>
                        </a:lnSpc>
                        <a:spcBef>
                          <a:spcPts val="816"/>
                        </a:spcBef>
                      </a:pPr>
                      <a:r>
                        <a:rPr sz="2700" kern="0" spc="60">
                          <a:solidFill>
                            <a:srgbClr val="000000">
                              <a:alpha val="100000"/>
                            </a:srgbClr>
                          </a:solidFill>
                          <a:latin typeface="SimHei"/>
                          <a:ea typeface="SimHei"/>
                          <a:cs typeface="SimHei"/>
                        </a:rPr>
                        <a:t>小龙坎</a:t>
                      </a:r>
                      <a:endParaRPr lang="SimHei" altLang="SimHei" sz="2700"/>
                    </a:p>
                    <a:p>
                      <a:pPr algn="l" rtl="0" eaLnBrk="0">
                        <a:lnSpc>
                          <a:spcPct val="100000"/>
                        </a:lnSpc>
                      </a:pPr>
                      <a:endParaRPr lang="Arial" altLang="Arial" sz="1000"/>
                    </a:p>
                    <a:p>
                      <a:pPr algn="l" rtl="0" eaLnBrk="0">
                        <a:lnSpc>
                          <a:spcPct val="100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marL="4444" algn="l" rtl="0" eaLnBrk="0">
                        <a:lnSpc>
                          <a:spcPct val="98000"/>
                        </a:lnSpc>
                        <a:spcBef>
                          <a:spcPts val="813"/>
                        </a:spcBef>
                      </a:pPr>
                      <a:r>
                        <a:rPr sz="2700" b="1" kern="0" spc="30">
                          <a:solidFill>
                            <a:srgbClr val="000000">
                              <a:alpha val="100000"/>
                            </a:srgbClr>
                          </a:solidFill>
                          <a:latin typeface="SimHei"/>
                          <a:ea typeface="SimHei"/>
                          <a:cs typeface="SimHei"/>
                        </a:rPr>
                        <a:t>蜜雪冰城</a:t>
                      </a:r>
                      <a:endParaRPr lang="SimHei" altLang="SimHei" sz="2700"/>
                    </a:p>
                    <a:p>
                      <a:pPr algn="l" rtl="0" eaLnBrk="0">
                        <a:lnSpc>
                          <a:spcPct val="121000"/>
                        </a:lnSpc>
                      </a:pPr>
                      <a:endParaRPr lang="Arial" altLang="Arial" sz="1000"/>
                    </a:p>
                    <a:p>
                      <a:pPr algn="l" rtl="0" eaLnBrk="0">
                        <a:lnSpc>
                          <a:spcPct val="121000"/>
                        </a:lnSpc>
                      </a:pPr>
                      <a:endParaRPr lang="Arial" altLang="Arial" sz="1000"/>
                    </a:p>
                    <a:p>
                      <a:pPr algn="l" rtl="0" eaLnBrk="0">
                        <a:lnSpc>
                          <a:spcPct val="121000"/>
                        </a:lnSpc>
                      </a:pPr>
                      <a:endParaRPr lang="Arial" altLang="Arial" sz="1000"/>
                    </a:p>
                    <a:p>
                      <a:pPr marL="4444" algn="l" rtl="0" eaLnBrk="0">
                        <a:lnSpc>
                          <a:spcPct val="98000"/>
                        </a:lnSpc>
                        <a:spcBef>
                          <a:spcPts val="812"/>
                        </a:spcBef>
                      </a:pPr>
                      <a:r>
                        <a:rPr sz="2700" b="1" kern="0" spc="30">
                          <a:solidFill>
                            <a:srgbClr val="000000">
                              <a:alpha val="100000"/>
                            </a:srgbClr>
                          </a:solidFill>
                          <a:latin typeface="SimHei"/>
                          <a:ea typeface="SimHei"/>
                          <a:cs typeface="SimHei"/>
                        </a:rPr>
                        <a:t>喜茶</a:t>
                      </a:r>
                      <a:endParaRPr lang="SimHei" altLang="SimHei" sz="2700"/>
                    </a:p>
                    <a:p>
                      <a:pPr algn="l" rtl="0" eaLnBrk="0">
                        <a:lnSpc>
                          <a:spcPct val="149000"/>
                        </a:lnSpc>
                      </a:pPr>
                      <a:endParaRPr lang="Arial" altLang="Arial" sz="1000"/>
                    </a:p>
                    <a:p>
                      <a:pPr algn="l" rtl="0" eaLnBrk="0">
                        <a:lnSpc>
                          <a:spcPct val="150000"/>
                        </a:lnSpc>
                      </a:pPr>
                      <a:endParaRPr lang="Arial" altLang="Arial" sz="1000"/>
                    </a:p>
                    <a:p>
                      <a:pPr marL="4444" algn="l" rtl="0" eaLnBrk="0">
                        <a:lnSpc>
                          <a:spcPct val="86000"/>
                        </a:lnSpc>
                        <a:spcBef>
                          <a:spcPts val="820"/>
                        </a:spcBef>
                      </a:pPr>
                      <a:r>
                        <a:rPr sz="2700" b="1" kern="0" spc="50">
                          <a:solidFill>
                            <a:srgbClr val="000000">
                              <a:alpha val="100000"/>
                            </a:srgbClr>
                          </a:solidFill>
                          <a:latin typeface="SimHei"/>
                          <a:ea typeface="SimHei"/>
                          <a:cs typeface="SimHei"/>
                        </a:rPr>
                        <a:t>奈雪的茶</a:t>
                      </a:r>
                      <a:endParaRPr lang="SimHei" altLang="SimHei" sz="2700"/>
                    </a:p>
                    <a:p>
                      <a:pPr marL="4444" algn="l" rtl="0" eaLnBrk="0">
                        <a:lnSpc>
                          <a:spcPts val="7670"/>
                        </a:lnSpc>
                      </a:pPr>
                      <a:r>
                        <a:rPr sz="2700" b="1" kern="0" spc="60">
                          <a:solidFill>
                            <a:srgbClr val="000000">
                              <a:alpha val="100000"/>
                            </a:srgbClr>
                          </a:solidFill>
                          <a:latin typeface="SimHei"/>
                          <a:ea typeface="SimHei"/>
                          <a:cs typeface="SimHei"/>
                        </a:rPr>
                        <a:t>霸王茶姬</a:t>
                      </a:r>
                      <a:endParaRPr lang="SimHei" altLang="SimHei" sz="2700"/>
                    </a:p>
                  </a:txBody>
                  <a:tcPr marL="0" marR="0" marT="0" marB="0">
                    <a:lnL>
                      <a:noFill/>
                    </a:lnL>
                    <a:lnR>
                      <a:noFill/>
                    </a:lnR>
                    <a:lnT>
                      <a:noFill/>
                    </a:lnT>
                    <a:lnB>
                      <a:noFill/>
                    </a:lnB>
                  </a:tcPr>
                </a:tc>
                <a:tc>
                  <a:txBody>
                    <a:bodyPr vert="horz" wrap="square"/>
                    <a:lstStyle/>
                    <a:p>
                      <a:pPr algn="l" rtl="0" eaLnBrk="0">
                        <a:lnSpc>
                          <a:spcPct val="124000"/>
                        </a:lnSpc>
                      </a:pPr>
                      <a:endParaRPr lang="Arial" altLang="Arial" sz="200"/>
                    </a:p>
                    <a:p>
                      <a:pPr marL="304165" algn="l" rtl="0" eaLnBrk="0">
                        <a:lnSpc>
                          <a:spcPct val="102000"/>
                        </a:lnSpc>
                        <a:spcBef>
                          <a:spcPts val="2"/>
                        </a:spcBef>
                      </a:pPr>
                      <a:r>
                        <a:rPr sz="1900" kern="0" spc="80">
                          <a:solidFill>
                            <a:srgbClr val="000000">
                              <a:alpha val="100000"/>
                            </a:srgbClr>
                          </a:solidFill>
                          <a:latin typeface="SimHei"/>
                          <a:ea typeface="SimHei"/>
                          <a:cs typeface="SimHei"/>
                        </a:rPr>
                        <a:t>海外首店</a:t>
                      </a:r>
                      <a:r>
                        <a:rPr sz="1900" kern="0" spc="-10">
                          <a:solidFill>
                            <a:srgbClr val="000000">
                              <a:alpha val="100000"/>
                            </a:srgbClr>
                          </a:solidFill>
                          <a:latin typeface="SimHei"/>
                          <a:ea typeface="SimHei"/>
                          <a:cs typeface="SimHei"/>
                        </a:rPr>
                        <a:t>  </a:t>
                      </a:r>
                      <a:r>
                        <a:rPr sz="1900" kern="0" spc="80">
                          <a:solidFill>
                            <a:srgbClr val="000000">
                              <a:alpha val="100000"/>
                            </a:srgbClr>
                          </a:solidFill>
                          <a:latin typeface="SimHei"/>
                          <a:ea typeface="SimHei"/>
                          <a:cs typeface="SimHei"/>
                        </a:rPr>
                        <a:t>开业时间</a:t>
                      </a:r>
                      <a:endParaRPr lang="SimHei" altLang="SimHei" sz="1900"/>
                    </a:p>
                    <a:p>
                      <a:pPr algn="l" rtl="0" eaLnBrk="0">
                        <a:lnSpc>
                          <a:spcPct val="114000"/>
                        </a:lnSpc>
                      </a:pPr>
                      <a:endParaRPr lang="Arial" altLang="Arial" sz="1000"/>
                    </a:p>
                    <a:p>
                      <a:pPr algn="l" rtl="0" eaLnBrk="0">
                        <a:lnSpc>
                          <a:spcPct val="115000"/>
                        </a:lnSpc>
                      </a:pPr>
                      <a:endParaRPr lang="Arial" altLang="Arial" sz="1000"/>
                    </a:p>
                    <a:p>
                      <a:pPr algn="l" rtl="0" eaLnBrk="0">
                        <a:lnSpc>
                          <a:spcPct val="115000"/>
                        </a:lnSpc>
                      </a:pPr>
                      <a:endParaRPr lang="Arial" altLang="Arial" sz="1000"/>
                    </a:p>
                    <a:p>
                      <a:pPr algn="l" rtl="0" eaLnBrk="0">
                        <a:lnSpc>
                          <a:spcPct val="115000"/>
                        </a:lnSpc>
                      </a:pPr>
                      <a:endParaRPr lang="Arial" altLang="Arial" sz="1000"/>
                    </a:p>
                    <a:p>
                      <a:pPr algn="l" rtl="0" eaLnBrk="0">
                        <a:lnSpc>
                          <a:spcPct val="115000"/>
                        </a:lnSpc>
                      </a:pPr>
                      <a:endParaRPr lang="Arial" altLang="Arial" sz="1000"/>
                    </a:p>
                    <a:p>
                      <a:pPr marL="304165" algn="l" rtl="0" eaLnBrk="0">
                        <a:lnSpc>
                          <a:spcPct val="81000"/>
                        </a:lnSpc>
                        <a:spcBef>
                          <a:spcPts val="574"/>
                        </a:spcBef>
                      </a:pPr>
                      <a:r>
                        <a:rPr sz="1900" kern="0" spc="10">
                          <a:solidFill>
                            <a:srgbClr val="000000">
                              <a:alpha val="100000"/>
                            </a:srgbClr>
                          </a:solidFill>
                          <a:latin typeface="SimHei"/>
                          <a:ea typeface="SimHei"/>
                          <a:cs typeface="SimHei"/>
                        </a:rPr>
                        <a:t>2012.12</a:t>
                      </a:r>
                      <a:endParaRPr lang="SimHei" altLang="SimHei" sz="1900"/>
                    </a:p>
                    <a:p>
                      <a:pPr algn="l" rtl="0" eaLnBrk="0">
                        <a:lnSpc>
                          <a:spcPct val="111000"/>
                        </a:lnSpc>
                      </a:pPr>
                      <a:endParaRPr lang="Arial" altLang="Arial" sz="1000"/>
                    </a:p>
                    <a:p>
                      <a:pPr algn="l" rtl="0" eaLnBrk="0">
                        <a:lnSpc>
                          <a:spcPct val="111000"/>
                        </a:lnSpc>
                      </a:pPr>
                      <a:endParaRPr lang="Arial" altLang="Arial" sz="1000"/>
                    </a:p>
                    <a:p>
                      <a:pPr algn="l" rtl="0" eaLnBrk="0">
                        <a:lnSpc>
                          <a:spcPct val="111000"/>
                        </a:lnSpc>
                      </a:pPr>
                      <a:endParaRPr lang="Arial" altLang="Arial" sz="1000"/>
                    </a:p>
                    <a:p>
                      <a:pPr algn="l" rtl="0" eaLnBrk="0">
                        <a:lnSpc>
                          <a:spcPct val="111000"/>
                        </a:lnSpc>
                      </a:pPr>
                      <a:endParaRPr lang="Arial" altLang="Arial" sz="1000"/>
                    </a:p>
                    <a:p>
                      <a:pPr algn="l" rtl="0" eaLnBrk="0">
                        <a:lnSpc>
                          <a:spcPct val="111000"/>
                        </a:lnSpc>
                      </a:pPr>
                      <a:endParaRPr lang="Arial" altLang="Arial" sz="1000"/>
                    </a:p>
                    <a:p>
                      <a:pPr marL="304165" algn="l" rtl="0" eaLnBrk="0">
                        <a:lnSpc>
                          <a:spcPct val="80000"/>
                        </a:lnSpc>
                        <a:spcBef>
                          <a:spcPts val="579"/>
                        </a:spcBef>
                      </a:pPr>
                      <a:r>
                        <a:rPr sz="1900" kern="0" spc="-10">
                          <a:solidFill>
                            <a:srgbClr val="000000">
                              <a:alpha val="100000"/>
                            </a:srgbClr>
                          </a:solidFill>
                          <a:latin typeface="SimSun"/>
                          <a:ea typeface="SimSun"/>
                          <a:cs typeface="SimSun"/>
                        </a:rPr>
                        <a:t>2017</a:t>
                      </a:r>
                      <a:endParaRPr lang="SimSun" altLang="SimSun" sz="1900"/>
                    </a:p>
                    <a:p>
                      <a:pPr algn="l" rtl="0" eaLnBrk="0">
                        <a:lnSpc>
                          <a:spcPct val="100000"/>
                        </a:lnSpc>
                      </a:pPr>
                      <a:endParaRPr lang="Arial" altLang="Arial" sz="1000"/>
                    </a:p>
                    <a:p>
                      <a:pPr algn="l" rtl="0" eaLnBrk="0">
                        <a:lnSpc>
                          <a:spcPct val="100000"/>
                        </a:lnSpc>
                      </a:pPr>
                      <a:endParaRPr lang="Arial" altLang="Arial" sz="1000"/>
                    </a:p>
                    <a:p>
                      <a:pPr algn="l" rtl="0" eaLnBrk="0">
                        <a:lnSpc>
                          <a:spcPct val="100000"/>
                        </a:lnSpc>
                      </a:pPr>
                      <a:endParaRPr lang="Arial" altLang="Arial" sz="1000"/>
                    </a:p>
                    <a:p>
                      <a:pPr algn="l" rtl="0" eaLnBrk="0">
                        <a:lnSpc>
                          <a:spcPct val="100000"/>
                        </a:lnSpc>
                      </a:pPr>
                      <a:endParaRPr lang="Arial" altLang="Arial" sz="1000"/>
                    </a:p>
                    <a:p>
                      <a:pPr algn="l" rtl="0" eaLnBrk="0">
                        <a:lnSpc>
                          <a:spcPct val="101000"/>
                        </a:lnSpc>
                      </a:pPr>
                      <a:endParaRPr lang="Arial" altLang="Arial" sz="1000"/>
                    </a:p>
                    <a:p>
                      <a:pPr marL="307975" algn="l" rtl="0" eaLnBrk="0">
                        <a:lnSpc>
                          <a:spcPct val="79000"/>
                        </a:lnSpc>
                        <a:spcBef>
                          <a:spcPts val="696"/>
                        </a:spcBef>
                      </a:pPr>
                      <a:r>
                        <a:rPr sz="2300" b="1" kern="0" spc="-30">
                          <a:solidFill>
                            <a:srgbClr val="000000">
                              <a:alpha val="100000"/>
                            </a:srgbClr>
                          </a:solidFill>
                          <a:latin typeface="SimHei"/>
                          <a:ea typeface="SimHei"/>
                          <a:cs typeface="SimHei"/>
                        </a:rPr>
                        <a:t>2018.9</a:t>
                      </a:r>
                      <a:endParaRPr lang="SimHei" altLang="SimHei" sz="2300"/>
                    </a:p>
                    <a:p>
                      <a:pPr algn="l" rtl="0" eaLnBrk="0">
                        <a:lnSpc>
                          <a:spcPct val="111000"/>
                        </a:lnSpc>
                      </a:pPr>
                      <a:endParaRPr lang="Arial" altLang="Arial" sz="1000"/>
                    </a:p>
                    <a:p>
                      <a:pPr algn="l" rtl="0" eaLnBrk="0">
                        <a:lnSpc>
                          <a:spcPct val="111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marL="307975" algn="l" rtl="0" eaLnBrk="0">
                        <a:lnSpc>
                          <a:spcPct val="79000"/>
                        </a:lnSpc>
                        <a:spcBef>
                          <a:spcPts val="693"/>
                        </a:spcBef>
                      </a:pPr>
                      <a:r>
                        <a:rPr sz="2300" b="1" kern="0" spc="-30">
                          <a:solidFill>
                            <a:srgbClr val="000000">
                              <a:alpha val="100000"/>
                            </a:srgbClr>
                          </a:solidFill>
                          <a:latin typeface="SimHei"/>
                          <a:ea typeface="SimHei"/>
                          <a:cs typeface="SimHei"/>
                        </a:rPr>
                        <a:t>2018.11</a:t>
                      </a:r>
                      <a:endParaRPr lang="SimHei" altLang="SimHei" sz="2300"/>
                    </a:p>
                    <a:p>
                      <a:pPr algn="l" rtl="0" eaLnBrk="0">
                        <a:lnSpc>
                          <a:spcPct val="106000"/>
                        </a:lnSpc>
                      </a:pPr>
                      <a:endParaRPr lang="Arial" altLang="Arial" sz="1000"/>
                    </a:p>
                    <a:p>
                      <a:pPr algn="l" rtl="0" eaLnBrk="0">
                        <a:lnSpc>
                          <a:spcPct val="107000"/>
                        </a:lnSpc>
                      </a:pPr>
                      <a:endParaRPr lang="Arial" altLang="Arial" sz="1000"/>
                    </a:p>
                    <a:p>
                      <a:pPr algn="l" rtl="0" eaLnBrk="0">
                        <a:lnSpc>
                          <a:spcPct val="107000"/>
                        </a:lnSpc>
                      </a:pPr>
                      <a:endParaRPr lang="Arial" altLang="Arial" sz="1000"/>
                    </a:p>
                    <a:p>
                      <a:pPr algn="l" rtl="0" eaLnBrk="0">
                        <a:lnSpc>
                          <a:spcPct val="107000"/>
                        </a:lnSpc>
                      </a:pPr>
                      <a:endParaRPr lang="Arial" altLang="Arial" sz="1000"/>
                    </a:p>
                    <a:p>
                      <a:pPr marL="307340" algn="l" rtl="0" eaLnBrk="0">
                        <a:lnSpc>
                          <a:spcPct val="81000"/>
                        </a:lnSpc>
                        <a:spcBef>
                          <a:spcPts val="577"/>
                        </a:spcBef>
                      </a:pPr>
                      <a:r>
                        <a:rPr sz="1900" b="1" kern="0" spc="0">
                          <a:solidFill>
                            <a:srgbClr val="000000">
                              <a:alpha val="100000"/>
                            </a:srgbClr>
                          </a:solidFill>
                          <a:latin typeface="SimHei"/>
                          <a:ea typeface="SimHei"/>
                          <a:cs typeface="SimHei"/>
                        </a:rPr>
                        <a:t>2018.12</a:t>
                      </a:r>
                      <a:endParaRPr lang="SimHei" altLang="SimHei" sz="19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16000"/>
                        </a:lnSpc>
                      </a:pPr>
                      <a:endParaRPr lang="Arial" altLang="Arial" sz="500"/>
                    </a:p>
                    <a:p>
                      <a:pPr marL="307975" algn="l" rtl="0" eaLnBrk="0">
                        <a:lnSpc>
                          <a:spcPct val="79000"/>
                        </a:lnSpc>
                        <a:spcBef>
                          <a:spcPts val="2"/>
                        </a:spcBef>
                      </a:pPr>
                      <a:r>
                        <a:rPr sz="2300" b="1" kern="0" spc="-40">
                          <a:solidFill>
                            <a:srgbClr val="000000">
                              <a:alpha val="100000"/>
                            </a:srgbClr>
                          </a:solidFill>
                          <a:latin typeface="SimSun"/>
                          <a:ea typeface="SimSun"/>
                          <a:cs typeface="SimSun"/>
                        </a:rPr>
                        <a:t>2019.8</a:t>
                      </a:r>
                      <a:endParaRPr lang="SimSun" altLang="SimSun" sz="2300"/>
                    </a:p>
                  </a:txBody>
                  <a:tcPr marL="0" marR="0" marT="0" marB="0">
                    <a:lnL>
                      <a:noFill/>
                    </a:lnL>
                    <a:lnR>
                      <a:noFill/>
                    </a:lnR>
                    <a:lnT>
                      <a:noFill/>
                    </a:lnT>
                    <a:lnB>
                      <a:noFill/>
                    </a:lnB>
                  </a:tcPr>
                </a:tc>
                <a:tc rowSpan="2">
                  <a:txBody>
                    <a:bodyPr vert="horz" wrap="square"/>
                    <a:lstStyle/>
                    <a:p>
                      <a:pPr algn="l" rtl="0" eaLnBrk="0">
                        <a:lnSpc>
                          <a:spcPct val="44865"/>
                        </a:lnSpc>
                      </a:pPr>
                      <a:endParaRPr lang="Arial" altLang="Arial" sz="100"/>
                    </a:p>
                    <a:p>
                      <a:pPr marL="144779" algn="l" rtl="0" eaLnBrk="0">
                        <a:lnSpc>
                          <a:spcPct val="101000"/>
                        </a:lnSpc>
                      </a:pPr>
                      <a:r>
                        <a:rPr sz="2300" kern="0" spc="110">
                          <a:solidFill>
                            <a:srgbClr val="000000">
                              <a:alpha val="100000"/>
                            </a:srgbClr>
                          </a:solidFill>
                          <a:latin typeface="SimHei"/>
                          <a:ea typeface="SimHei"/>
                          <a:cs typeface="SimHei"/>
                        </a:rPr>
                        <a:t>海外首 </a:t>
                      </a:r>
                      <a:r>
                        <a:rPr sz="2300" kern="0" spc="130">
                          <a:solidFill>
                            <a:srgbClr val="000000">
                              <a:alpha val="100000"/>
                            </a:srgbClr>
                          </a:solidFill>
                          <a:latin typeface="SimHei"/>
                          <a:ea typeface="SimHei"/>
                          <a:cs typeface="SimHei"/>
                        </a:rPr>
                        <a:t>店地点</a:t>
                      </a:r>
                      <a:endParaRPr lang="SimHei" altLang="SimHei" sz="2300"/>
                    </a:p>
                    <a:p>
                      <a:pPr algn="l" rtl="0" eaLnBrk="0">
                        <a:lnSpc>
                          <a:spcPct val="123000"/>
                        </a:lnSpc>
                      </a:pPr>
                      <a:endParaRPr lang="Arial" altLang="Arial" sz="1000"/>
                    </a:p>
                    <a:p>
                      <a:pPr algn="l" rtl="0" eaLnBrk="0">
                        <a:lnSpc>
                          <a:spcPct val="123000"/>
                        </a:lnSpc>
                      </a:pPr>
                      <a:endParaRPr lang="Arial" altLang="Arial" sz="1000"/>
                    </a:p>
                    <a:p>
                      <a:pPr algn="l" rtl="0" eaLnBrk="0">
                        <a:lnSpc>
                          <a:spcPct val="123000"/>
                        </a:lnSpc>
                      </a:pPr>
                      <a:endParaRPr lang="Arial" altLang="Arial" sz="1000"/>
                    </a:p>
                    <a:p>
                      <a:pPr algn="l" rtl="0" eaLnBrk="0">
                        <a:lnSpc>
                          <a:spcPct val="124000"/>
                        </a:lnSpc>
                      </a:pPr>
                      <a:endParaRPr lang="Arial" altLang="Arial" sz="1000"/>
                    </a:p>
                    <a:p>
                      <a:pPr marL="144779" algn="l" rtl="0" eaLnBrk="0">
                        <a:lnSpc>
                          <a:spcPct val="98000"/>
                        </a:lnSpc>
                        <a:spcBef>
                          <a:spcPts val="579"/>
                        </a:spcBef>
                      </a:pPr>
                      <a:r>
                        <a:rPr sz="1900" kern="0" spc="-30">
                          <a:solidFill>
                            <a:srgbClr val="000000">
                              <a:alpha val="100000"/>
                            </a:srgbClr>
                          </a:solidFill>
                          <a:latin typeface="SimHei"/>
                          <a:ea typeface="SimHei"/>
                          <a:cs typeface="SimHei"/>
                        </a:rPr>
                        <a:t>新</a:t>
                      </a:r>
                      <a:r>
                        <a:rPr sz="1900" kern="0" spc="-100">
                          <a:solidFill>
                            <a:srgbClr val="000000">
                              <a:alpha val="100000"/>
                            </a:srgbClr>
                          </a:solidFill>
                          <a:latin typeface="SimHei"/>
                          <a:ea typeface="SimHei"/>
                          <a:cs typeface="SimHei"/>
                        </a:rPr>
                        <a:t> </a:t>
                      </a:r>
                      <a:r>
                        <a:rPr sz="1900" kern="0" spc="-30">
                          <a:solidFill>
                            <a:srgbClr val="000000">
                              <a:alpha val="100000"/>
                            </a:srgbClr>
                          </a:solidFill>
                          <a:latin typeface="SimHei"/>
                          <a:ea typeface="SimHei"/>
                          <a:cs typeface="SimHei"/>
                        </a:rPr>
                        <a:t>加</a:t>
                      </a:r>
                      <a:r>
                        <a:rPr sz="1900" kern="0" spc="-140">
                          <a:solidFill>
                            <a:srgbClr val="000000">
                              <a:alpha val="100000"/>
                            </a:srgbClr>
                          </a:solidFill>
                          <a:latin typeface="SimHei"/>
                          <a:ea typeface="SimHei"/>
                          <a:cs typeface="SimHei"/>
                        </a:rPr>
                        <a:t> </a:t>
                      </a:r>
                      <a:r>
                        <a:rPr sz="1900" kern="0" spc="-30">
                          <a:solidFill>
                            <a:srgbClr val="000000">
                              <a:alpha val="100000"/>
                            </a:srgbClr>
                          </a:solidFill>
                          <a:latin typeface="SimHei"/>
                          <a:ea typeface="SimHei"/>
                          <a:cs typeface="SimHei"/>
                        </a:rPr>
                        <a:t>坡</a:t>
                      </a:r>
                      <a:endParaRPr lang="SimHei" altLang="SimHei" sz="1900"/>
                    </a:p>
                    <a:p>
                      <a:pPr algn="l" rtl="0" eaLnBrk="0">
                        <a:lnSpc>
                          <a:spcPct val="120000"/>
                        </a:lnSpc>
                      </a:pPr>
                      <a:endParaRPr lang="Arial" altLang="Arial" sz="1000"/>
                    </a:p>
                    <a:p>
                      <a:pPr algn="l" rtl="0" eaLnBrk="0">
                        <a:lnSpc>
                          <a:spcPct val="120000"/>
                        </a:lnSpc>
                      </a:pPr>
                      <a:endParaRPr lang="Arial" altLang="Arial" sz="1000"/>
                    </a:p>
                    <a:p>
                      <a:pPr algn="l" rtl="0" eaLnBrk="0">
                        <a:lnSpc>
                          <a:spcPct val="120000"/>
                        </a:lnSpc>
                      </a:pPr>
                      <a:endParaRPr lang="Arial" altLang="Arial" sz="1000"/>
                    </a:p>
                    <a:p>
                      <a:pPr algn="l" rtl="0" eaLnBrk="0">
                        <a:lnSpc>
                          <a:spcPct val="121000"/>
                        </a:lnSpc>
                      </a:pPr>
                      <a:endParaRPr lang="Arial" altLang="Arial" sz="1000"/>
                    </a:p>
                    <a:p>
                      <a:pPr marL="148589" algn="l" rtl="0" eaLnBrk="0">
                        <a:lnSpc>
                          <a:spcPct val="95000"/>
                        </a:lnSpc>
                        <a:spcBef>
                          <a:spcPts val="693"/>
                        </a:spcBef>
                      </a:pPr>
                      <a:r>
                        <a:rPr sz="2300" b="1" kern="0" spc="100">
                          <a:solidFill>
                            <a:srgbClr val="000000">
                              <a:alpha val="100000"/>
                            </a:srgbClr>
                          </a:solidFill>
                          <a:latin typeface="SimHei"/>
                          <a:ea typeface="SimHei"/>
                          <a:cs typeface="SimHei"/>
                        </a:rPr>
                        <a:t>新西兰</a:t>
                      </a:r>
                      <a:endParaRPr lang="SimHei" altLang="SimHei" sz="2300"/>
                    </a:p>
                    <a:p>
                      <a:pPr algn="l" rtl="0" eaLnBrk="0">
                        <a:lnSpc>
                          <a:spcPct val="115000"/>
                        </a:lnSpc>
                      </a:pPr>
                      <a:endParaRPr lang="Arial" altLang="Arial" sz="1000"/>
                    </a:p>
                    <a:p>
                      <a:pPr algn="l" rtl="0" eaLnBrk="0">
                        <a:lnSpc>
                          <a:spcPct val="116000"/>
                        </a:lnSpc>
                      </a:pPr>
                      <a:endParaRPr lang="Arial" altLang="Arial" sz="1000"/>
                    </a:p>
                    <a:p>
                      <a:pPr algn="l" rtl="0" eaLnBrk="0">
                        <a:lnSpc>
                          <a:spcPct val="116000"/>
                        </a:lnSpc>
                      </a:pPr>
                      <a:endParaRPr lang="Arial" altLang="Arial" sz="1000"/>
                    </a:p>
                    <a:p>
                      <a:pPr algn="l" rtl="0" eaLnBrk="0">
                        <a:lnSpc>
                          <a:spcPct val="116000"/>
                        </a:lnSpc>
                      </a:pPr>
                      <a:endParaRPr lang="Arial" altLang="Arial" sz="1000"/>
                    </a:p>
                    <a:p>
                      <a:pPr marL="161289" algn="l" rtl="0" eaLnBrk="0">
                        <a:lnSpc>
                          <a:spcPct val="96000"/>
                        </a:lnSpc>
                        <a:spcBef>
                          <a:spcPts val="697"/>
                        </a:spcBef>
                      </a:pPr>
                      <a:r>
                        <a:rPr sz="2300" b="1" kern="0" spc="110">
                          <a:solidFill>
                            <a:srgbClr val="000000">
                              <a:alpha val="100000"/>
                            </a:srgbClr>
                          </a:solidFill>
                          <a:latin typeface="SimHei"/>
                          <a:ea typeface="SimHei"/>
                          <a:cs typeface="SimHei"/>
                        </a:rPr>
                        <a:t>越南</a:t>
                      </a:r>
                      <a:endParaRPr lang="SimHei" altLang="SimHei" sz="23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marL="148589" algn="l" rtl="0" eaLnBrk="0">
                        <a:lnSpc>
                          <a:spcPct val="95000"/>
                        </a:lnSpc>
                        <a:spcBef>
                          <a:spcPts val="693"/>
                        </a:spcBef>
                      </a:pPr>
                      <a:r>
                        <a:rPr sz="2300" b="1" kern="0" spc="90">
                          <a:solidFill>
                            <a:srgbClr val="000000">
                              <a:alpha val="100000"/>
                            </a:srgbClr>
                          </a:solidFill>
                          <a:latin typeface="SimHei"/>
                          <a:ea typeface="SimHei"/>
                          <a:cs typeface="SimHei"/>
                        </a:rPr>
                        <a:t>新加坡</a:t>
                      </a:r>
                      <a:endParaRPr lang="SimHei" altLang="SimHei" sz="2300"/>
                    </a:p>
                    <a:p>
                      <a:pPr algn="l" rtl="0" eaLnBrk="0">
                        <a:lnSpc>
                          <a:spcPct val="131000"/>
                        </a:lnSpc>
                      </a:pPr>
                      <a:endParaRPr lang="Arial" altLang="Arial" sz="1000"/>
                    </a:p>
                    <a:p>
                      <a:pPr algn="l" rtl="0" eaLnBrk="0">
                        <a:lnSpc>
                          <a:spcPct val="131000"/>
                        </a:lnSpc>
                      </a:pPr>
                      <a:endParaRPr lang="Arial" altLang="Arial" sz="1000"/>
                    </a:p>
                    <a:p>
                      <a:pPr algn="l" rtl="0" eaLnBrk="0">
                        <a:lnSpc>
                          <a:spcPct val="132000"/>
                        </a:lnSpc>
                      </a:pPr>
                      <a:endParaRPr lang="Arial" altLang="Arial" sz="1000"/>
                    </a:p>
                    <a:p>
                      <a:pPr marL="147954" algn="l" rtl="0" eaLnBrk="0">
                        <a:lnSpc>
                          <a:spcPct val="98000"/>
                        </a:lnSpc>
                        <a:spcBef>
                          <a:spcPts val="574"/>
                        </a:spcBef>
                      </a:pPr>
                      <a:r>
                        <a:rPr sz="1900" b="1" kern="0" spc="-40">
                          <a:solidFill>
                            <a:srgbClr val="000000">
                              <a:alpha val="100000"/>
                            </a:srgbClr>
                          </a:solidFill>
                          <a:latin typeface="SimHei"/>
                          <a:ea typeface="SimHei"/>
                          <a:cs typeface="SimHei"/>
                        </a:rPr>
                        <a:t>新</a:t>
                      </a:r>
                      <a:r>
                        <a:rPr sz="1900" kern="0" spc="-60">
                          <a:solidFill>
                            <a:srgbClr val="000000">
                              <a:alpha val="100000"/>
                            </a:srgbClr>
                          </a:solidFill>
                          <a:latin typeface="SimHei"/>
                          <a:ea typeface="SimHei"/>
                          <a:cs typeface="SimHei"/>
                        </a:rPr>
                        <a:t> </a:t>
                      </a:r>
                      <a:r>
                        <a:rPr sz="1900" b="1" kern="0" spc="-40">
                          <a:solidFill>
                            <a:srgbClr val="000000">
                              <a:alpha val="100000"/>
                            </a:srgbClr>
                          </a:solidFill>
                          <a:latin typeface="SimHei"/>
                          <a:ea typeface="SimHei"/>
                          <a:cs typeface="SimHei"/>
                        </a:rPr>
                        <a:t>加</a:t>
                      </a:r>
                      <a:r>
                        <a:rPr sz="1900" kern="0" spc="-90">
                          <a:solidFill>
                            <a:srgbClr val="000000">
                              <a:alpha val="100000"/>
                            </a:srgbClr>
                          </a:solidFill>
                          <a:latin typeface="SimHei"/>
                          <a:ea typeface="SimHei"/>
                          <a:cs typeface="SimHei"/>
                        </a:rPr>
                        <a:t> </a:t>
                      </a:r>
                      <a:r>
                        <a:rPr sz="1900" b="1" kern="0" spc="-40">
                          <a:solidFill>
                            <a:srgbClr val="000000">
                              <a:alpha val="100000"/>
                            </a:srgbClr>
                          </a:solidFill>
                          <a:latin typeface="SimHei"/>
                          <a:ea typeface="SimHei"/>
                          <a:cs typeface="SimHei"/>
                        </a:rPr>
                        <a:t>坡</a:t>
                      </a:r>
                      <a:endParaRPr lang="SimHei" altLang="SimHei" sz="1900"/>
                    </a:p>
                    <a:p>
                      <a:pPr algn="l" rtl="0" eaLnBrk="0">
                        <a:lnSpc>
                          <a:spcPct val="121000"/>
                        </a:lnSpc>
                      </a:pPr>
                      <a:endParaRPr lang="Arial" altLang="Arial" sz="1000"/>
                    </a:p>
                    <a:p>
                      <a:pPr algn="l" rtl="0" eaLnBrk="0">
                        <a:lnSpc>
                          <a:spcPct val="122000"/>
                        </a:lnSpc>
                      </a:pPr>
                      <a:endParaRPr lang="Arial" altLang="Arial" sz="1000"/>
                    </a:p>
                    <a:p>
                      <a:pPr marL="148589" algn="l" rtl="0" eaLnBrk="0">
                        <a:lnSpc>
                          <a:spcPct val="96000"/>
                        </a:lnSpc>
                        <a:spcBef>
                          <a:spcPts val="699"/>
                        </a:spcBef>
                      </a:pPr>
                      <a:r>
                        <a:rPr sz="2300" b="1" kern="0" spc="-10">
                          <a:solidFill>
                            <a:srgbClr val="000000">
                              <a:alpha val="100000"/>
                            </a:srgbClr>
                          </a:solidFill>
                          <a:latin typeface="SimHei"/>
                          <a:ea typeface="SimHei"/>
                          <a:cs typeface="SimHei"/>
                        </a:rPr>
                        <a:t>马来西</a:t>
                      </a:r>
                      <a:endParaRPr lang="SimHei" altLang="SimHei" sz="2300"/>
                    </a:p>
                    <a:p>
                      <a:pPr marL="144779" algn="l" rtl="0" eaLnBrk="0">
                        <a:lnSpc>
                          <a:spcPts val="3280"/>
                        </a:lnSpc>
                      </a:pPr>
                      <a:r>
                        <a:rPr sz="2700" kern="0" spc="-10">
                          <a:solidFill>
                            <a:srgbClr val="000000">
                              <a:alpha val="100000"/>
                            </a:srgbClr>
                          </a:solidFill>
                          <a:latin typeface="SimHei"/>
                          <a:ea typeface="SimHei"/>
                          <a:cs typeface="SimHei"/>
                        </a:rPr>
                        <a:t>亚</a:t>
                      </a:r>
                      <a:endParaRPr lang="SimHei" altLang="SimHei" sz="2700"/>
                    </a:p>
                    <a:p>
                      <a:pPr algn="l" rtl="0" eaLnBrk="0">
                        <a:lnSpc>
                          <a:spcPct val="120000"/>
                        </a:lnSpc>
                      </a:pPr>
                      <a:endParaRPr lang="Arial" altLang="Arial" sz="1000"/>
                    </a:p>
                    <a:p>
                      <a:pPr algn="l" rtl="0" eaLnBrk="0">
                        <a:lnSpc>
                          <a:spcPct val="121000"/>
                        </a:lnSpc>
                      </a:pPr>
                      <a:endParaRPr lang="Arial" altLang="Arial" sz="1000"/>
                    </a:p>
                    <a:p>
                      <a:pPr algn="l" rtl="0" eaLnBrk="0">
                        <a:lnSpc>
                          <a:spcPct val="120000"/>
                        </a:lnSpc>
                      </a:pPr>
                      <a:endParaRPr lang="Arial" altLang="Arial" sz="400"/>
                    </a:p>
                    <a:p>
                      <a:pPr marL="147954" algn="l" rtl="0" eaLnBrk="0">
                        <a:lnSpc>
                          <a:spcPct val="98000"/>
                        </a:lnSpc>
                        <a:spcBef>
                          <a:spcPts val="3"/>
                        </a:spcBef>
                      </a:pPr>
                      <a:r>
                        <a:rPr sz="1900" b="1" kern="0" spc="-40">
                          <a:solidFill>
                            <a:srgbClr val="000000">
                              <a:alpha val="100000"/>
                            </a:srgbClr>
                          </a:solidFill>
                          <a:latin typeface="SimHei"/>
                          <a:ea typeface="SimHei"/>
                          <a:cs typeface="SimHei"/>
                        </a:rPr>
                        <a:t>新</a:t>
                      </a:r>
                      <a:r>
                        <a:rPr sz="1900" kern="0" spc="-210">
                          <a:solidFill>
                            <a:srgbClr val="000000">
                              <a:alpha val="100000"/>
                            </a:srgbClr>
                          </a:solidFill>
                          <a:latin typeface="SimHei"/>
                          <a:ea typeface="SimHei"/>
                          <a:cs typeface="SimHei"/>
                        </a:rPr>
                        <a:t> </a:t>
                      </a:r>
                      <a:r>
                        <a:rPr sz="1900" b="1" kern="0" spc="-40">
                          <a:solidFill>
                            <a:srgbClr val="000000">
                              <a:alpha val="100000"/>
                            </a:srgbClr>
                          </a:solidFill>
                          <a:latin typeface="SimHei"/>
                          <a:ea typeface="SimHei"/>
                          <a:cs typeface="SimHei"/>
                        </a:rPr>
                        <a:t>加</a:t>
                      </a:r>
                      <a:r>
                        <a:rPr sz="1900" kern="0" spc="-240">
                          <a:solidFill>
                            <a:srgbClr val="000000">
                              <a:alpha val="100000"/>
                            </a:srgbClr>
                          </a:solidFill>
                          <a:latin typeface="SimHei"/>
                          <a:ea typeface="SimHei"/>
                          <a:cs typeface="SimHei"/>
                        </a:rPr>
                        <a:t> </a:t>
                      </a:r>
                      <a:r>
                        <a:rPr sz="1900" b="1" kern="0" spc="-40">
                          <a:solidFill>
                            <a:srgbClr val="000000">
                              <a:alpha val="100000"/>
                            </a:srgbClr>
                          </a:solidFill>
                          <a:latin typeface="SimHei"/>
                          <a:ea typeface="SimHei"/>
                          <a:cs typeface="SimHei"/>
                        </a:rPr>
                        <a:t>坡</a:t>
                      </a:r>
                      <a:endParaRPr lang="SimHei" altLang="SimHei" sz="1900"/>
                    </a:p>
                  </a:txBody>
                  <a:tcPr marL="0" marR="0" marT="0" marB="0">
                    <a:lnL>
                      <a:noFill/>
                    </a:lnL>
                    <a:lnR>
                      <a:noFill/>
                    </a:lnR>
                    <a:lnT>
                      <a:noFill/>
                    </a:lnT>
                    <a:lnB>
                      <a:noFill/>
                    </a:lnB>
                  </a:tcPr>
                </a:tc>
                <a:tc rowSpan="2">
                  <a:txBody>
                    <a:bodyPr vert="horz" wrap="square"/>
                    <a:lstStyle/>
                    <a:p>
                      <a:pPr algn="l" rtl="0" eaLnBrk="0">
                        <a:lnSpc>
                          <a:spcPct val="112000"/>
                        </a:lnSpc>
                      </a:pPr>
                      <a:endParaRPr lang="Arial" altLang="Arial" sz="1000"/>
                    </a:p>
                    <a:p>
                      <a:pPr marL="181610" algn="l" rtl="0" eaLnBrk="0">
                        <a:lnSpc>
                          <a:spcPct val="96000"/>
                        </a:lnSpc>
                        <a:spcBef>
                          <a:spcPts val="1"/>
                        </a:spcBef>
                      </a:pPr>
                      <a:r>
                        <a:rPr sz="2300" kern="0" spc="70">
                          <a:solidFill>
                            <a:srgbClr val="000000">
                              <a:alpha val="100000"/>
                            </a:srgbClr>
                          </a:solidFill>
                          <a:latin typeface="SimHei"/>
                          <a:ea typeface="SimHei"/>
                          <a:cs typeface="SimHei"/>
                        </a:rPr>
                        <a:t>海外门店覆盖国家</a:t>
                      </a:r>
                      <a:endParaRPr lang="SimHei" altLang="SimHei" sz="23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marL="181610" algn="l" rtl="0" eaLnBrk="0">
                        <a:lnSpc>
                          <a:spcPct val="106000"/>
                        </a:lnSpc>
                        <a:spcBef>
                          <a:spcPts val="579"/>
                        </a:spcBef>
                      </a:pPr>
                      <a:r>
                        <a:rPr sz="1900" kern="0" spc="-40">
                          <a:solidFill>
                            <a:srgbClr val="000000">
                              <a:alpha val="100000"/>
                            </a:srgbClr>
                          </a:solidFill>
                          <a:latin typeface="SimHei"/>
                          <a:ea typeface="SimHei"/>
                          <a:cs typeface="SimHei"/>
                        </a:rPr>
                        <a:t>新加坡、泰国、越南、印尼、</a:t>
                      </a:r>
                      <a:r>
                        <a:rPr sz="1900" kern="0" spc="0">
                          <a:solidFill>
                            <a:srgbClr val="000000">
                              <a:alpha val="100000"/>
                            </a:srgbClr>
                          </a:solidFill>
                          <a:latin typeface="SimHei"/>
                          <a:ea typeface="SimHei"/>
                          <a:cs typeface="SimHei"/>
                        </a:rPr>
                        <a:t>  </a:t>
                      </a:r>
                      <a:r>
                        <a:rPr sz="1900" kern="0" spc="-20">
                          <a:solidFill>
                            <a:srgbClr val="000000">
                              <a:alpha val="100000"/>
                            </a:srgbClr>
                          </a:solidFill>
                          <a:latin typeface="SimHei"/>
                          <a:ea typeface="SimHei"/>
                          <a:cs typeface="SimHei"/>
                        </a:rPr>
                        <a:t>日本等</a:t>
                      </a:r>
                      <a:endParaRPr lang="SimHei" altLang="SimHei" sz="1900"/>
                    </a:p>
                    <a:p>
                      <a:pPr algn="l" rtl="0" eaLnBrk="0">
                        <a:lnSpc>
                          <a:spcPct val="100000"/>
                        </a:lnSpc>
                      </a:pPr>
                      <a:endParaRPr lang="Arial" altLang="Arial" sz="1000"/>
                    </a:p>
                    <a:p>
                      <a:pPr algn="l" rtl="0" eaLnBrk="0">
                        <a:lnSpc>
                          <a:spcPct val="100000"/>
                        </a:lnSpc>
                      </a:pPr>
                      <a:endParaRPr lang="Arial" altLang="Arial" sz="1000"/>
                    </a:p>
                    <a:p>
                      <a:pPr algn="l" rtl="0" eaLnBrk="0">
                        <a:lnSpc>
                          <a:spcPct val="100000"/>
                        </a:lnSpc>
                      </a:pPr>
                      <a:endParaRPr lang="Arial" altLang="Arial" sz="1000"/>
                    </a:p>
                    <a:p>
                      <a:pPr marL="181610" algn="l" rtl="0" eaLnBrk="0">
                        <a:lnSpc>
                          <a:spcPct val="100000"/>
                        </a:lnSpc>
                        <a:spcBef>
                          <a:spcPts val="576"/>
                        </a:spcBef>
                      </a:pPr>
                      <a:r>
                        <a:rPr sz="1900" kern="0" spc="80">
                          <a:solidFill>
                            <a:srgbClr val="000000">
                              <a:alpha val="100000"/>
                            </a:srgbClr>
                          </a:solidFill>
                          <a:latin typeface="SimHei"/>
                          <a:ea typeface="SimHei"/>
                          <a:cs typeface="SimHei"/>
                        </a:rPr>
                        <a:t>美国、加拿大、德国、新加</a:t>
                      </a:r>
                      <a:r>
                        <a:rPr sz="1900" kern="0" spc="10">
                          <a:solidFill>
                            <a:srgbClr val="000000">
                              <a:alpha val="100000"/>
                            </a:srgbClr>
                          </a:solidFill>
                          <a:latin typeface="SimHei"/>
                          <a:ea typeface="SimHei"/>
                          <a:cs typeface="SimHei"/>
                        </a:rPr>
                        <a:t>  </a:t>
                      </a:r>
                      <a:r>
                        <a:rPr sz="1900" kern="0" spc="70">
                          <a:solidFill>
                            <a:srgbClr val="000000">
                              <a:alpha val="100000"/>
                            </a:srgbClr>
                          </a:solidFill>
                          <a:latin typeface="SimHei"/>
                          <a:ea typeface="SimHei"/>
                          <a:cs typeface="SimHei"/>
                        </a:rPr>
                        <a:t>坡、柬埔寨等</a:t>
                      </a:r>
                      <a:endParaRPr lang="SimHei" altLang="SimHei" sz="1900"/>
                    </a:p>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185420" algn="l" rtl="0" eaLnBrk="0">
                        <a:lnSpc>
                          <a:spcPct val="102000"/>
                        </a:lnSpc>
                        <a:spcBef>
                          <a:spcPts val="576"/>
                        </a:spcBef>
                      </a:pPr>
                      <a:r>
                        <a:rPr sz="1900" b="1" kern="0" spc="-40">
                          <a:solidFill>
                            <a:srgbClr val="000000">
                              <a:alpha val="100000"/>
                            </a:srgbClr>
                          </a:solidFill>
                          <a:latin typeface="SimHei"/>
                          <a:ea typeface="SimHei"/>
                          <a:cs typeface="SimHei"/>
                        </a:rPr>
                        <a:t>越南、印尼、日本、韩国、</a:t>
                      </a:r>
                      <a:r>
                        <a:rPr sz="1900" kern="0" spc="-40">
                          <a:solidFill>
                            <a:srgbClr val="000000">
                              <a:alpha val="100000"/>
                            </a:srgbClr>
                          </a:solidFill>
                          <a:latin typeface="SimHei"/>
                          <a:ea typeface="SimHei"/>
                          <a:cs typeface="SimHei"/>
                        </a:rPr>
                        <a:t>   </a:t>
                      </a:r>
                      <a:r>
                        <a:rPr sz="1900" b="1" kern="0" spc="60">
                          <a:solidFill>
                            <a:srgbClr val="000000">
                              <a:alpha val="100000"/>
                            </a:srgbClr>
                          </a:solidFill>
                          <a:latin typeface="SimHei"/>
                          <a:ea typeface="SimHei"/>
                          <a:cs typeface="SimHei"/>
                        </a:rPr>
                        <a:t>澳大利亚等</a:t>
                      </a:r>
                      <a:endParaRPr lang="SimHei" altLang="SimHei" sz="1900"/>
                    </a:p>
                    <a:p>
                      <a:pPr algn="l" rtl="0" eaLnBrk="0">
                        <a:lnSpc>
                          <a:spcPct val="126000"/>
                        </a:lnSpc>
                      </a:pPr>
                      <a:endParaRPr lang="Arial" altLang="Arial" sz="1000"/>
                    </a:p>
                    <a:p>
                      <a:pPr algn="l" rtl="0" eaLnBrk="0">
                        <a:lnSpc>
                          <a:spcPct val="127000"/>
                        </a:lnSpc>
                      </a:pPr>
                      <a:endParaRPr lang="Arial" altLang="Arial" sz="1000"/>
                    </a:p>
                    <a:p>
                      <a:pPr marL="184785" algn="l" rtl="0" eaLnBrk="0">
                        <a:lnSpc>
                          <a:spcPct val="110000"/>
                        </a:lnSpc>
                        <a:spcBef>
                          <a:spcPts val="580"/>
                        </a:spcBef>
                      </a:pPr>
                      <a:r>
                        <a:rPr sz="1900" b="1" kern="0" spc="-50">
                          <a:solidFill>
                            <a:srgbClr val="000000">
                              <a:alpha val="100000"/>
                            </a:srgbClr>
                          </a:solidFill>
                          <a:latin typeface="SimHei"/>
                          <a:ea typeface="SimHei"/>
                          <a:cs typeface="SimHei"/>
                        </a:rPr>
                        <a:t>英国、澳大利亚、加拿大、</a:t>
                      </a:r>
                      <a:r>
                        <a:rPr sz="1900" kern="0" spc="20">
                          <a:solidFill>
                            <a:srgbClr val="00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新</a:t>
                      </a:r>
                      <a:r>
                        <a:rPr sz="1600" kern="0" spc="-210">
                          <a:solidFill>
                            <a:srgbClr val="00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加</a:t>
                      </a:r>
                      <a:r>
                        <a:rPr sz="1600" kern="0" spc="-230">
                          <a:solidFill>
                            <a:srgbClr val="00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坡</a:t>
                      </a:r>
                      <a:endParaRPr lang="SimHei" altLang="SimHei" sz="16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marL="185420" algn="l" rtl="0" eaLnBrk="0">
                        <a:lnSpc>
                          <a:spcPct val="98000"/>
                        </a:lnSpc>
                        <a:spcBef>
                          <a:spcPts val="580"/>
                        </a:spcBef>
                      </a:pPr>
                      <a:r>
                        <a:rPr sz="1900" b="1" kern="0" spc="50">
                          <a:solidFill>
                            <a:srgbClr val="000000">
                              <a:alpha val="100000"/>
                            </a:srgbClr>
                          </a:solidFill>
                          <a:latin typeface="SimHei"/>
                          <a:ea typeface="SimHei"/>
                          <a:cs typeface="SimHei"/>
                        </a:rPr>
                        <a:t>新加坡、日本</a:t>
                      </a:r>
                      <a:endParaRPr lang="SimHei" altLang="SimHei" sz="19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marL="185420" algn="l" rtl="0" eaLnBrk="0">
                        <a:lnSpc>
                          <a:spcPct val="98000"/>
                        </a:lnSpc>
                        <a:spcBef>
                          <a:spcPts val="572"/>
                        </a:spcBef>
                      </a:pPr>
                      <a:r>
                        <a:rPr sz="1900" b="1" kern="0" spc="70">
                          <a:solidFill>
                            <a:srgbClr val="000000">
                              <a:alpha val="100000"/>
                            </a:srgbClr>
                          </a:solidFill>
                          <a:latin typeface="SimHei"/>
                          <a:ea typeface="SimHei"/>
                          <a:cs typeface="SimHei"/>
                        </a:rPr>
                        <a:t>马来西亚、新加坡、泰国</a:t>
                      </a:r>
                      <a:endParaRPr lang="SimHei" altLang="SimHei" sz="19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18000"/>
                        </a:lnSpc>
                      </a:pPr>
                      <a:endParaRPr lang="Arial" altLang="Arial" sz="400"/>
                    </a:p>
                    <a:p>
                      <a:pPr marL="128270" algn="l" rtl="0" eaLnBrk="0">
                        <a:lnSpc>
                          <a:spcPct val="98000"/>
                        </a:lnSpc>
                        <a:spcBef>
                          <a:spcPts val="4"/>
                        </a:spcBef>
                      </a:pPr>
                      <a:r>
                        <a:rPr sz="1900" b="1" kern="0" spc="90">
                          <a:solidFill>
                            <a:srgbClr val="000000">
                              <a:alpha val="100000"/>
                            </a:srgbClr>
                          </a:solidFill>
                          <a:latin typeface="SimHei"/>
                          <a:ea typeface="SimHei"/>
                          <a:cs typeface="SimHei"/>
                        </a:rPr>
                        <a:t>新加坡、加拿大、马</a:t>
                      </a:r>
                      <a:r>
                        <a:rPr sz="1900" b="1" kern="0" spc="80">
                          <a:solidFill>
                            <a:srgbClr val="000000">
                              <a:alpha val="100000"/>
                            </a:srgbClr>
                          </a:solidFill>
                          <a:latin typeface="SimHei"/>
                          <a:ea typeface="SimHei"/>
                          <a:cs typeface="SimHei"/>
                        </a:rPr>
                        <a:t>来西亚</a:t>
                      </a:r>
                      <a:endParaRPr lang="SimHei" altLang="SimHei" sz="1900"/>
                    </a:p>
                  </a:txBody>
                  <a:tcPr marL="0" marR="0" marT="0" marB="0">
                    <a:lnL>
                      <a:noFill/>
                    </a:lnL>
                    <a:lnR>
                      <a:noFill/>
                    </a:lnR>
                    <a:lnT>
                      <a:noFill/>
                    </a:lnT>
                    <a:lnB>
                      <a:noFill/>
                    </a:lnB>
                  </a:tcPr>
                </a:tc>
                <a:tc rowSpan="2">
                  <a:txBody>
                    <a:bodyPr vert="horz" wrap="square"/>
                    <a:lstStyle/>
                    <a:p>
                      <a:pPr algn="l" rtl="0" eaLnBrk="0">
                        <a:lnSpc>
                          <a:spcPct val="114000"/>
                        </a:lnSpc>
                      </a:pPr>
                      <a:endParaRPr lang="Arial" altLang="Arial" sz="500"/>
                    </a:p>
                    <a:p>
                      <a:pPr marL="125095" algn="l" rtl="0" eaLnBrk="0">
                        <a:lnSpc>
                          <a:spcPct val="104000"/>
                        </a:lnSpc>
                      </a:pPr>
                      <a:r>
                        <a:rPr sz="1600" kern="0" spc="230">
                          <a:solidFill>
                            <a:srgbClr val="000000">
                              <a:alpha val="100000"/>
                            </a:srgbClr>
                          </a:solidFill>
                          <a:latin typeface="SimHei"/>
                          <a:ea typeface="SimHei"/>
                          <a:cs typeface="SimHei"/>
                        </a:rPr>
                        <a:t>海外门</a:t>
                      </a:r>
                      <a:r>
                        <a:rPr sz="1600" kern="0" spc="-10">
                          <a:solidFill>
                            <a:srgbClr val="000000">
                              <a:alpha val="100000"/>
                            </a:srgbClr>
                          </a:solidFill>
                          <a:latin typeface="SimHei"/>
                          <a:ea typeface="SimHei"/>
                          <a:cs typeface="SimHei"/>
                        </a:rPr>
                        <a:t> </a:t>
                      </a:r>
                      <a:r>
                        <a:rPr sz="1600" kern="0" spc="110">
                          <a:solidFill>
                            <a:srgbClr val="000000">
                              <a:alpha val="100000"/>
                            </a:srgbClr>
                          </a:solidFill>
                          <a:latin typeface="SimHei"/>
                          <a:ea typeface="SimHei"/>
                          <a:cs typeface="SimHei"/>
                        </a:rPr>
                        <a:t>店数</a:t>
                      </a:r>
                      <a:endParaRPr lang="SimHei" altLang="SimHei" sz="16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4000"/>
                        </a:lnSpc>
                      </a:pPr>
                      <a:endParaRPr lang="Arial" altLang="Arial" sz="1000"/>
                    </a:p>
                    <a:p>
                      <a:pPr marL="125095" algn="l" rtl="0" eaLnBrk="0">
                        <a:lnSpc>
                          <a:spcPct val="81000"/>
                        </a:lnSpc>
                        <a:spcBef>
                          <a:spcPts val="489"/>
                        </a:spcBef>
                      </a:pPr>
                      <a:r>
                        <a:rPr sz="1600" kern="0" spc="-30">
                          <a:solidFill>
                            <a:srgbClr val="000000">
                              <a:alpha val="100000"/>
                            </a:srgbClr>
                          </a:solidFill>
                          <a:latin typeface="SimSun"/>
                          <a:ea typeface="SimSun"/>
                          <a:cs typeface="SimSun"/>
                        </a:rPr>
                        <a:t>115</a:t>
                      </a:r>
                      <a:endParaRPr lang="SimSun" altLang="SimSun" sz="1600"/>
                    </a:p>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marL="125095" algn="l" rtl="0" eaLnBrk="0">
                        <a:lnSpc>
                          <a:spcPct val="80000"/>
                        </a:lnSpc>
                        <a:spcBef>
                          <a:spcPts val="578"/>
                        </a:spcBef>
                      </a:pPr>
                      <a:r>
                        <a:rPr sz="1900" kern="0" spc="-30">
                          <a:solidFill>
                            <a:srgbClr val="000000">
                              <a:alpha val="100000"/>
                            </a:srgbClr>
                          </a:solidFill>
                          <a:latin typeface="SimSun"/>
                          <a:ea typeface="SimSun"/>
                          <a:cs typeface="SimSun"/>
                        </a:rPr>
                        <a:t>32</a:t>
                      </a:r>
                      <a:endParaRPr lang="SimSun" altLang="SimSun" sz="1900"/>
                    </a:p>
                    <a:p>
                      <a:pPr algn="l" rtl="0" eaLnBrk="0">
                        <a:lnSpc>
                          <a:spcPct val="115000"/>
                        </a:lnSpc>
                      </a:pPr>
                      <a:endParaRPr lang="Arial" altLang="Arial" sz="1000"/>
                    </a:p>
                    <a:p>
                      <a:pPr algn="l" rtl="0" eaLnBrk="0">
                        <a:lnSpc>
                          <a:spcPct val="115000"/>
                        </a:lnSpc>
                      </a:pPr>
                      <a:endParaRPr lang="Arial" altLang="Arial" sz="1000"/>
                    </a:p>
                    <a:p>
                      <a:pPr algn="l" rtl="0" eaLnBrk="0">
                        <a:lnSpc>
                          <a:spcPct val="115000"/>
                        </a:lnSpc>
                      </a:pPr>
                      <a:endParaRPr lang="Arial" altLang="Arial" sz="1000"/>
                    </a:p>
                    <a:p>
                      <a:pPr marL="125095" algn="l" rtl="0" eaLnBrk="0">
                        <a:lnSpc>
                          <a:spcPct val="97000"/>
                        </a:lnSpc>
                        <a:spcBef>
                          <a:spcPts val="697"/>
                        </a:spcBef>
                      </a:pPr>
                      <a:r>
                        <a:rPr sz="2300" kern="0" spc="-10">
                          <a:solidFill>
                            <a:srgbClr val="000000">
                              <a:alpha val="100000"/>
                            </a:srgbClr>
                          </a:solidFill>
                          <a:latin typeface="SimHei"/>
                          <a:ea typeface="SimHei"/>
                          <a:cs typeface="SimHei"/>
                        </a:rPr>
                        <a:t>近</a:t>
                      </a:r>
                      <a:endParaRPr lang="SimHei" altLang="SimHei" sz="2300"/>
                    </a:p>
                    <a:p>
                      <a:pPr marL="128270" algn="l" rtl="0" eaLnBrk="0">
                        <a:lnSpc>
                          <a:spcPct val="80000"/>
                        </a:lnSpc>
                        <a:spcBef>
                          <a:spcPts val="951"/>
                        </a:spcBef>
                      </a:pPr>
                      <a:r>
                        <a:rPr sz="1900" b="1" kern="0" spc="-10">
                          <a:solidFill>
                            <a:srgbClr val="000000">
                              <a:alpha val="100000"/>
                            </a:srgbClr>
                          </a:solidFill>
                          <a:latin typeface="SimSun"/>
                          <a:ea typeface="SimSun"/>
                          <a:cs typeface="SimSun"/>
                        </a:rPr>
                        <a:t>4000</a:t>
                      </a:r>
                      <a:endParaRPr lang="SimSun" altLang="SimSun" sz="1900"/>
                    </a:p>
                    <a:p>
                      <a:pPr algn="l" rtl="0" eaLnBrk="0">
                        <a:lnSpc>
                          <a:spcPct val="127000"/>
                        </a:lnSpc>
                      </a:pPr>
                      <a:endParaRPr lang="Arial" altLang="Arial" sz="1000"/>
                    </a:p>
                    <a:p>
                      <a:pPr algn="l" rtl="0" eaLnBrk="0">
                        <a:lnSpc>
                          <a:spcPct val="127000"/>
                        </a:lnSpc>
                      </a:pPr>
                      <a:endParaRPr lang="Arial" altLang="Arial" sz="1000"/>
                    </a:p>
                    <a:p>
                      <a:pPr algn="l" rtl="0" eaLnBrk="0">
                        <a:lnSpc>
                          <a:spcPct val="128000"/>
                        </a:lnSpc>
                      </a:pPr>
                      <a:endParaRPr lang="Arial" altLang="Arial" sz="1000"/>
                    </a:p>
                    <a:p>
                      <a:pPr marL="127635" algn="l" rtl="0" eaLnBrk="0">
                        <a:lnSpc>
                          <a:spcPct val="81000"/>
                        </a:lnSpc>
                        <a:spcBef>
                          <a:spcPts val="492"/>
                        </a:spcBef>
                      </a:pPr>
                      <a:r>
                        <a:rPr sz="1600" b="1" kern="0" spc="-50">
                          <a:solidFill>
                            <a:srgbClr val="000000">
                              <a:alpha val="100000"/>
                            </a:srgbClr>
                          </a:solidFill>
                          <a:latin typeface="SimSun"/>
                          <a:ea typeface="SimSun"/>
                          <a:cs typeface="SimSun"/>
                        </a:rPr>
                        <a:t>10+</a:t>
                      </a:r>
                      <a:endParaRPr lang="SimSun" altLang="SimSun" sz="1600"/>
                    </a:p>
                    <a:p>
                      <a:pPr algn="l" rtl="0" eaLnBrk="0">
                        <a:lnSpc>
                          <a:spcPct val="113000"/>
                        </a:lnSpc>
                      </a:pPr>
                      <a:endParaRPr lang="Arial" altLang="Arial" sz="1000"/>
                    </a:p>
                    <a:p>
                      <a:pPr algn="l" rtl="0" eaLnBrk="0">
                        <a:lnSpc>
                          <a:spcPct val="113000"/>
                        </a:lnSpc>
                      </a:pPr>
                      <a:endParaRPr lang="Arial" altLang="Arial" sz="1000"/>
                    </a:p>
                    <a:p>
                      <a:pPr algn="l" rtl="0" eaLnBrk="0">
                        <a:lnSpc>
                          <a:spcPct val="113000"/>
                        </a:lnSpc>
                      </a:pPr>
                      <a:endParaRPr lang="Arial" altLang="Arial" sz="1000"/>
                    </a:p>
                    <a:p>
                      <a:pPr algn="l" rtl="0" eaLnBrk="0">
                        <a:lnSpc>
                          <a:spcPct val="114000"/>
                        </a:lnSpc>
                      </a:pPr>
                      <a:endParaRPr lang="Arial" altLang="Arial" sz="1000"/>
                    </a:p>
                    <a:p>
                      <a:pPr marL="125095" algn="l" rtl="0" eaLnBrk="0">
                        <a:lnSpc>
                          <a:spcPct val="80000"/>
                        </a:lnSpc>
                        <a:spcBef>
                          <a:spcPts val="572"/>
                        </a:spcBef>
                      </a:pPr>
                      <a:r>
                        <a:rPr sz="1900" kern="0" spc="-10">
                          <a:solidFill>
                            <a:srgbClr val="000000">
                              <a:alpha val="100000"/>
                            </a:srgbClr>
                          </a:solidFill>
                          <a:latin typeface="SimSun"/>
                          <a:ea typeface="SimSun"/>
                          <a:cs typeface="SimSun"/>
                        </a:rPr>
                        <a:t>2</a:t>
                      </a:r>
                      <a:endParaRPr lang="SimSun" altLang="SimSun" sz="19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marL="102870" algn="l" rtl="0" eaLnBrk="0">
                        <a:lnSpc>
                          <a:spcPct val="81000"/>
                        </a:lnSpc>
                        <a:spcBef>
                          <a:spcPts val="577"/>
                        </a:spcBef>
                      </a:pPr>
                      <a:r>
                        <a:rPr sz="1900" b="1" kern="0" spc="-30">
                          <a:solidFill>
                            <a:srgbClr val="000000">
                              <a:alpha val="100000"/>
                            </a:srgbClr>
                          </a:solidFill>
                          <a:latin typeface="SimHei"/>
                          <a:ea typeface="SimHei"/>
                          <a:cs typeface="SimHei"/>
                        </a:rPr>
                        <a:t>70</a:t>
                      </a:r>
                      <a:endParaRPr lang="SimHei" altLang="SimHei" sz="1900"/>
                    </a:p>
                    <a:p>
                      <a:pPr algn="l" rtl="0" eaLnBrk="0">
                        <a:lnSpc>
                          <a:spcPct val="110000"/>
                        </a:lnSpc>
                      </a:pPr>
                      <a:endParaRPr lang="Arial" altLang="Arial" sz="1000"/>
                    </a:p>
                    <a:p>
                      <a:pPr algn="l" rtl="0" eaLnBrk="0">
                        <a:lnSpc>
                          <a:spcPct val="110000"/>
                        </a:lnSpc>
                      </a:pPr>
                      <a:endParaRPr lang="Arial" altLang="Arial" sz="1000"/>
                    </a:p>
                    <a:p>
                      <a:pPr algn="l" rtl="0" eaLnBrk="0">
                        <a:lnSpc>
                          <a:spcPct val="110000"/>
                        </a:lnSpc>
                      </a:pPr>
                      <a:endParaRPr lang="Arial" altLang="Arial" sz="1000"/>
                    </a:p>
                    <a:p>
                      <a:pPr algn="l" rtl="0" eaLnBrk="0">
                        <a:lnSpc>
                          <a:spcPct val="110000"/>
                        </a:lnSpc>
                      </a:pPr>
                      <a:endParaRPr lang="Arial" altLang="Arial" sz="1000"/>
                    </a:p>
                    <a:p>
                      <a:pPr algn="l" rtl="0" eaLnBrk="0">
                        <a:lnSpc>
                          <a:spcPct val="119000"/>
                        </a:lnSpc>
                      </a:pPr>
                      <a:endParaRPr lang="Arial" altLang="Arial" sz="400"/>
                    </a:p>
                    <a:p>
                      <a:pPr marL="90169" algn="l" rtl="0" eaLnBrk="0">
                        <a:lnSpc>
                          <a:spcPct val="81000"/>
                        </a:lnSpc>
                        <a:spcBef>
                          <a:spcPts val="4"/>
                        </a:spcBef>
                      </a:pPr>
                      <a:r>
                        <a:rPr sz="1900" b="1" kern="0" spc="-30">
                          <a:solidFill>
                            <a:srgbClr val="000000">
                              <a:alpha val="100000"/>
                            </a:srgbClr>
                          </a:solidFill>
                          <a:latin typeface="SimHei"/>
                          <a:ea typeface="SimHei"/>
                          <a:cs typeface="SimHei"/>
                        </a:rPr>
                        <a:t>3</a:t>
                      </a:r>
                      <a:endParaRPr lang="SimHei" altLang="SimHei" sz="1900"/>
                    </a:p>
                  </a:txBody>
                  <a:tcPr marL="0" marR="0" marT="0" marB="0">
                    <a:lnL>
                      <a:noFill/>
                    </a:lnL>
                    <a:lnR>
                      <a:noFill/>
                    </a:lnR>
                    <a:lnT>
                      <a:noFill/>
                    </a:lnT>
                    <a:lnB>
                      <a:noFill/>
                    </a:lnB>
                  </a:tcPr>
                </a:tc>
              </a:tr>
              <a:tr h="675640">
                <a:tc gridSpan="2">
                  <a:txBody>
                    <a:bodyPr vert="horz" wrap="square"/>
                    <a:lstStyle/>
                    <a:p>
                      <a:pPr algn="l" rtl="0" eaLnBrk="0">
                        <a:lnSpc>
                          <a:spcPct val="104000"/>
                        </a:lnSpc>
                      </a:pPr>
                      <a:endParaRPr lang="Arial" altLang="Arial" sz="1000"/>
                    </a:p>
                    <a:p>
                      <a:pPr algn="l" rtl="0" eaLnBrk="0">
                        <a:lnSpc>
                          <a:spcPct val="105000"/>
                        </a:lnSpc>
                      </a:pPr>
                      <a:endParaRPr lang="Arial" altLang="Arial" sz="1000"/>
                    </a:p>
                    <a:p>
                      <a:pPr algn="l" rtl="0" eaLnBrk="0">
                        <a:lnSpc>
                          <a:spcPct val="7083"/>
                        </a:lnSpc>
                      </a:pPr>
                      <a:endParaRPr lang="Arial" altLang="Arial" sz="100"/>
                    </a:p>
                    <a:p>
                      <a:pPr marL="4444" algn="l" rtl="0" eaLnBrk="0">
                        <a:lnSpc>
                          <a:spcPct val="85000"/>
                        </a:lnSpc>
                      </a:pPr>
                      <a:r>
                        <a:rPr sz="2700" b="1" kern="0" spc="120">
                          <a:solidFill>
                            <a:srgbClr val="000000">
                              <a:alpha val="100000"/>
                            </a:srgbClr>
                          </a:solidFill>
                          <a:latin typeface="SimHei"/>
                          <a:ea typeface="SimHei"/>
                          <a:cs typeface="SimHei"/>
                        </a:rPr>
                        <a:t>太二酸菜鱼2021.8</a:t>
                      </a:r>
                      <a:endParaRPr lang="SimHei" altLang="SimHei" sz="2700"/>
                    </a:p>
                  </a:txBody>
                  <a:tcPr marL="0" marR="0" marT="0" marB="0">
                    <a:lnL>
                      <a:noFill/>
                    </a:lnL>
                    <a:lnR>
                      <a:noFill/>
                    </a:lnR>
                    <a:lnT>
                      <a:noFill/>
                    </a:lnT>
                    <a:lnB>
                      <a:noFill/>
                    </a:lnB>
                  </a:tcPr>
                </a:tc>
                <a:tc hMerge="1">
                  <a:txBody>
                    <a:bodyPr vert="horz" wrap="square"/>
                    <a:lstStyle/>
                    <a:p>
                      <a:endParaRPr/>
                    </a:p>
                  </a:txBody>
                  <a:tcPr marL="0" marR="0" marT="0" marB="0">
                    <a:lnL>
                      <a:noFill/>
                    </a:lnL>
                    <a:lnR>
                      <a:noFill/>
                    </a:lnR>
                    <a:lnT>
                      <a:noFill/>
                    </a:lnT>
                    <a:lnB>
                      <a:noFill/>
                    </a:lnB>
                  </a:tcPr>
                </a:tc>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vMerge="1">
                  <a:txBody>
                    <a:bodyPr vert="horz" wrap="square"/>
                    <a:lstStyle/>
                    <a:p>
                      <a:pPr algn="l" rtl="0" eaLnBrk="0">
                        <a:lnSpc>
                          <a:spcPct val="100000"/>
                        </a:lnSpc>
                      </a:pPr>
                      <a:endParaRPr lang="Arial" altLang="Arial" sz="1000"/>
                    </a:p>
                  </a:txBody>
                  <a:tcPr marL="0" marR="0" marT="0" marB="0">
                    <a:lnL>
                      <a:noFill/>
                    </a:lnL>
                    <a:lnR>
                      <a:noFill/>
                    </a:lnR>
                    <a:lnT>
                      <a:noFill/>
                    </a:lnT>
                    <a:lnB>
                      <a:noFill/>
                    </a:lnB>
                  </a:tcPr>
                </a:tc>
              </a:tr>
            </a:tbl>
          </a:graphicData>
        </a:graphic>
      </p:graphicFrame>
      <p:pic>
        <p:nvPicPr>
          <p:cNvPr id="390" name="picture 390"/>
          <p:cNvPicPr>
            <a:picLocks noChangeAspect="1"/>
          </p:cNvPicPr>
          <p:nvPr/>
        </p:nvPicPr>
        <p:blipFill>
          <a:blip r:embed="rId2"/>
          <a:stretch>
            <a:fillRect/>
          </a:stretch>
        </p:blipFill>
        <p:spPr>
          <a:xfrm rot="21600000">
            <a:off x="7016739" y="5784860"/>
            <a:ext cx="4673681" cy="6102385"/>
          </a:xfrm>
          <a:prstGeom prst="rect">
            <a:avLst/>
          </a:prstGeom>
        </p:spPr>
      </p:pic>
      <p:pic>
        <p:nvPicPr>
          <p:cNvPr id="392" name="picture 392"/>
          <p:cNvPicPr>
            <a:picLocks noChangeAspect="1"/>
          </p:cNvPicPr>
          <p:nvPr/>
        </p:nvPicPr>
        <p:blipFill>
          <a:blip r:embed="rId3"/>
          <a:stretch>
            <a:fillRect/>
          </a:stretch>
        </p:blipFill>
        <p:spPr>
          <a:xfrm rot="21600000">
            <a:off x="1301861" y="5784860"/>
            <a:ext cx="4686117" cy="6083319"/>
          </a:xfrm>
          <a:prstGeom prst="rect">
            <a:avLst/>
          </a:prstGeom>
        </p:spPr>
      </p:pic>
      <p:grpSp>
        <p:nvGrpSpPr>
          <p:cNvPr id="24" name="group 24"/>
          <p:cNvGrpSpPr/>
          <p:nvPr/>
        </p:nvGrpSpPr>
        <p:grpSpPr>
          <a:xfrm rot="21600000">
            <a:off x="13563600" y="2489179"/>
            <a:ext cx="8851881" cy="539724"/>
            <a:chExt cx="8851881" cy="539724"/>
          </a:xfrm>
        </p:grpSpPr>
        <p:pic>
          <p:nvPicPr>
            <p:cNvPr id="394" name="picture 394"/>
            <p:cNvPicPr>
              <a:picLocks noChangeAspect="1"/>
            </p:cNvPicPr>
            <p:nvPr/>
          </p:nvPicPr>
          <p:blipFill>
            <a:blip r:embed="rId4"/>
            <a:stretch>
              <a:fillRect/>
            </a:stretch>
          </p:blipFill>
          <p:spPr>
            <a:xfrm rot="21600000">
              <a:off x="0" y="0"/>
              <a:ext cx="8851881" cy="539724"/>
            </a:xfrm>
            <a:prstGeom prst="rect">
              <a:avLst/>
            </a:prstGeom>
          </p:spPr>
        </p:pic>
        <p:sp>
          <p:nvSpPr>
            <p:cNvPr id="396" name="textbox 396"/>
            <p:cNvSpPr/>
            <p:nvPr/>
          </p:nvSpPr>
          <p:spPr>
            <a:xfrm>
              <a:off x="-12700" y="-12700"/>
              <a:ext cx="8877300" cy="610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Arial" altLang="Arial" sz="1000"/>
            </a:p>
            <a:p>
              <a:pPr marL="2017395" algn="l" rtl="0" eaLnBrk="0">
                <a:lnSpc>
                  <a:spcPct val="97000"/>
                </a:lnSpc>
                <a:spcBef>
                  <a:spcPts val="5"/>
                </a:spcBef>
              </a:pPr>
              <a:r>
                <a:rPr sz="2700" b="1" kern="0" spc="470">
                  <a:solidFill>
                    <a:srgbClr val="FFFFFF">
                      <a:alpha val="100000"/>
                    </a:srgbClr>
                  </a:solidFill>
                  <a:latin typeface="SimHei"/>
                  <a:ea typeface="SimHei"/>
                  <a:cs typeface="SimHei"/>
                </a:rPr>
                <a:t>中式餐饮品牌海外布局概况</a:t>
              </a:r>
              <a:endParaRPr lang="SimHei" altLang="SimHei" sz="2700"/>
            </a:p>
          </p:txBody>
        </p:sp>
      </p:grpSp>
      <p:sp>
        <p:nvSpPr>
          <p:cNvPr id="398" name="textbox 398"/>
          <p:cNvSpPr/>
          <p:nvPr/>
        </p:nvSpPr>
        <p:spPr>
          <a:xfrm>
            <a:off x="16599371" y="807669"/>
            <a:ext cx="6517005" cy="707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366"/>
              </a:lnSpc>
            </a:pPr>
            <a:r>
              <a:rPr sz="3700" b="1" kern="0" spc="150">
                <a:solidFill>
                  <a:srgbClr val="000000">
                    <a:alpha val="100000"/>
                  </a:srgbClr>
                </a:solidFill>
                <a:latin typeface="SimHei"/>
                <a:ea typeface="SimHei"/>
                <a:cs typeface="SimHei"/>
              </a:rPr>
              <a:t>霞光社</a:t>
            </a:r>
            <a:r>
              <a:rPr sz="3700" b="1" kern="0" spc="0">
                <a:solidFill>
                  <a:srgbClr val="000000">
                    <a:alpha val="100000"/>
                  </a:srgbClr>
                </a:solidFill>
                <a:latin typeface="Arial"/>
                <a:ea typeface="Arial"/>
                <a:cs typeface="Arial"/>
              </a:rPr>
              <a:t>ShineGlobal</a:t>
            </a:r>
            <a:r>
              <a:rPr sz="3700" b="1" kern="0" spc="150">
                <a:solidFill>
                  <a:srgbClr val="000000">
                    <a:alpha val="100000"/>
                  </a:srgbClr>
                </a:solidFill>
                <a:latin typeface="Arial"/>
                <a:ea typeface="Arial"/>
                <a:cs typeface="Arial"/>
              </a:rPr>
              <a:t>| </a:t>
            </a:r>
            <a:r>
              <a:rPr sz="3700" b="1" kern="0" spc="150">
                <a:solidFill>
                  <a:srgbClr val="000000">
                    <a:alpha val="100000"/>
                  </a:srgbClr>
                </a:solidFill>
                <a:latin typeface="SimHei"/>
                <a:ea typeface="SimHei"/>
                <a:cs typeface="SimHei"/>
              </a:rPr>
              <a:t>霞光智库</a:t>
            </a:r>
            <a:endParaRPr lang="SimHei" altLang="SimHei" sz="3700"/>
          </a:p>
        </p:txBody>
      </p:sp>
      <p:sp>
        <p:nvSpPr>
          <p:cNvPr id="400" name="textbox 400"/>
          <p:cNvSpPr/>
          <p:nvPr/>
        </p:nvSpPr>
        <p:spPr>
          <a:xfrm>
            <a:off x="1290524" y="742970"/>
            <a:ext cx="4702175" cy="6680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608"/>
              </a:lnSpc>
            </a:pPr>
            <a:endParaRPr lang="Arial" altLang="Arial" sz="100"/>
          </a:p>
          <a:p>
            <a:pPr marL="12700" algn="l" rtl="0" eaLnBrk="0">
              <a:lnSpc>
                <a:spcPct val="96000"/>
              </a:lnSpc>
            </a:pPr>
            <a:r>
              <a:rPr sz="4400" b="1" kern="0" spc="-300">
                <a:solidFill>
                  <a:srgbClr val="FF6600">
                    <a:alpha val="100000"/>
                  </a:srgbClr>
                </a:solidFill>
                <a:latin typeface="SimHei"/>
                <a:ea typeface="SimHei"/>
                <a:cs typeface="SimHei"/>
              </a:rPr>
              <a:t>2、餐饮出海案例：</a:t>
            </a:r>
            <a:endParaRPr lang="SimHei" altLang="SimHei" sz="4400"/>
          </a:p>
        </p:txBody>
      </p:sp>
      <p:sp>
        <p:nvSpPr>
          <p:cNvPr id="402" name="textbox 402"/>
          <p:cNvSpPr/>
          <p:nvPr/>
        </p:nvSpPr>
        <p:spPr>
          <a:xfrm>
            <a:off x="2406680" y="12164662"/>
            <a:ext cx="8536940" cy="3740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483"/>
              </a:lnSpc>
            </a:pPr>
            <a:endParaRPr lang="Arial" altLang="Arial" sz="100"/>
          </a:p>
          <a:p>
            <a:pPr marL="12700" algn="l" rtl="0" eaLnBrk="0">
              <a:lnSpc>
                <a:spcPct val="99000"/>
              </a:lnSpc>
            </a:pPr>
            <a:r>
              <a:rPr sz="2300" kern="0" spc="70">
                <a:solidFill>
                  <a:srgbClr val="000000">
                    <a:alpha val="100000"/>
                  </a:srgbClr>
                </a:solidFill>
                <a:latin typeface="SimHei"/>
                <a:ea typeface="SimHei"/>
                <a:cs typeface="SimHei"/>
              </a:rPr>
              <a:t>海底捞达拉斯内店                    澳大利亚</a:t>
            </a:r>
            <a:r>
              <a:rPr sz="2300" kern="0" spc="60">
                <a:solidFill>
                  <a:srgbClr val="000000">
                    <a:alpha val="100000"/>
                  </a:srgbClr>
                </a:solidFill>
                <a:latin typeface="SimHei"/>
                <a:ea typeface="SimHei"/>
                <a:cs typeface="SimHei"/>
              </a:rPr>
              <a:t>蜜雪冰城内店</a:t>
            </a:r>
            <a:endParaRPr lang="SimHei" altLang="SimHei" sz="2300"/>
          </a:p>
        </p:txBody>
      </p:sp>
      <p:sp>
        <p:nvSpPr>
          <p:cNvPr id="404" name="textbox 404"/>
          <p:cNvSpPr/>
          <p:nvPr/>
        </p:nvSpPr>
        <p:spPr>
          <a:xfrm>
            <a:off x="10884249" y="489467"/>
            <a:ext cx="1923414" cy="8159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1199"/>
              </a:lnSpc>
            </a:pPr>
            <a:endParaRPr lang="Arial" altLang="Arial" sz="100"/>
          </a:p>
          <a:p>
            <a:pPr marL="12700" algn="l" rtl="0" eaLnBrk="0">
              <a:lnSpc>
                <a:spcPct val="97000"/>
              </a:lnSpc>
            </a:pPr>
            <a:r>
              <a:rPr sz="3700" b="1" kern="0" spc="10">
                <a:solidFill>
                  <a:srgbClr val="DA0057">
                    <a:alpha val="100000"/>
                  </a:srgbClr>
                </a:solidFill>
                <a:latin typeface="YouYuan"/>
                <a:ea typeface="YouYuan"/>
                <a:cs typeface="YouYuan"/>
              </a:rPr>
              <a:t>蜜雪冰城</a:t>
            </a:r>
            <a:endParaRPr lang="YouYuan" altLang="YouYuan" sz="3700"/>
          </a:p>
          <a:p>
            <a:pPr marL="20954" algn="l" rtl="0" eaLnBrk="0">
              <a:lnSpc>
                <a:spcPct val="98000"/>
              </a:lnSpc>
              <a:spcBef>
                <a:spcPts val="50"/>
              </a:spcBef>
            </a:pPr>
            <a:r>
              <a:rPr sz="1600" b="1" kern="0" spc="-120">
                <a:solidFill>
                  <a:srgbClr val="E7005C">
                    <a:alpha val="100000"/>
                  </a:srgbClr>
                </a:solidFill>
                <a:latin typeface="SimHei"/>
                <a:ea typeface="SimHei"/>
                <a:cs typeface="SimHei"/>
              </a:rPr>
              <a:t>始于1997·冰淇淋与茶</a:t>
            </a:r>
            <a:endParaRPr lang="SimHei" altLang="SimHei" sz="1600"/>
          </a:p>
        </p:txBody>
      </p:sp>
      <p:sp>
        <p:nvSpPr>
          <p:cNvPr id="406" name="textbox 406"/>
          <p:cNvSpPr/>
          <p:nvPr/>
        </p:nvSpPr>
        <p:spPr>
          <a:xfrm>
            <a:off x="15627441" y="12234309"/>
            <a:ext cx="6226175" cy="255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954"/>
              </a:lnSpc>
            </a:pPr>
            <a:endParaRPr lang="Arial" altLang="Arial" sz="100"/>
          </a:p>
          <a:p>
            <a:pPr marL="12700" algn="l" rtl="0" eaLnBrk="0">
              <a:lnSpc>
                <a:spcPct val="95000"/>
              </a:lnSpc>
            </a:pPr>
            <a:r>
              <a:rPr sz="1600" kern="0" spc="-20">
                <a:solidFill>
                  <a:srgbClr val="000000">
                    <a:alpha val="100000"/>
                  </a:srgbClr>
                </a:solidFill>
                <a:latin typeface="SimHei"/>
                <a:ea typeface="SimHei"/>
                <a:cs typeface="SimHei"/>
              </a:rPr>
              <a:t>*数据</a:t>
            </a:r>
            <a:r>
              <a:rPr sz="1600" kern="0" spc="-20">
                <a:solidFill>
                  <a:srgbClr val="000000">
                    <a:alpha val="100000"/>
                  </a:srgbClr>
                </a:solidFill>
                <a:latin typeface="SimSun"/>
                <a:ea typeface="SimSun"/>
                <a:cs typeface="SimSun"/>
              </a:rPr>
              <a:t>说明：仅</a:t>
            </a:r>
            <a:r>
              <a:rPr sz="1600" kern="0" spc="-20">
                <a:solidFill>
                  <a:srgbClr val="000000">
                    <a:alpha val="100000"/>
                  </a:srgbClr>
                </a:solidFill>
                <a:latin typeface="SimHei"/>
                <a:ea typeface="SimHei"/>
                <a:cs typeface="SimHei"/>
              </a:rPr>
              <a:t>列部分中式餐饮出海行业代表</a:t>
            </a:r>
            <a:r>
              <a:rPr sz="1600" kern="0" spc="-30">
                <a:solidFill>
                  <a:srgbClr val="000000">
                    <a:alpha val="100000"/>
                  </a:srgbClr>
                </a:solidFill>
                <a:latin typeface="SimHei"/>
                <a:ea typeface="SimHei"/>
                <a:cs typeface="SimHei"/>
              </a:rPr>
              <a:t>，数据截至2023上半年。</a:t>
            </a:r>
            <a:endParaRPr lang="SimHei" altLang="SimHei" sz="1600"/>
          </a:p>
        </p:txBody>
      </p:sp>
      <p:grpSp>
        <p:nvGrpSpPr>
          <p:cNvPr id="26" name="group 26"/>
          <p:cNvGrpSpPr/>
          <p:nvPr/>
        </p:nvGrpSpPr>
        <p:grpSpPr>
          <a:xfrm rot="21600000">
            <a:off x="6426159" y="425470"/>
            <a:ext cx="927079" cy="977813"/>
            <a:chExt cx="927079" cy="977813"/>
          </a:xfrm>
        </p:grpSpPr>
        <p:pic>
          <p:nvPicPr>
            <p:cNvPr id="408" name="picture 408"/>
            <p:cNvPicPr>
              <a:picLocks noChangeAspect="1"/>
            </p:cNvPicPr>
            <p:nvPr/>
          </p:nvPicPr>
          <p:blipFill>
            <a:blip r:embed="rId5"/>
            <a:stretch>
              <a:fillRect/>
            </a:stretch>
          </p:blipFill>
          <p:spPr>
            <a:xfrm rot="21600000">
              <a:off x="0" y="0"/>
              <a:ext cx="927079" cy="977813"/>
            </a:xfrm>
            <a:prstGeom prst="rect">
              <a:avLst/>
            </a:prstGeom>
          </p:spPr>
        </p:pic>
        <p:sp>
          <p:nvSpPr>
            <p:cNvPr id="410" name="textbox 410"/>
            <p:cNvSpPr/>
            <p:nvPr/>
          </p:nvSpPr>
          <p:spPr>
            <a:xfrm>
              <a:off x="-12700" y="-12700"/>
              <a:ext cx="952500" cy="10553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Arial" altLang="Arial" sz="1000"/>
            </a:p>
            <a:p>
              <a:pPr algn="l" rtl="0" eaLnBrk="0">
                <a:lnSpc>
                  <a:spcPct val="120000"/>
                </a:lnSpc>
              </a:pPr>
              <a:endParaRPr lang="Arial" altLang="Arial" sz="1000"/>
            </a:p>
            <a:p>
              <a:pPr marL="323215" algn="l" rtl="0" eaLnBrk="0">
                <a:lnSpc>
                  <a:spcPct val="78000"/>
                </a:lnSpc>
                <a:spcBef>
                  <a:spcPts val="6"/>
                </a:spcBef>
              </a:pPr>
              <a:r>
                <a:rPr sz="1600" kern="0" spc="-10">
                  <a:solidFill>
                    <a:srgbClr val="E00016">
                      <a:alpha val="100000"/>
                    </a:srgbClr>
                  </a:solidFill>
                  <a:latin typeface="SimSun"/>
                  <a:ea typeface="SimSun"/>
                  <a:cs typeface="SimSun"/>
                </a:rPr>
                <a:t>4</a:t>
              </a:r>
              <a:endParaRPr lang="SimSun" altLang="SimSun" sz="1600"/>
            </a:p>
          </p:txBody>
        </p:sp>
      </p:grpSp>
      <p:pic>
        <p:nvPicPr>
          <p:cNvPr id="412" name="picture 412"/>
          <p:cNvPicPr>
            <a:picLocks noChangeAspect="1"/>
          </p:cNvPicPr>
          <p:nvPr/>
        </p:nvPicPr>
        <p:blipFill>
          <a:blip r:embed="rId6"/>
          <a:stretch>
            <a:fillRect/>
          </a:stretch>
        </p:blipFill>
        <p:spPr>
          <a:xfrm rot="21600000">
            <a:off x="10007681" y="342900"/>
            <a:ext cx="831738" cy="990569"/>
          </a:xfrm>
          <a:prstGeom prst="rect">
            <a:avLst/>
          </a:prstGeom>
        </p:spPr>
      </p:pic>
      <p:pic>
        <p:nvPicPr>
          <p:cNvPr id="414" name="picture 414"/>
          <p:cNvPicPr>
            <a:picLocks noChangeAspect="1"/>
          </p:cNvPicPr>
          <p:nvPr/>
        </p:nvPicPr>
        <p:blipFill>
          <a:blip r:embed="rId7"/>
          <a:stretch>
            <a:fillRect/>
          </a:stretch>
        </p:blipFill>
        <p:spPr>
          <a:xfrm rot="21600000">
            <a:off x="1187500" y="1536740"/>
            <a:ext cx="22002659" cy="12620"/>
          </a:xfrm>
          <a:prstGeom prst="rect">
            <a:avLst/>
          </a:prstGeom>
        </p:spPr>
      </p:pic>
      <p:sp>
        <p:nvSpPr>
          <p:cNvPr id="416" name="textbox 416"/>
          <p:cNvSpPr/>
          <p:nvPr/>
        </p:nvSpPr>
        <p:spPr>
          <a:xfrm>
            <a:off x="7435880" y="760328"/>
            <a:ext cx="575309" cy="4305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475"/>
              </a:lnSpc>
            </a:pPr>
            <a:endParaRPr lang="Arial" altLang="Arial" sz="100"/>
          </a:p>
          <a:p>
            <a:pPr marL="243840" indent="-231140" algn="l" rtl="0" eaLnBrk="0">
              <a:lnSpc>
                <a:spcPct val="83000"/>
              </a:lnSpc>
            </a:pPr>
            <a:r>
              <a:rPr sz="1600" b="1" kern="0" spc="-30">
                <a:solidFill>
                  <a:srgbClr val="E5061C">
                    <a:alpha val="100000"/>
                  </a:srgbClr>
                </a:solidFill>
                <a:latin typeface="Arial"/>
                <a:ea typeface="Arial"/>
                <a:cs typeface="Arial"/>
              </a:rPr>
              <a:t>=mET</a:t>
            </a:r>
            <a:r>
              <a:rPr sz="1600" b="1" kern="0" spc="30">
                <a:solidFill>
                  <a:srgbClr val="E5061C">
                    <a:alpha val="100000"/>
                  </a:srgbClr>
                </a:solidFill>
                <a:latin typeface="Arial"/>
                <a:ea typeface="Arial"/>
                <a:cs typeface="Arial"/>
              </a:rPr>
              <a:t> </a:t>
            </a:r>
            <a:r>
              <a:rPr sz="1600" b="1" kern="0" spc="-40">
                <a:solidFill>
                  <a:srgbClr val="E5061C">
                    <a:alpha val="100000"/>
                  </a:srgbClr>
                </a:solidFill>
                <a:latin typeface="SimSun"/>
                <a:ea typeface="SimSun"/>
                <a:cs typeface="SimSun"/>
              </a:rPr>
              <a:t>tt]</a:t>
            </a:r>
            <a:endParaRPr lang="SimSun" altLang="SimSun" sz="1600"/>
          </a:p>
        </p:txBody>
      </p:sp>
      <p:sp>
        <p:nvSpPr>
          <p:cNvPr id="418" name="textbox 418"/>
          <p:cNvSpPr/>
          <p:nvPr/>
        </p:nvSpPr>
        <p:spPr>
          <a:xfrm>
            <a:off x="8924747" y="928406"/>
            <a:ext cx="215900" cy="2622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99"/>
              </a:lnSpc>
            </a:pPr>
            <a:endParaRPr lang="Arial" altLang="Arial" sz="100"/>
          </a:p>
          <a:p>
            <a:pPr algn="r" rtl="0" eaLnBrk="0">
              <a:lnSpc>
                <a:spcPct val="97000"/>
              </a:lnSpc>
            </a:pPr>
            <a:r>
              <a:rPr sz="1600" b="1" kern="0" spc="-130">
                <a:solidFill>
                  <a:srgbClr val="E5061C">
                    <a:alpha val="100000"/>
                  </a:srgbClr>
                </a:solidFill>
                <a:latin typeface="SimHei"/>
                <a:ea typeface="SimHei"/>
                <a:cs typeface="SimHei"/>
              </a:rPr>
              <a:t>月</a:t>
            </a:r>
            <a:endParaRPr lang="SimHei" altLang="SimHei" sz="1600"/>
          </a:p>
        </p:txBody>
      </p:sp>
      <p:sp>
        <p:nvSpPr>
          <p:cNvPr id="420" name="textbox 420"/>
          <p:cNvSpPr/>
          <p:nvPr/>
        </p:nvSpPr>
        <p:spPr>
          <a:xfrm>
            <a:off x="12045919" y="13168227"/>
            <a:ext cx="211454" cy="222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641"/>
              </a:lnSpc>
            </a:pPr>
            <a:endParaRPr lang="Arial" altLang="Arial" sz="100"/>
          </a:p>
          <a:p>
            <a:pPr marL="12700" algn="l" rtl="0" eaLnBrk="0">
              <a:lnSpc>
                <a:spcPct val="81000"/>
              </a:lnSpc>
            </a:pPr>
            <a:r>
              <a:rPr sz="1600" kern="0" spc="-40">
                <a:solidFill>
                  <a:srgbClr val="000000">
                    <a:alpha val="100000"/>
                  </a:srgbClr>
                </a:solidFill>
                <a:latin typeface="SimSun"/>
                <a:ea typeface="SimSun"/>
                <a:cs typeface="SimSun"/>
              </a:rPr>
              <a:t>14</a:t>
            </a:r>
            <a:endParaRPr lang="SimSun" altLang="SimSun" sz="16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2" name="textbox 422"/>
          <p:cNvSpPr/>
          <p:nvPr/>
        </p:nvSpPr>
        <p:spPr>
          <a:xfrm>
            <a:off x="1249552" y="1758746"/>
            <a:ext cx="21808439" cy="2203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20507"/>
              </a:lnSpc>
            </a:pPr>
            <a:endParaRPr lang="Arial" altLang="Arial" sz="100"/>
          </a:p>
          <a:p>
            <a:pPr marL="12700" indent="13970" algn="l" rtl="0" eaLnBrk="0">
              <a:lnSpc>
                <a:spcPct val="104000"/>
              </a:lnSpc>
            </a:pPr>
            <a:r>
              <a:rPr sz="2300" kern="0" spc="90">
                <a:solidFill>
                  <a:srgbClr val="474747">
                    <a:alpha val="100000"/>
                  </a:srgbClr>
                </a:solidFill>
                <a:latin typeface="SimHei"/>
                <a:ea typeface="SimHei"/>
                <a:cs typeface="SimHei"/>
              </a:rPr>
              <a:t>美容及护肤(美护)赛道具体可以分为化妆品、护肤</a:t>
            </a:r>
            <a:r>
              <a:rPr sz="2300" kern="0" spc="80">
                <a:solidFill>
                  <a:srgbClr val="474747">
                    <a:alpha val="100000"/>
                  </a:srgbClr>
                </a:solidFill>
                <a:latin typeface="SimHei"/>
                <a:ea typeface="SimHei"/>
                <a:cs typeface="SimHei"/>
              </a:rPr>
              <a:t>品、个人护理、香水四大类</a:t>
            </a:r>
            <a:r>
              <a:rPr sz="2300" kern="0" spc="-690">
                <a:solidFill>
                  <a:srgbClr val="474747">
                    <a:alpha val="100000"/>
                  </a:srgbClr>
                </a:solidFill>
                <a:latin typeface="SimHei"/>
                <a:ea typeface="SimHei"/>
                <a:cs typeface="SimHei"/>
              </a:rPr>
              <a:t> </a:t>
            </a:r>
            <a:r>
              <a:rPr sz="2300" kern="0" spc="80">
                <a:solidFill>
                  <a:srgbClr val="474747">
                    <a:alpha val="100000"/>
                  </a:srgbClr>
                </a:solidFill>
                <a:latin typeface="SimHei"/>
                <a:ea typeface="SimHei"/>
                <a:cs typeface="SimHei"/>
              </a:rPr>
              <a:t>;其中，美妆品类(化妆品)拥有最大的发展潜力。数据显示，2020年至2026年，全球美</a:t>
            </a:r>
            <a:r>
              <a:rPr sz="2300" kern="0" spc="0">
                <a:solidFill>
                  <a:srgbClr val="474747">
                    <a:alpha val="100000"/>
                  </a:srgbClr>
                </a:solidFill>
                <a:latin typeface="SimHei"/>
                <a:ea typeface="SimHei"/>
                <a:cs typeface="SimHei"/>
              </a:rPr>
              <a:t> </a:t>
            </a:r>
            <a:r>
              <a:rPr sz="2300" kern="0" spc="100">
                <a:solidFill>
                  <a:srgbClr val="474747">
                    <a:alpha val="100000"/>
                  </a:srgbClr>
                </a:solidFill>
                <a:latin typeface="SimHei"/>
                <a:ea typeface="SimHei"/>
                <a:cs typeface="SimHei"/>
              </a:rPr>
              <a:t>妆行业收入规模增长率达81.1%，位列第一。越来越多的中国美妆品牌开始走出国门</a:t>
            </a:r>
            <a:r>
              <a:rPr sz="2300" kern="0" spc="90">
                <a:solidFill>
                  <a:srgbClr val="474747">
                    <a:alpha val="100000"/>
                  </a:srgbClr>
                </a:solidFill>
                <a:latin typeface="SimHei"/>
                <a:ea typeface="SimHei"/>
                <a:cs typeface="SimHei"/>
              </a:rPr>
              <a:t>。这一方面是因为中国国内市场竞争进一步加剧，流量红利减退，渠道成本持续</a:t>
            </a:r>
            <a:r>
              <a:rPr sz="2300" kern="0" spc="0">
                <a:solidFill>
                  <a:srgbClr val="474747">
                    <a:alpha val="100000"/>
                  </a:srgbClr>
                </a:solidFill>
                <a:latin typeface="SimHei"/>
                <a:ea typeface="SimHei"/>
                <a:cs typeface="SimHei"/>
              </a:rPr>
              <a:t> </a:t>
            </a:r>
            <a:r>
              <a:rPr sz="2300" kern="0" spc="110">
                <a:solidFill>
                  <a:srgbClr val="474747">
                    <a:alpha val="100000"/>
                  </a:srgbClr>
                </a:solidFill>
                <a:latin typeface="SimHei"/>
                <a:ea typeface="SimHei"/>
                <a:cs typeface="SimHei"/>
              </a:rPr>
              <a:t>上升；另一方面，中国</a:t>
            </a:r>
            <a:r>
              <a:rPr sz="2300" kern="0" spc="100">
                <a:solidFill>
                  <a:srgbClr val="474747">
                    <a:alpha val="100000"/>
                  </a:srgbClr>
                </a:solidFill>
                <a:latin typeface="SimHei"/>
                <a:ea typeface="SimHei"/>
                <a:cs typeface="SimHei"/>
              </a:rPr>
              <a:t>虽已成为全球第二大美妆市场，但海外市场的体量仍不容小觑。</a:t>
            </a:r>
            <a:r>
              <a:rPr sz="2300" kern="0" spc="0">
                <a:solidFill>
                  <a:srgbClr val="474747">
                    <a:alpha val="100000"/>
                  </a:srgbClr>
                </a:solidFill>
                <a:latin typeface="SimHei"/>
                <a:ea typeface="SimHei"/>
                <a:cs typeface="SimHei"/>
              </a:rPr>
              <a:t>Statista</a:t>
            </a:r>
            <a:r>
              <a:rPr sz="2300" kern="0" spc="100">
                <a:solidFill>
                  <a:srgbClr val="474747">
                    <a:alpha val="100000"/>
                  </a:srgbClr>
                </a:solidFill>
                <a:latin typeface="SimHei"/>
                <a:ea typeface="SimHei"/>
                <a:cs typeface="SimHei"/>
              </a:rPr>
              <a:t>数据显示，2022年全球化妆品市场规模将突破千亿美元。此外，亚</a:t>
            </a:r>
            <a:r>
              <a:rPr sz="2300" kern="0" spc="0">
                <a:solidFill>
                  <a:srgbClr val="474747">
                    <a:alpha val="100000"/>
                  </a:srgbClr>
                </a:solidFill>
                <a:latin typeface="SimHei"/>
                <a:ea typeface="SimHei"/>
                <a:cs typeface="SimHei"/>
              </a:rPr>
              <a:t>  </a:t>
            </a:r>
            <a:r>
              <a:rPr sz="2300" kern="0" spc="100">
                <a:solidFill>
                  <a:srgbClr val="474747">
                    <a:alpha val="100000"/>
                  </a:srgbClr>
                </a:solidFill>
                <a:latin typeface="SimHei"/>
                <a:ea typeface="SimHei"/>
                <a:cs typeface="SimHei"/>
              </a:rPr>
              <a:t>太地区一直占据全球化妆品行业销售市场霸主地位，中国美妆品牌出海主要目的地为日本、东南亚。在国内美妆市场竞争白热化以及增速放</a:t>
            </a:r>
            <a:r>
              <a:rPr sz="2300" kern="0" spc="90">
                <a:solidFill>
                  <a:srgbClr val="474747">
                    <a:alpha val="100000"/>
                  </a:srgbClr>
                </a:solidFill>
                <a:latin typeface="SimHei"/>
                <a:ea typeface="SimHei"/>
                <a:cs typeface="SimHei"/>
              </a:rPr>
              <a:t>缓的背景下，不少国货</a:t>
            </a:r>
            <a:r>
              <a:rPr sz="2300" kern="0" spc="0">
                <a:solidFill>
                  <a:srgbClr val="474747">
                    <a:alpha val="100000"/>
                  </a:srgbClr>
                </a:solidFill>
                <a:latin typeface="SimHei"/>
                <a:ea typeface="SimHei"/>
                <a:cs typeface="SimHei"/>
              </a:rPr>
              <a:t>  </a:t>
            </a:r>
            <a:r>
              <a:rPr sz="2300" kern="0" spc="90">
                <a:solidFill>
                  <a:srgbClr val="474747">
                    <a:alpha val="100000"/>
                  </a:srgbClr>
                </a:solidFill>
                <a:latin typeface="SimHei"/>
                <a:ea typeface="SimHei"/>
                <a:cs typeface="SimHei"/>
              </a:rPr>
              <a:t>品牌选择通过出海寻找第二增长曲线。数据显示，近年来中国美容化妆品及个人护理产品的出口规模逐年增加，即使在疫情期间（2019-2021年</a:t>
            </a:r>
            <a:r>
              <a:rPr sz="2300" kern="0" spc="140">
                <a:solidFill>
                  <a:srgbClr val="474747">
                    <a:alpha val="100000"/>
                  </a:srgbClr>
                </a:solidFill>
                <a:latin typeface="SimHei"/>
                <a:ea typeface="SimHei"/>
                <a:cs typeface="SimHei"/>
              </a:rPr>
              <a:t>），</a:t>
            </a:r>
            <a:r>
              <a:rPr sz="2300" kern="0" spc="90">
                <a:solidFill>
                  <a:srgbClr val="474747">
                    <a:alpha val="100000"/>
                  </a:srgbClr>
                </a:solidFill>
                <a:latin typeface="SimHei"/>
                <a:ea typeface="SimHei"/>
                <a:cs typeface="SimHei"/>
              </a:rPr>
              <a:t>依旧保持了</a:t>
            </a:r>
            <a:r>
              <a:rPr sz="2300" kern="0" spc="80">
                <a:solidFill>
                  <a:srgbClr val="474747">
                    <a:alpha val="100000"/>
                  </a:srgbClr>
                </a:solidFill>
                <a:latin typeface="SimHei"/>
                <a:ea typeface="SimHei"/>
                <a:cs typeface="SimHei"/>
              </a:rPr>
              <a:t>32%</a:t>
            </a:r>
            <a:r>
              <a:rPr sz="2300" kern="0" spc="0">
                <a:solidFill>
                  <a:srgbClr val="474747">
                    <a:alpha val="100000"/>
                  </a:srgbClr>
                </a:solidFill>
                <a:latin typeface="SimHei"/>
                <a:ea typeface="SimHei"/>
                <a:cs typeface="SimHei"/>
              </a:rPr>
              <a:t>  </a:t>
            </a:r>
            <a:r>
              <a:rPr sz="2300" kern="0" spc="70">
                <a:solidFill>
                  <a:srgbClr val="474747">
                    <a:alpha val="100000"/>
                  </a:srgbClr>
                </a:solidFill>
                <a:latin typeface="SimHei"/>
                <a:ea typeface="SimHei"/>
                <a:cs typeface="SimHei"/>
              </a:rPr>
              <a:t>的年均复合增长率。</a:t>
            </a:r>
            <a:endParaRPr lang="SimHei" altLang="SimHei" sz="2300"/>
          </a:p>
        </p:txBody>
      </p:sp>
      <p:graphicFrame>
        <p:nvGraphicFramePr>
          <p:cNvPr id="424" name="table 424"/>
          <p:cNvGraphicFramePr>
            <a:graphicFrameLocks noGrp="1"/>
          </p:cNvGraphicFramePr>
          <p:nvPr/>
        </p:nvGraphicFramePr>
        <p:xfrm>
          <a:off x="2229485" y="5045392"/>
          <a:ext cx="7456805" cy="5752465"/>
        </p:xfrm>
        <a:graphic>
          <a:graphicData uri="http://schemas.openxmlformats.org/drawingml/2006/table">
            <a:tbl>
              <a:tblPr/>
              <a:tblGrid>
                <a:gridCol w="7456805"/>
              </a:tblGrid>
              <a:tr h="962025">
                <a:tc>
                  <a:txBody>
                    <a:bodyPr vert="horz" wrap="square"/>
                    <a:lstStyle/>
                    <a:p>
                      <a:pPr algn="l" rtl="0" eaLnBrk="0">
                        <a:lnSpc>
                          <a:spcPct val="100000"/>
                        </a:lnSpc>
                      </a:pPr>
                      <a:endParaRPr lang="Arial" altLang="Arial" sz="1000"/>
                    </a:p>
                  </a:txBody>
                  <a:tcPr marL="0" marR="0" marT="0" marB="0">
                    <a:lnL>
                      <a:noFill/>
                    </a:lnL>
                    <a:lnR>
                      <a:noFill/>
                    </a:lnR>
                    <a:lnT w="1587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956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956944">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19050" cap="flat" cmpd="sng" algn="ctr">
                      <a:solidFill>
                        <a:srgbClr val="E6E6E6"/>
                      </a:solidFill>
                      <a:prstDash val="solid"/>
                      <a:round/>
                      <a:headEnd type="none" w="med" len="med"/>
                      <a:tailEnd type="none" w="med" len="med"/>
                    </a:lnB>
                  </a:tcPr>
                </a:tc>
              </a:tr>
              <a:tr h="957580">
                <a:tc>
                  <a:txBody>
                    <a:bodyPr vert="horz" wrap="square"/>
                    <a:lstStyle/>
                    <a:p>
                      <a:pPr algn="l" rtl="0" eaLnBrk="0">
                        <a:lnSpc>
                          <a:spcPct val="100000"/>
                        </a:lnSpc>
                      </a:pPr>
                      <a:endParaRPr lang="Arial" altLang="Arial" sz="1000"/>
                    </a:p>
                  </a:txBody>
                  <a:tcPr marL="0" marR="0" marT="0" marB="0">
                    <a:lnL>
                      <a:noFill/>
                    </a:lnL>
                    <a:lnR>
                      <a:noFill/>
                    </a:lnR>
                    <a:lnT w="19050" cap="flat" cmpd="sng" algn="ctr">
                      <a:solidFill>
                        <a:srgbClr val="E6E6E6"/>
                      </a:solidFill>
                      <a:prstDash val="solid"/>
                      <a:round/>
                      <a:headEnd type="none" w="med" len="med"/>
                      <a:tailEnd type="none" w="med" len="med"/>
                    </a:lnT>
                    <a:lnB w="22225" cap="flat" cmpd="sng" algn="ctr">
                      <a:solidFill>
                        <a:srgbClr val="E6E6E6"/>
                      </a:solidFill>
                      <a:prstDash val="solid"/>
                      <a:round/>
                      <a:headEnd type="none" w="med" len="med"/>
                      <a:tailEnd type="none" w="med" len="med"/>
                    </a:lnB>
                  </a:tcPr>
                </a:tc>
              </a:tr>
              <a:tr h="953769">
                <a:tc>
                  <a:txBody>
                    <a:bodyPr vert="horz" wrap="square"/>
                    <a:lstStyle/>
                    <a:p>
                      <a:pPr algn="l" rtl="0" eaLnBrk="0">
                        <a:lnSpc>
                          <a:spcPct val="100000"/>
                        </a:lnSpc>
                      </a:pPr>
                      <a:endParaRPr lang="Arial" altLang="Arial" sz="1000"/>
                    </a:p>
                  </a:txBody>
                  <a:tcPr marL="0" marR="0" marT="0" marB="0">
                    <a:lnL>
                      <a:noFill/>
                    </a:lnL>
                    <a:lnR>
                      <a:noFill/>
                    </a:lnR>
                    <a:lnT w="22225" cap="flat" cmpd="sng" algn="ctr">
                      <a:solidFill>
                        <a:srgbClr val="E6E6E6"/>
                      </a:solidFill>
                      <a:prstDash val="solid"/>
                      <a:round/>
                      <a:headEnd type="none" w="med" len="med"/>
                      <a:tailEnd type="none" w="med" len="med"/>
                    </a:lnT>
                    <a:lnB w="15875" cap="flat" cmpd="sng" algn="ctr">
                      <a:solidFill>
                        <a:srgbClr val="E6E6E6"/>
                      </a:solidFill>
                      <a:prstDash val="solid"/>
                      <a:round/>
                      <a:headEnd type="none" w="med" len="med"/>
                      <a:tailEnd type="none" w="med" len="med"/>
                    </a:lnB>
                  </a:tcPr>
                </a:tc>
              </a:tr>
              <a:tr h="965200">
                <a:tc>
                  <a:txBody>
                    <a:bodyPr vert="horz" wrap="square"/>
                    <a:lstStyle/>
                    <a:p>
                      <a:pPr algn="l" rtl="0" eaLnBrk="0">
                        <a:lnSpc>
                          <a:spcPct val="100000"/>
                        </a:lnSpc>
                      </a:pPr>
                      <a:endParaRPr lang="Arial" altLang="Arial" sz="1000"/>
                    </a:p>
                  </a:txBody>
                  <a:tcPr marL="0" marR="0" marT="0" marB="0">
                    <a:lnL>
                      <a:noFill/>
                    </a:lnL>
                    <a:lnR>
                      <a:noFill/>
                    </a:lnR>
                    <a:lnT w="15875" cap="flat" cmpd="sng" algn="ctr">
                      <a:solidFill>
                        <a:srgbClr val="E6E6E6"/>
                      </a:solidFill>
                      <a:prstDash val="solid"/>
                      <a:round/>
                      <a:headEnd type="none" w="med" len="med"/>
                      <a:tailEnd type="none" w="med" len="med"/>
                    </a:lnT>
                    <a:lnB w="9525" cap="flat" cmpd="sng" algn="ctr">
                      <a:solidFill>
                        <a:srgbClr val="E7E7E7"/>
                      </a:solidFill>
                      <a:prstDash val="solid"/>
                      <a:round/>
                      <a:headEnd type="none" w="med" len="med"/>
                      <a:tailEnd type="none" w="med" len="med"/>
                    </a:lnB>
                  </a:tcPr>
                </a:tc>
              </a:tr>
            </a:tbl>
          </a:graphicData>
        </a:graphic>
      </p:graphicFrame>
      <p:pic>
        <p:nvPicPr>
          <p:cNvPr id="426" name="picture 426"/>
          <p:cNvPicPr>
            <a:picLocks noChangeAspect="1"/>
          </p:cNvPicPr>
          <p:nvPr/>
        </p:nvPicPr>
        <p:blipFill>
          <a:blip r:embed="rId2"/>
          <a:stretch>
            <a:fillRect/>
          </a:stretch>
        </p:blipFill>
        <p:spPr>
          <a:xfrm rot="21600000">
            <a:off x="14083348" y="6252526"/>
            <a:ext cx="4660582" cy="4660900"/>
          </a:xfrm>
          <a:prstGeom prst="rect">
            <a:avLst/>
          </a:prstGeom>
        </p:spPr>
      </p:pic>
      <p:pic>
        <p:nvPicPr>
          <p:cNvPr id="428" name="picture 428"/>
          <p:cNvPicPr>
            <a:picLocks noChangeAspect="1"/>
          </p:cNvPicPr>
          <p:nvPr/>
        </p:nvPicPr>
        <p:blipFill>
          <a:blip r:embed="rId3"/>
          <a:stretch>
            <a:fillRect/>
          </a:stretch>
        </p:blipFill>
        <p:spPr>
          <a:xfrm rot="21600000">
            <a:off x="2960903" y="6328181"/>
            <a:ext cx="1519885" cy="85991"/>
          </a:xfrm>
          <a:prstGeom prst="rect">
            <a:avLst/>
          </a:prstGeom>
        </p:spPr>
      </p:pic>
      <p:sp>
        <p:nvSpPr>
          <p:cNvPr id="430" name="rect"/>
          <p:cNvSpPr/>
          <p:nvPr/>
        </p:nvSpPr>
        <p:spPr>
          <a:xfrm>
            <a:off x="5578361" y="7328433"/>
            <a:ext cx="334390" cy="3465283"/>
          </a:xfrm>
          <a:prstGeom prst="rect">
            <a:avLst/>
          </a:prstGeom>
          <a:solidFill>
            <a:srgbClr val="FF6F0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2" name="rect"/>
          <p:cNvSpPr/>
          <p:nvPr/>
        </p:nvSpPr>
        <p:spPr>
          <a:xfrm>
            <a:off x="7069721" y="6931177"/>
            <a:ext cx="334391" cy="3862552"/>
          </a:xfrm>
          <a:prstGeom prst="rect">
            <a:avLst/>
          </a:prstGeom>
          <a:solidFill>
            <a:srgbClr val="FF6F0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34" name="picture 434"/>
          <p:cNvPicPr>
            <a:picLocks noChangeAspect="1"/>
          </p:cNvPicPr>
          <p:nvPr/>
        </p:nvPicPr>
        <p:blipFill>
          <a:blip r:embed="rId4"/>
          <a:stretch>
            <a:fillRect/>
          </a:stretch>
        </p:blipFill>
        <p:spPr>
          <a:xfrm rot="21600000">
            <a:off x="4452251" y="5610225"/>
            <a:ext cx="3011208" cy="4623434"/>
          </a:xfrm>
          <a:prstGeom prst="rect">
            <a:avLst/>
          </a:prstGeom>
        </p:spPr>
      </p:pic>
      <p:sp>
        <p:nvSpPr>
          <p:cNvPr id="436" name="textbox 436"/>
          <p:cNvSpPr/>
          <p:nvPr/>
        </p:nvSpPr>
        <p:spPr>
          <a:xfrm>
            <a:off x="1273709" y="732522"/>
            <a:ext cx="21840189" cy="692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121"/>
              </a:lnSpc>
            </a:pPr>
            <a:endParaRPr lang="Arial" altLang="Arial" sz="100"/>
          </a:p>
          <a:p>
            <a:pPr marL="12700" algn="l" rtl="0" eaLnBrk="0">
              <a:lnSpc>
                <a:spcPct val="97000"/>
              </a:lnSpc>
            </a:pPr>
            <a:r>
              <a:rPr sz="4500" kern="0" spc="-20">
                <a:solidFill>
                  <a:srgbClr val="FF6F0C">
                    <a:alpha val="100000"/>
                  </a:srgbClr>
                </a:solidFill>
                <a:latin typeface="SimHei"/>
                <a:ea typeface="SimHei"/>
                <a:cs typeface="SimHei"/>
              </a:rPr>
              <a:t>3、美妆出海：主要市场及特点                         </a:t>
            </a:r>
            <a:r>
              <a:rPr sz="4500" kern="0" spc="-30">
                <a:solidFill>
                  <a:srgbClr val="FF6F0C">
                    <a:alpha val="100000"/>
                  </a:srgbClr>
                </a:solidFill>
                <a:latin typeface="SimHei"/>
                <a:ea typeface="SimHei"/>
                <a:cs typeface="SimHei"/>
              </a:rPr>
              <a:t>  </a:t>
            </a:r>
            <a:endParaRPr lang="SimHei" altLang="SimHei" sz="4500"/>
          </a:p>
        </p:txBody>
      </p:sp>
      <p:pic>
        <p:nvPicPr>
          <p:cNvPr id="438" name="picture 438"/>
          <p:cNvPicPr>
            <a:picLocks noChangeAspect="1"/>
          </p:cNvPicPr>
          <p:nvPr/>
        </p:nvPicPr>
        <p:blipFill>
          <a:blip r:embed="rId5"/>
          <a:stretch>
            <a:fillRect/>
          </a:stretch>
        </p:blipFill>
        <p:spPr>
          <a:xfrm rot="21600000">
            <a:off x="16593083" y="847343"/>
            <a:ext cx="6489193" cy="467868"/>
          </a:xfrm>
          <a:prstGeom prst="rect">
            <a:avLst/>
          </a:prstGeom>
        </p:spPr>
      </p:pic>
      <p:sp>
        <p:nvSpPr>
          <p:cNvPr id="440" name="textbox 440"/>
          <p:cNvSpPr/>
          <p:nvPr/>
        </p:nvSpPr>
        <p:spPr>
          <a:xfrm>
            <a:off x="12040616" y="5373217"/>
            <a:ext cx="932180" cy="5354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332"/>
              </a:lnSpc>
            </a:pPr>
            <a:endParaRPr lang="Arial" altLang="Arial" sz="100"/>
          </a:p>
          <a:p>
            <a:pPr marL="50800" indent="-31115" algn="l" rtl="0" eaLnBrk="0">
              <a:lnSpc>
                <a:spcPct val="103000"/>
              </a:lnSpc>
            </a:pPr>
            <a:r>
              <a:rPr sz="1700" kern="0" spc="60">
                <a:solidFill>
                  <a:srgbClr val="000000">
                    <a:alpha val="100000"/>
                  </a:srgbClr>
                </a:solidFill>
                <a:latin typeface="SimSun"/>
                <a:ea typeface="SimSun"/>
                <a:cs typeface="SimSun"/>
              </a:rPr>
              <a:t>市场规模</a:t>
            </a:r>
            <a:r>
              <a:rPr sz="1700" kern="0" spc="20">
                <a:solidFill>
                  <a:srgbClr val="000000">
                    <a:alpha val="100000"/>
                  </a:srgbClr>
                </a:solidFill>
                <a:latin typeface="SimSun"/>
                <a:ea typeface="SimSun"/>
                <a:cs typeface="SimSun"/>
              </a:rPr>
              <a:t> </a:t>
            </a:r>
            <a:r>
              <a:rPr sz="1700" kern="0" spc="-90">
                <a:solidFill>
                  <a:srgbClr val="000000">
                    <a:alpha val="100000"/>
                  </a:srgbClr>
                </a:solidFill>
                <a:latin typeface="SimSun"/>
                <a:ea typeface="SimSun"/>
                <a:cs typeface="SimSun"/>
              </a:rPr>
              <a:t>占比</a:t>
            </a:r>
            <a:endParaRPr lang="SimSun" altLang="SimSun" sz="1700"/>
          </a:p>
          <a:p>
            <a:pPr algn="l" rtl="0" eaLnBrk="0">
              <a:lnSpc>
                <a:spcPct val="120000"/>
              </a:lnSpc>
            </a:pPr>
            <a:endParaRPr lang="Arial" altLang="Arial" sz="1000"/>
          </a:p>
          <a:p>
            <a:pPr algn="l" rtl="0" eaLnBrk="0">
              <a:lnSpc>
                <a:spcPct val="121000"/>
              </a:lnSpc>
            </a:pPr>
            <a:endParaRPr lang="Arial" altLang="Arial" sz="1000"/>
          </a:p>
          <a:p>
            <a:pPr marL="17779" algn="l" rtl="0" eaLnBrk="0">
              <a:lnSpc>
                <a:spcPct val="88000"/>
              </a:lnSpc>
              <a:spcBef>
                <a:spcPts val="520"/>
              </a:spcBef>
            </a:pPr>
            <a:r>
              <a:rPr sz="1700" kern="0" spc="10">
                <a:solidFill>
                  <a:srgbClr val="000000">
                    <a:alpha val="100000"/>
                  </a:srgbClr>
                </a:solidFill>
                <a:latin typeface="SimSun"/>
                <a:ea typeface="SimSun"/>
                <a:cs typeface="SimSun"/>
              </a:rPr>
              <a:t>55%</a:t>
            </a:r>
            <a:endParaRPr lang="SimSun" altLang="SimSun" sz="1700"/>
          </a:p>
          <a:p>
            <a:pPr marL="30480" algn="l" rtl="0" eaLnBrk="0">
              <a:lnSpc>
                <a:spcPts val="4764"/>
              </a:lnSpc>
            </a:pPr>
            <a:r>
              <a:rPr sz="1700" kern="0" spc="-30">
                <a:solidFill>
                  <a:srgbClr val="000000">
                    <a:alpha val="100000"/>
                  </a:srgbClr>
                </a:solidFill>
                <a:latin typeface="SimSun"/>
                <a:ea typeface="SimSun"/>
                <a:cs typeface="SimSun"/>
              </a:rPr>
              <a:t>14%</a:t>
            </a:r>
            <a:endParaRPr lang="SimSun" altLang="SimSun" sz="1700"/>
          </a:p>
          <a:p>
            <a:pPr marL="30480" algn="l" rtl="0" eaLnBrk="0">
              <a:lnSpc>
                <a:spcPts val="4769"/>
              </a:lnSpc>
            </a:pPr>
            <a:r>
              <a:rPr sz="1700" kern="0" spc="-30">
                <a:solidFill>
                  <a:srgbClr val="000000">
                    <a:alpha val="100000"/>
                  </a:srgbClr>
                </a:solidFill>
                <a:latin typeface="SimSun"/>
                <a:ea typeface="SimSun"/>
                <a:cs typeface="SimSun"/>
              </a:rPr>
              <a:t>14%</a:t>
            </a:r>
            <a:endParaRPr lang="SimSun" altLang="SimSun" sz="1700"/>
          </a:p>
          <a:p>
            <a:pPr marL="15240" algn="l" rtl="0" eaLnBrk="0">
              <a:lnSpc>
                <a:spcPts val="4759"/>
              </a:lnSpc>
            </a:pPr>
            <a:r>
              <a:rPr sz="1700" kern="0" spc="0">
                <a:solidFill>
                  <a:srgbClr val="000000">
                    <a:alpha val="100000"/>
                  </a:srgbClr>
                </a:solidFill>
                <a:latin typeface="SimSun"/>
                <a:ea typeface="SimSun"/>
                <a:cs typeface="SimSun"/>
              </a:rPr>
              <a:t>6%</a:t>
            </a:r>
            <a:endParaRPr lang="SimSun" altLang="SimSun" sz="1700"/>
          </a:p>
          <a:p>
            <a:pPr marL="12700" algn="l" rtl="0" eaLnBrk="0">
              <a:lnSpc>
                <a:spcPts val="4760"/>
              </a:lnSpc>
            </a:pPr>
            <a:r>
              <a:rPr sz="1700" kern="0" spc="10">
                <a:solidFill>
                  <a:srgbClr val="000000">
                    <a:alpha val="100000"/>
                  </a:srgbClr>
                </a:solidFill>
                <a:latin typeface="SimSun"/>
                <a:ea typeface="SimSun"/>
                <a:cs typeface="SimSun"/>
              </a:rPr>
              <a:t>4%</a:t>
            </a:r>
            <a:endParaRPr lang="SimSun" altLang="SimSun" sz="1700"/>
          </a:p>
          <a:p>
            <a:pPr algn="l" rtl="0" eaLnBrk="0">
              <a:lnSpc>
                <a:spcPct val="117000"/>
              </a:lnSpc>
            </a:pPr>
            <a:endParaRPr lang="Arial" altLang="Arial" sz="1000"/>
          </a:p>
          <a:p>
            <a:pPr algn="l" rtl="0" eaLnBrk="0">
              <a:lnSpc>
                <a:spcPct val="117000"/>
              </a:lnSpc>
            </a:pPr>
            <a:endParaRPr lang="Arial" altLang="Arial" sz="1000"/>
          </a:p>
          <a:p>
            <a:pPr algn="l" rtl="0" eaLnBrk="0">
              <a:lnSpc>
                <a:spcPct val="118000"/>
              </a:lnSpc>
            </a:pPr>
            <a:endParaRPr lang="Arial" altLang="Arial" sz="1000"/>
          </a:p>
          <a:p>
            <a:pPr marL="12700" algn="l" rtl="0" eaLnBrk="0">
              <a:lnSpc>
                <a:spcPts val="2219"/>
              </a:lnSpc>
              <a:spcBef>
                <a:spcPts val="513"/>
              </a:spcBef>
            </a:pPr>
            <a:r>
              <a:rPr sz="1700" kern="0" spc="10">
                <a:solidFill>
                  <a:srgbClr val="000000">
                    <a:alpha val="100000"/>
                  </a:srgbClr>
                </a:solidFill>
                <a:latin typeface="SimSun"/>
                <a:ea typeface="SimSun"/>
                <a:cs typeface="SimSun"/>
              </a:rPr>
              <a:t>4%</a:t>
            </a:r>
            <a:endParaRPr lang="SimSun" altLang="SimSun" sz="1700"/>
          </a:p>
          <a:p>
            <a:pPr algn="l" rtl="0" eaLnBrk="0">
              <a:lnSpc>
                <a:spcPct val="105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400"/>
          </a:p>
          <a:p>
            <a:pPr marL="17779" algn="l" rtl="0" eaLnBrk="0">
              <a:lnSpc>
                <a:spcPts val="2219"/>
              </a:lnSpc>
              <a:spcBef>
                <a:spcPts val="3"/>
              </a:spcBef>
            </a:pPr>
            <a:r>
              <a:rPr sz="1700" kern="0" spc="-10">
                <a:solidFill>
                  <a:srgbClr val="000000">
                    <a:alpha val="100000"/>
                  </a:srgbClr>
                </a:solidFill>
                <a:latin typeface="SimSun"/>
                <a:ea typeface="SimSun"/>
                <a:cs typeface="SimSun"/>
              </a:rPr>
              <a:t>3%</a:t>
            </a:r>
            <a:endParaRPr lang="SimSun" altLang="SimSun" sz="1700"/>
          </a:p>
        </p:txBody>
      </p:sp>
      <p:sp>
        <p:nvSpPr>
          <p:cNvPr id="442" name="textbox 442"/>
          <p:cNvSpPr/>
          <p:nvPr/>
        </p:nvSpPr>
        <p:spPr>
          <a:xfrm>
            <a:off x="11049939" y="5510377"/>
            <a:ext cx="930275" cy="5194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5729" algn="l" rtl="0" eaLnBrk="0">
              <a:lnSpc>
                <a:spcPts val="2079"/>
              </a:lnSpc>
            </a:pPr>
            <a:r>
              <a:rPr sz="1700" kern="0" spc="50">
                <a:solidFill>
                  <a:srgbClr val="000000">
                    <a:alpha val="100000"/>
                  </a:srgbClr>
                </a:solidFill>
                <a:latin typeface="SimSun"/>
                <a:ea typeface="SimSun"/>
                <a:cs typeface="SimSun"/>
              </a:rPr>
              <a:t>地区</a:t>
            </a:r>
            <a:endParaRPr lang="SimSun" altLang="SimSun" sz="1700"/>
          </a:p>
          <a:p>
            <a:pPr algn="l" rtl="0" eaLnBrk="0">
              <a:lnSpc>
                <a:spcPct val="109000"/>
              </a:lnSpc>
            </a:pPr>
            <a:endParaRPr lang="Arial" altLang="Arial" sz="1000"/>
          </a:p>
          <a:p>
            <a:pPr algn="l" rtl="0" eaLnBrk="0">
              <a:lnSpc>
                <a:spcPct val="110000"/>
              </a:lnSpc>
            </a:pPr>
            <a:endParaRPr lang="Arial" altLang="Arial" sz="1000"/>
          </a:p>
          <a:p>
            <a:pPr algn="l" rtl="0" eaLnBrk="0">
              <a:lnSpc>
                <a:spcPct val="110000"/>
              </a:lnSpc>
            </a:pPr>
            <a:endParaRPr lang="Arial" altLang="Arial" sz="1000"/>
          </a:p>
          <a:p>
            <a:pPr marL="13334" algn="l" rtl="0" eaLnBrk="0">
              <a:lnSpc>
                <a:spcPct val="88000"/>
              </a:lnSpc>
              <a:spcBef>
                <a:spcPts val="511"/>
              </a:spcBef>
            </a:pPr>
            <a:r>
              <a:rPr sz="1700" kern="0" spc="70">
                <a:solidFill>
                  <a:srgbClr val="000000">
                    <a:alpha val="100000"/>
                  </a:srgbClr>
                </a:solidFill>
                <a:latin typeface="SimSun"/>
                <a:ea typeface="SimSun"/>
                <a:cs typeface="SimSun"/>
              </a:rPr>
              <a:t>亚太地区</a:t>
            </a:r>
            <a:endParaRPr lang="SimSun" altLang="SimSun" sz="1700"/>
          </a:p>
          <a:p>
            <a:pPr marL="13334" indent="1270" algn="l" rtl="0" eaLnBrk="0">
              <a:lnSpc>
                <a:spcPct val="236000"/>
              </a:lnSpc>
              <a:spcBef>
                <a:spcPts val="35"/>
              </a:spcBef>
            </a:pPr>
            <a:r>
              <a:rPr sz="1700" kern="0" spc="70">
                <a:solidFill>
                  <a:srgbClr val="000000">
                    <a:alpha val="100000"/>
                  </a:srgbClr>
                </a:solidFill>
                <a:latin typeface="SimSun"/>
                <a:ea typeface="SimSun"/>
                <a:cs typeface="SimSun"/>
              </a:rPr>
              <a:t>北美地区</a:t>
            </a:r>
            <a:r>
              <a:rPr sz="1700" kern="0" spc="0">
                <a:solidFill>
                  <a:srgbClr val="000000">
                    <a:alpha val="100000"/>
                  </a:srgbClr>
                </a:solidFill>
                <a:latin typeface="SimSun"/>
                <a:ea typeface="SimSun"/>
                <a:cs typeface="SimSun"/>
              </a:rPr>
              <a:t> </a:t>
            </a:r>
            <a:r>
              <a:rPr sz="1700" kern="0" spc="70">
                <a:solidFill>
                  <a:srgbClr val="000000">
                    <a:alpha val="100000"/>
                  </a:srgbClr>
                </a:solidFill>
                <a:latin typeface="SimSun"/>
                <a:ea typeface="SimSun"/>
                <a:cs typeface="SimSun"/>
              </a:rPr>
              <a:t>西欧地区</a:t>
            </a:r>
            <a:r>
              <a:rPr sz="1700" kern="0" spc="20">
                <a:solidFill>
                  <a:srgbClr val="000000">
                    <a:alpha val="100000"/>
                  </a:srgbClr>
                </a:solidFill>
                <a:latin typeface="SimSun"/>
                <a:ea typeface="SimSun"/>
                <a:cs typeface="SimSun"/>
              </a:rPr>
              <a:t> </a:t>
            </a:r>
            <a:r>
              <a:rPr sz="1700" kern="0" spc="70">
                <a:solidFill>
                  <a:srgbClr val="000000">
                    <a:alpha val="100000"/>
                  </a:srgbClr>
                </a:solidFill>
                <a:latin typeface="SimSun"/>
                <a:ea typeface="SimSun"/>
                <a:cs typeface="SimSun"/>
              </a:rPr>
              <a:t>拉丁美洲</a:t>
            </a:r>
            <a:r>
              <a:rPr sz="1700" kern="0" spc="20">
                <a:solidFill>
                  <a:srgbClr val="000000">
                    <a:alpha val="100000"/>
                  </a:srgbClr>
                </a:solidFill>
                <a:latin typeface="SimSun"/>
                <a:ea typeface="SimSun"/>
                <a:cs typeface="SimSun"/>
              </a:rPr>
              <a:t> </a:t>
            </a:r>
            <a:r>
              <a:rPr sz="1700" kern="0" spc="70">
                <a:solidFill>
                  <a:srgbClr val="000000">
                    <a:alpha val="100000"/>
                  </a:srgbClr>
                </a:solidFill>
                <a:latin typeface="SimSun"/>
                <a:ea typeface="SimSun"/>
                <a:cs typeface="SimSun"/>
              </a:rPr>
              <a:t>东欧地区</a:t>
            </a:r>
            <a:endParaRPr lang="SimSun" altLang="SimSun" sz="1700"/>
          </a:p>
          <a:p>
            <a:pPr algn="l" rtl="0" eaLnBrk="0">
              <a:lnSpc>
                <a:spcPct val="121000"/>
              </a:lnSpc>
            </a:pPr>
            <a:endParaRPr lang="Arial" altLang="Arial" sz="1000"/>
          </a:p>
          <a:p>
            <a:pPr algn="l" rtl="0" eaLnBrk="0">
              <a:lnSpc>
                <a:spcPct val="122000"/>
              </a:lnSpc>
            </a:pPr>
            <a:endParaRPr lang="Arial" altLang="Arial" sz="1000"/>
          </a:p>
          <a:p>
            <a:pPr marL="13970" indent="18415" algn="l" rtl="0" eaLnBrk="0">
              <a:lnSpc>
                <a:spcPct val="103000"/>
              </a:lnSpc>
              <a:spcBef>
                <a:spcPts val="517"/>
              </a:spcBef>
            </a:pPr>
            <a:r>
              <a:rPr sz="1700" kern="0" spc="30">
                <a:solidFill>
                  <a:srgbClr val="000000">
                    <a:alpha val="100000"/>
                  </a:srgbClr>
                </a:solidFill>
                <a:latin typeface="SimSun"/>
                <a:ea typeface="SimSun"/>
                <a:cs typeface="SimSun"/>
              </a:rPr>
              <a:t>中东和非</a:t>
            </a:r>
            <a:r>
              <a:rPr sz="1700" kern="0" spc="20">
                <a:solidFill>
                  <a:srgbClr val="000000">
                    <a:alpha val="100000"/>
                  </a:srgbClr>
                </a:solidFill>
                <a:latin typeface="SimSun"/>
                <a:ea typeface="SimSun"/>
                <a:cs typeface="SimSun"/>
              </a:rPr>
              <a:t> </a:t>
            </a:r>
            <a:r>
              <a:rPr sz="1700" kern="0" spc="-10">
                <a:solidFill>
                  <a:srgbClr val="000000">
                    <a:alpha val="100000"/>
                  </a:srgbClr>
                </a:solidFill>
                <a:latin typeface="SimSun"/>
                <a:ea typeface="SimSun"/>
                <a:cs typeface="SimSun"/>
              </a:rPr>
              <a:t>洲</a:t>
            </a:r>
            <a:endParaRPr lang="SimSun" altLang="SimSun" sz="1700"/>
          </a:p>
          <a:p>
            <a:pPr algn="l" rtl="0" eaLnBrk="0">
              <a:lnSpc>
                <a:spcPct val="120000"/>
              </a:lnSpc>
            </a:pPr>
            <a:endParaRPr lang="Arial" altLang="Arial" sz="1000"/>
          </a:p>
          <a:p>
            <a:pPr algn="l" rtl="0" eaLnBrk="0">
              <a:lnSpc>
                <a:spcPct val="121000"/>
              </a:lnSpc>
            </a:pPr>
            <a:endParaRPr lang="Arial" altLang="Arial" sz="1000"/>
          </a:p>
          <a:p>
            <a:pPr algn="l" rtl="0" eaLnBrk="0">
              <a:lnSpc>
                <a:spcPct val="106000"/>
              </a:lnSpc>
            </a:pPr>
            <a:endParaRPr lang="Arial" altLang="Arial" sz="400"/>
          </a:p>
          <a:p>
            <a:pPr marL="12700" algn="l" rtl="0" eaLnBrk="0">
              <a:lnSpc>
                <a:spcPct val="100000"/>
              </a:lnSpc>
              <a:spcBef>
                <a:spcPts val="1"/>
              </a:spcBef>
            </a:pPr>
            <a:r>
              <a:rPr sz="1700" kern="0" spc="70">
                <a:solidFill>
                  <a:srgbClr val="000000">
                    <a:alpha val="100000"/>
                  </a:srgbClr>
                </a:solidFill>
                <a:latin typeface="SimSun"/>
                <a:ea typeface="SimSun"/>
                <a:cs typeface="SimSun"/>
              </a:rPr>
              <a:t>其他地区</a:t>
            </a:r>
            <a:endParaRPr lang="SimSun" altLang="SimSun" sz="1700"/>
          </a:p>
        </p:txBody>
      </p:sp>
      <p:graphicFrame>
        <p:nvGraphicFramePr>
          <p:cNvPr id="444" name="table 444"/>
          <p:cNvGraphicFramePr>
            <a:graphicFrameLocks noGrp="1"/>
          </p:cNvGraphicFramePr>
          <p:nvPr/>
        </p:nvGraphicFramePr>
        <p:xfrm>
          <a:off x="13266100" y="5303228"/>
          <a:ext cx="6141085" cy="659765"/>
        </p:xfrm>
        <a:graphic>
          <a:graphicData uri="http://schemas.openxmlformats.org/drawingml/2006/table">
            <a:tbl>
              <a:tblPr/>
              <a:tblGrid>
                <a:gridCol w="1447165"/>
                <a:gridCol w="3247389"/>
                <a:gridCol w="1446530"/>
              </a:tblGrid>
              <a:tr h="659765">
                <a:tc>
                  <a:txBody>
                    <a:bodyPr vert="horz" wrap="square"/>
                    <a:lstStyle/>
                    <a:p>
                      <a:pPr algn="l" rtl="0" eaLnBrk="0">
                        <a:lnSpc>
                          <a:spcPct val="12302"/>
                        </a:lnSpc>
                      </a:pPr>
                      <a:endParaRPr lang="Arial" altLang="Arial" sz="100"/>
                    </a:p>
                    <a:p>
                      <a:pPr marL="174625" algn="l" rtl="0" eaLnBrk="0">
                        <a:lnSpc>
                          <a:spcPct val="82000"/>
                        </a:lnSpc>
                        <a:tabLst>
                          <a:tab pos="265429"/>
                        </a:tabLst>
                      </a:pPr>
                      <a:r>
                        <a:rPr sz="2000" kern="0" spc="0">
                          <a:solidFill>
                            <a:srgbClr val="969696">
                              <a:alpha val="100000"/>
                            </a:srgbClr>
                          </a:solidFill>
                          <a:latin typeface="SimSun"/>
                          <a:ea typeface="SimSun"/>
                          <a:cs typeface="SimSun"/>
                        </a:rPr>
                        <a:t>	</a:t>
                      </a:r>
                      <a:r>
                        <a:rPr sz="2000" kern="0" spc="-30">
                          <a:solidFill>
                            <a:srgbClr val="969696">
                              <a:alpha val="100000"/>
                            </a:srgbClr>
                          </a:solidFill>
                          <a:latin typeface="SimSun"/>
                          <a:ea typeface="SimSun"/>
                          <a:cs typeface="SimSun"/>
                        </a:rPr>
                        <a:t>亚</a:t>
                      </a:r>
                      <a:r>
                        <a:rPr sz="2000" kern="0" spc="-30">
                          <a:solidFill>
                            <a:srgbClr val="969696">
                              <a:alpha val="100000"/>
                            </a:srgbClr>
                          </a:solidFill>
                          <a:latin typeface="Yu Gothic"/>
                          <a:ea typeface="Yu Gothic"/>
                          <a:cs typeface="Yu Gothic"/>
                        </a:rPr>
                        <a:t>太地区</a:t>
                      </a:r>
                      <a:endParaRPr lang="Yu Gothic" altLang="Yu Gothic" sz="2000"/>
                    </a:p>
                    <a:p>
                      <a:pPr marL="174625" algn="l" rtl="0" eaLnBrk="0">
                        <a:lnSpc>
                          <a:spcPts val="3162"/>
                        </a:lnSpc>
                        <a:tabLst>
                          <a:tab pos="272415"/>
                        </a:tabLst>
                      </a:pPr>
                      <a:r>
                        <a:rPr sz="2000" kern="0" spc="0">
                          <a:solidFill>
                            <a:srgbClr val="969696">
                              <a:alpha val="100000"/>
                            </a:srgbClr>
                          </a:solidFill>
                          <a:latin typeface="SimSun"/>
                          <a:ea typeface="SimSun"/>
                          <a:cs typeface="SimSun"/>
                        </a:rPr>
                        <a:t>	</a:t>
                      </a:r>
                      <a:r>
                        <a:rPr sz="2000" kern="0" spc="-40">
                          <a:solidFill>
                            <a:srgbClr val="969696">
                              <a:alpha val="100000"/>
                            </a:srgbClr>
                          </a:solidFill>
                          <a:latin typeface="SimSun"/>
                          <a:ea typeface="SimSun"/>
                          <a:cs typeface="SimSun"/>
                        </a:rPr>
                        <a:t>东</a:t>
                      </a:r>
                      <a:r>
                        <a:rPr sz="2000" kern="0" spc="-40">
                          <a:solidFill>
                            <a:srgbClr val="969696">
                              <a:alpha val="100000"/>
                            </a:srgbClr>
                          </a:solidFill>
                          <a:latin typeface="Yu Gothic"/>
                          <a:ea typeface="Yu Gothic"/>
                          <a:cs typeface="Yu Gothic"/>
                        </a:rPr>
                        <a:t>欧地区</a:t>
                      </a:r>
                      <a:endParaRPr lang="Yu Gothic" altLang="Yu Gothic" sz="2000"/>
                    </a:p>
                  </a:txBody>
                  <a:tcPr marL="0" marR="0" marT="0" marB="0">
                    <a:lnL>
                      <a:noFill/>
                    </a:lnL>
                    <a:lnR>
                      <a:noFill/>
                    </a:lnR>
                    <a:lnT>
                      <a:noFill/>
                    </a:lnT>
                    <a:lnB>
                      <a:noFill/>
                    </a:lnB>
                  </a:tcPr>
                </a:tc>
                <a:tc>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algn="l" rtl="0" eaLnBrk="0">
                        <a:lnSpc>
                          <a:spcPct val="20805"/>
                        </a:lnSpc>
                      </a:pPr>
                      <a:endParaRPr lang="Arial" altLang="Arial" sz="100"/>
                    </a:p>
                    <a:p>
                      <a:pPr marL="350520" algn="l" rtl="0" eaLnBrk="0">
                        <a:lnSpc>
                          <a:spcPct val="91000"/>
                        </a:lnSpc>
                        <a:tabLst>
                          <a:tab pos="441959"/>
                        </a:tabLst>
                      </a:pPr>
                      <a:r>
                        <a:rPr sz="2000" kern="0" spc="0">
                          <a:solidFill>
                            <a:srgbClr val="969696">
                              <a:alpha val="100000"/>
                            </a:srgbClr>
                          </a:solidFill>
                          <a:latin typeface="Yu Gothic"/>
                          <a:ea typeface="Yu Gothic"/>
                          <a:cs typeface="Yu Gothic"/>
                        </a:rPr>
                        <a:t>	</a:t>
                      </a:r>
                      <a:r>
                        <a:rPr sz="2000" kern="0" spc="-30">
                          <a:solidFill>
                            <a:srgbClr val="969696">
                              <a:alpha val="100000"/>
                            </a:srgbClr>
                          </a:solidFill>
                          <a:latin typeface="Yu Gothic"/>
                          <a:ea typeface="Yu Gothic"/>
                          <a:cs typeface="Yu Gothic"/>
                        </a:rPr>
                        <a:t>拉丁美洲</a:t>
                      </a:r>
                      <a:endParaRPr lang="Yu Gothic" altLang="Yu Gothic" sz="2000"/>
                    </a:p>
                  </a:txBody>
                  <a:tcPr marL="0" marR="0" marT="0" marB="0">
                    <a:lnL>
                      <a:noFill/>
                    </a:lnL>
                    <a:lnR>
                      <a:noFill/>
                    </a:lnR>
                    <a:lnT>
                      <a:noFill/>
                    </a:lnT>
                    <a:lnB>
                      <a:noFill/>
                    </a:lnB>
                  </a:tcPr>
                </a:tc>
              </a:tr>
            </a:tbl>
          </a:graphicData>
        </a:graphic>
      </p:graphicFrame>
      <p:pic>
        <p:nvPicPr>
          <p:cNvPr id="446" name="picture 446"/>
          <p:cNvPicPr>
            <a:picLocks noChangeAspect="1"/>
          </p:cNvPicPr>
          <p:nvPr/>
        </p:nvPicPr>
        <p:blipFill>
          <a:blip r:embed="rId6"/>
          <a:stretch>
            <a:fillRect/>
          </a:stretch>
        </p:blipFill>
        <p:spPr>
          <a:xfrm rot="21600000">
            <a:off x="18137188" y="5352097"/>
            <a:ext cx="174581" cy="174625"/>
          </a:xfrm>
          <a:prstGeom prst="rect">
            <a:avLst/>
          </a:prstGeom>
        </p:spPr>
      </p:pic>
      <p:pic>
        <p:nvPicPr>
          <p:cNvPr id="448" name="picture 448"/>
          <p:cNvPicPr>
            <a:picLocks noChangeAspect="1"/>
          </p:cNvPicPr>
          <p:nvPr/>
        </p:nvPicPr>
        <p:blipFill>
          <a:blip r:embed="rId7"/>
          <a:stretch>
            <a:fillRect/>
          </a:stretch>
        </p:blipFill>
        <p:spPr>
          <a:xfrm rot="21600000">
            <a:off x="13266100" y="5753227"/>
            <a:ext cx="174626" cy="172844"/>
          </a:xfrm>
          <a:prstGeom prst="rect">
            <a:avLst/>
          </a:prstGeom>
        </p:spPr>
      </p:pic>
      <p:pic>
        <p:nvPicPr>
          <p:cNvPr id="450" name="picture 450"/>
          <p:cNvPicPr>
            <a:picLocks noChangeAspect="1"/>
          </p:cNvPicPr>
          <p:nvPr/>
        </p:nvPicPr>
        <p:blipFill>
          <a:blip r:embed="rId8"/>
          <a:stretch>
            <a:fillRect/>
          </a:stretch>
        </p:blipFill>
        <p:spPr>
          <a:xfrm rot="21600000">
            <a:off x="13266100" y="5351598"/>
            <a:ext cx="174626" cy="172845"/>
          </a:xfrm>
          <a:prstGeom prst="rect">
            <a:avLst/>
          </a:prstGeom>
        </p:spPr>
      </p:pic>
      <p:sp>
        <p:nvSpPr>
          <p:cNvPr id="452" name="textbox 452"/>
          <p:cNvSpPr/>
          <p:nvPr/>
        </p:nvSpPr>
        <p:spPr>
          <a:xfrm>
            <a:off x="1566602" y="4943530"/>
            <a:ext cx="511175" cy="6011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258"/>
              </a:lnSpc>
            </a:pPr>
            <a:endParaRPr lang="Arial" altLang="Arial" sz="100"/>
          </a:p>
          <a:p>
            <a:pPr marL="12700" algn="l" rtl="0" eaLnBrk="0">
              <a:lnSpc>
                <a:spcPct val="79000"/>
              </a:lnSpc>
            </a:pPr>
            <a:r>
              <a:rPr sz="2000" kern="0" spc="-50">
                <a:solidFill>
                  <a:srgbClr val="969696">
                    <a:alpha val="100000"/>
                  </a:srgbClr>
                </a:solidFill>
                <a:latin typeface="SimHei"/>
                <a:ea typeface="SimHei"/>
                <a:cs typeface="SimHei"/>
              </a:rPr>
              <a:t>1200</a:t>
            </a:r>
            <a:endParaRPr lang="SimHei" altLang="SimHei" sz="2000"/>
          </a:p>
          <a:p>
            <a:pPr algn="l" rtl="0" eaLnBrk="0">
              <a:lnSpc>
                <a:spcPct val="104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marL="12700" algn="l" rtl="0" eaLnBrk="0">
              <a:lnSpc>
                <a:spcPct val="79000"/>
              </a:lnSpc>
              <a:spcBef>
                <a:spcPts val="612"/>
              </a:spcBef>
            </a:pPr>
            <a:r>
              <a:rPr sz="2000" kern="0" spc="-50">
                <a:solidFill>
                  <a:srgbClr val="969696">
                    <a:alpha val="100000"/>
                  </a:srgbClr>
                </a:solidFill>
                <a:latin typeface="SimHei"/>
                <a:ea typeface="SimHei"/>
                <a:cs typeface="SimHei"/>
              </a:rPr>
              <a:t>1000</a:t>
            </a:r>
            <a:endParaRPr lang="SimHei" altLang="SimHei" sz="2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r" rtl="0" eaLnBrk="0">
              <a:lnSpc>
                <a:spcPct val="79000"/>
              </a:lnSpc>
              <a:spcBef>
                <a:spcPts val="605"/>
              </a:spcBef>
            </a:pPr>
            <a:r>
              <a:rPr sz="2000" kern="0" spc="-30">
                <a:solidFill>
                  <a:srgbClr val="969696">
                    <a:alpha val="100000"/>
                  </a:srgbClr>
                </a:solidFill>
                <a:latin typeface="SimHei"/>
                <a:ea typeface="SimHei"/>
                <a:cs typeface="SimHei"/>
              </a:rPr>
              <a:t>800</a:t>
            </a:r>
            <a:endParaRPr lang="SimHei" altLang="SimHei" sz="2000"/>
          </a:p>
          <a:p>
            <a:pPr algn="l" rtl="0" eaLnBrk="0">
              <a:lnSpc>
                <a:spcPct val="104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r" rtl="0" eaLnBrk="0">
              <a:lnSpc>
                <a:spcPct val="79000"/>
              </a:lnSpc>
              <a:spcBef>
                <a:spcPts val="612"/>
              </a:spcBef>
            </a:pPr>
            <a:r>
              <a:rPr sz="2000" kern="0" spc="-30">
                <a:solidFill>
                  <a:srgbClr val="969696">
                    <a:alpha val="100000"/>
                  </a:srgbClr>
                </a:solidFill>
                <a:latin typeface="SimHei"/>
                <a:ea typeface="SimHei"/>
                <a:cs typeface="SimHei"/>
              </a:rPr>
              <a:t>600</a:t>
            </a:r>
            <a:endParaRPr lang="SimHei" altLang="SimHei" sz="2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r" rtl="0" eaLnBrk="0">
              <a:lnSpc>
                <a:spcPct val="79000"/>
              </a:lnSpc>
              <a:spcBef>
                <a:spcPts val="605"/>
              </a:spcBef>
            </a:pPr>
            <a:r>
              <a:rPr sz="2000" kern="0" spc="-20">
                <a:solidFill>
                  <a:srgbClr val="969696">
                    <a:alpha val="100000"/>
                  </a:srgbClr>
                </a:solidFill>
                <a:latin typeface="SimHei"/>
                <a:ea typeface="SimHei"/>
                <a:cs typeface="SimHei"/>
              </a:rPr>
              <a:t>400</a:t>
            </a:r>
            <a:endParaRPr lang="SimHei" altLang="SimHei" sz="2000"/>
          </a:p>
          <a:p>
            <a:pPr algn="l" rtl="0" eaLnBrk="0">
              <a:lnSpc>
                <a:spcPct val="104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r" rtl="0" eaLnBrk="0">
              <a:lnSpc>
                <a:spcPct val="79000"/>
              </a:lnSpc>
              <a:spcBef>
                <a:spcPts val="612"/>
              </a:spcBef>
            </a:pPr>
            <a:r>
              <a:rPr sz="2000" kern="0" spc="-30">
                <a:solidFill>
                  <a:srgbClr val="969696">
                    <a:alpha val="100000"/>
                  </a:srgbClr>
                </a:solidFill>
                <a:latin typeface="SimHei"/>
                <a:ea typeface="SimHei"/>
                <a:cs typeface="SimHei"/>
              </a:rPr>
              <a:t>200</a:t>
            </a:r>
            <a:endParaRPr lang="SimHei" altLang="SimHei" sz="2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00000"/>
              </a:lnSpc>
            </a:pPr>
            <a:endParaRPr lang="Arial" altLang="Arial" sz="500"/>
          </a:p>
          <a:p>
            <a:pPr algn="r" rtl="0" eaLnBrk="0">
              <a:lnSpc>
                <a:spcPct val="79000"/>
              </a:lnSpc>
              <a:spcBef>
                <a:spcPts val="5"/>
              </a:spcBef>
            </a:pPr>
            <a:r>
              <a:rPr sz="2000" kern="0" spc="-10">
                <a:solidFill>
                  <a:srgbClr val="969696">
                    <a:alpha val="100000"/>
                  </a:srgbClr>
                </a:solidFill>
                <a:latin typeface="SimHei"/>
                <a:ea typeface="SimHei"/>
                <a:cs typeface="SimHei"/>
              </a:rPr>
              <a:t>0</a:t>
            </a:r>
            <a:endParaRPr lang="SimHei" altLang="SimHei" sz="2000"/>
          </a:p>
        </p:txBody>
      </p:sp>
      <p:sp>
        <p:nvSpPr>
          <p:cNvPr id="454" name="textbox 454"/>
          <p:cNvSpPr/>
          <p:nvPr/>
        </p:nvSpPr>
        <p:spPr>
          <a:xfrm>
            <a:off x="9841745" y="4944548"/>
            <a:ext cx="403859" cy="6010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574"/>
              </a:lnSpc>
            </a:pPr>
            <a:endParaRPr lang="Arial" altLang="Arial" sz="100"/>
          </a:p>
          <a:p>
            <a:pPr marL="32384" algn="l" rtl="0" eaLnBrk="0">
              <a:lnSpc>
                <a:spcPct val="79000"/>
              </a:lnSpc>
            </a:pPr>
            <a:r>
              <a:rPr sz="2000" kern="0" spc="-100">
                <a:solidFill>
                  <a:srgbClr val="969696">
                    <a:alpha val="100000"/>
                  </a:srgbClr>
                </a:solidFill>
                <a:latin typeface="SimHei"/>
                <a:ea typeface="SimHei"/>
                <a:cs typeface="SimHei"/>
              </a:rPr>
              <a:t>10</a:t>
            </a:r>
            <a:endParaRPr lang="SimHei" altLang="SimHei" sz="2000"/>
          </a:p>
          <a:p>
            <a:pPr algn="l" rtl="0" eaLnBrk="0">
              <a:lnSpc>
                <a:spcPct val="168000"/>
              </a:lnSpc>
            </a:pPr>
            <a:endParaRPr lang="Arial" altLang="Arial" sz="1000"/>
          </a:p>
          <a:p>
            <a:pPr marL="16509" algn="l" rtl="0" eaLnBrk="0">
              <a:lnSpc>
                <a:spcPct val="79000"/>
              </a:lnSpc>
              <a:spcBef>
                <a:spcPts val="610"/>
              </a:spcBef>
            </a:pPr>
            <a:r>
              <a:rPr sz="2000" kern="0" spc="-10">
                <a:solidFill>
                  <a:srgbClr val="969696">
                    <a:alpha val="100000"/>
                  </a:srgbClr>
                </a:solidFill>
                <a:latin typeface="SimHei"/>
                <a:ea typeface="SimHei"/>
                <a:cs typeface="SimHei"/>
              </a:rPr>
              <a:t>8</a:t>
            </a:r>
            <a:endParaRPr lang="SimHei" altLang="SimHei" sz="2000"/>
          </a:p>
          <a:p>
            <a:pPr algn="l" rtl="0" eaLnBrk="0">
              <a:lnSpc>
                <a:spcPct val="168000"/>
              </a:lnSpc>
            </a:pPr>
            <a:endParaRPr lang="Arial" altLang="Arial" sz="1000"/>
          </a:p>
          <a:p>
            <a:pPr marL="18415" algn="l" rtl="0" eaLnBrk="0">
              <a:lnSpc>
                <a:spcPct val="79000"/>
              </a:lnSpc>
              <a:spcBef>
                <a:spcPts val="609"/>
              </a:spcBef>
            </a:pPr>
            <a:r>
              <a:rPr sz="2000" kern="0" spc="-10">
                <a:solidFill>
                  <a:srgbClr val="969696">
                    <a:alpha val="100000"/>
                  </a:srgbClr>
                </a:solidFill>
                <a:latin typeface="SimHei"/>
                <a:ea typeface="SimHei"/>
                <a:cs typeface="SimHei"/>
              </a:rPr>
              <a:t>6</a:t>
            </a:r>
            <a:endParaRPr lang="SimHei" altLang="SimHei" sz="2000"/>
          </a:p>
          <a:p>
            <a:pPr algn="l" rtl="0" eaLnBrk="0">
              <a:lnSpc>
                <a:spcPct val="169000"/>
              </a:lnSpc>
            </a:pPr>
            <a:endParaRPr lang="Arial" altLang="Arial" sz="1000"/>
          </a:p>
          <a:p>
            <a:pPr marL="12700" algn="l" rtl="0" eaLnBrk="0">
              <a:lnSpc>
                <a:spcPct val="79000"/>
              </a:lnSpc>
              <a:spcBef>
                <a:spcPts val="603"/>
              </a:spcBef>
            </a:pPr>
            <a:r>
              <a:rPr sz="2000" kern="0" spc="-10">
                <a:solidFill>
                  <a:srgbClr val="969696">
                    <a:alpha val="100000"/>
                  </a:srgbClr>
                </a:solidFill>
                <a:latin typeface="SimHei"/>
                <a:ea typeface="SimHei"/>
                <a:cs typeface="SimHei"/>
              </a:rPr>
              <a:t>4</a:t>
            </a:r>
            <a:endParaRPr lang="SimHei" altLang="SimHei" sz="2000"/>
          </a:p>
          <a:p>
            <a:pPr algn="l" rtl="0" eaLnBrk="0">
              <a:lnSpc>
                <a:spcPct val="167000"/>
              </a:lnSpc>
            </a:pPr>
            <a:endParaRPr lang="Arial" altLang="Arial" sz="1000"/>
          </a:p>
          <a:p>
            <a:pPr marL="17145" algn="l" rtl="0" eaLnBrk="0">
              <a:lnSpc>
                <a:spcPct val="80000"/>
              </a:lnSpc>
              <a:spcBef>
                <a:spcPts val="601"/>
              </a:spcBef>
            </a:pPr>
            <a:r>
              <a:rPr sz="2000" kern="0" spc="-10">
                <a:solidFill>
                  <a:srgbClr val="969696">
                    <a:alpha val="100000"/>
                  </a:srgbClr>
                </a:solidFill>
                <a:latin typeface="SimHei"/>
                <a:ea typeface="SimHei"/>
                <a:cs typeface="SimHei"/>
              </a:rPr>
              <a:t>2</a:t>
            </a:r>
            <a:endParaRPr lang="SimHei" altLang="SimHei" sz="2000"/>
          </a:p>
          <a:p>
            <a:pPr algn="l" rtl="0" eaLnBrk="0">
              <a:lnSpc>
                <a:spcPct val="168000"/>
              </a:lnSpc>
            </a:pPr>
            <a:endParaRPr lang="Arial" altLang="Arial" sz="1000"/>
          </a:p>
          <a:p>
            <a:pPr marL="17145" algn="l" rtl="0" eaLnBrk="0">
              <a:lnSpc>
                <a:spcPct val="79000"/>
              </a:lnSpc>
              <a:spcBef>
                <a:spcPts val="606"/>
              </a:spcBef>
            </a:pPr>
            <a:r>
              <a:rPr sz="2000" kern="0" spc="-10">
                <a:solidFill>
                  <a:srgbClr val="969696">
                    <a:alpha val="100000"/>
                  </a:srgbClr>
                </a:solidFill>
                <a:latin typeface="SimHei"/>
                <a:ea typeface="SimHei"/>
                <a:cs typeface="SimHei"/>
              </a:rPr>
              <a:t>0</a:t>
            </a:r>
            <a:endParaRPr lang="SimHei" altLang="SimHei" sz="2000"/>
          </a:p>
          <a:p>
            <a:pPr algn="l" rtl="0" eaLnBrk="0">
              <a:lnSpc>
                <a:spcPct val="167000"/>
              </a:lnSpc>
            </a:pPr>
            <a:endParaRPr lang="Arial" altLang="Arial" sz="1000"/>
          </a:p>
          <a:p>
            <a:pPr marL="14604" algn="l" rtl="0" eaLnBrk="0">
              <a:lnSpc>
                <a:spcPct val="80000"/>
              </a:lnSpc>
              <a:spcBef>
                <a:spcPts val="604"/>
              </a:spcBef>
            </a:pPr>
            <a:r>
              <a:rPr sz="2000" kern="0" spc="-30">
                <a:solidFill>
                  <a:srgbClr val="969696">
                    <a:alpha val="100000"/>
                  </a:srgbClr>
                </a:solidFill>
                <a:latin typeface="SimHei"/>
                <a:ea typeface="SimHei"/>
                <a:cs typeface="SimHei"/>
              </a:rPr>
              <a:t>-2</a:t>
            </a:r>
            <a:endParaRPr lang="SimHei" altLang="SimHei" sz="2000"/>
          </a:p>
          <a:p>
            <a:pPr algn="l" rtl="0" eaLnBrk="0">
              <a:lnSpc>
                <a:spcPct val="168000"/>
              </a:lnSpc>
            </a:pPr>
            <a:endParaRPr lang="Arial" altLang="Arial" sz="1000"/>
          </a:p>
          <a:p>
            <a:pPr marL="14604" algn="l" rtl="0" eaLnBrk="0">
              <a:lnSpc>
                <a:spcPct val="79000"/>
              </a:lnSpc>
              <a:spcBef>
                <a:spcPts val="608"/>
              </a:spcBef>
            </a:pPr>
            <a:r>
              <a:rPr sz="2000" kern="0" spc="-30">
                <a:solidFill>
                  <a:srgbClr val="969696">
                    <a:alpha val="100000"/>
                  </a:srgbClr>
                </a:solidFill>
                <a:latin typeface="SimHei"/>
                <a:ea typeface="SimHei"/>
                <a:cs typeface="SimHei"/>
              </a:rPr>
              <a:t>-4</a:t>
            </a:r>
            <a:endParaRPr lang="SimHei" altLang="SimHei" sz="2000"/>
          </a:p>
          <a:p>
            <a:pPr algn="l" rtl="0" eaLnBrk="0">
              <a:lnSpc>
                <a:spcPct val="169000"/>
              </a:lnSpc>
            </a:pPr>
            <a:endParaRPr lang="Arial" altLang="Arial" sz="1000"/>
          </a:p>
          <a:p>
            <a:pPr marL="14604" algn="l" rtl="0" eaLnBrk="0">
              <a:lnSpc>
                <a:spcPct val="79000"/>
              </a:lnSpc>
              <a:spcBef>
                <a:spcPts val="600"/>
              </a:spcBef>
            </a:pPr>
            <a:r>
              <a:rPr sz="2000" kern="0" spc="-30">
                <a:solidFill>
                  <a:srgbClr val="969696">
                    <a:alpha val="100000"/>
                  </a:srgbClr>
                </a:solidFill>
                <a:latin typeface="SimHei"/>
                <a:ea typeface="SimHei"/>
                <a:cs typeface="SimHei"/>
              </a:rPr>
              <a:t>-6</a:t>
            </a:r>
            <a:endParaRPr lang="SimHei" altLang="SimHei" sz="2000"/>
          </a:p>
          <a:p>
            <a:pPr algn="l" rtl="0" eaLnBrk="0">
              <a:lnSpc>
                <a:spcPct val="168000"/>
              </a:lnSpc>
            </a:pPr>
            <a:endParaRPr lang="Arial" altLang="Arial" sz="1000"/>
          </a:p>
          <a:p>
            <a:pPr marL="14604" algn="l" rtl="0" eaLnBrk="0">
              <a:lnSpc>
                <a:spcPct val="79000"/>
              </a:lnSpc>
              <a:spcBef>
                <a:spcPts val="608"/>
              </a:spcBef>
            </a:pPr>
            <a:r>
              <a:rPr sz="2000" kern="0" spc="-30">
                <a:solidFill>
                  <a:srgbClr val="969696">
                    <a:alpha val="100000"/>
                  </a:srgbClr>
                </a:solidFill>
                <a:latin typeface="SimHei"/>
                <a:ea typeface="SimHei"/>
                <a:cs typeface="SimHei"/>
              </a:rPr>
              <a:t>-8</a:t>
            </a:r>
            <a:endParaRPr lang="SimHei" altLang="SimHei" sz="2000"/>
          </a:p>
          <a:p>
            <a:pPr algn="l" rtl="0" eaLnBrk="0">
              <a:lnSpc>
                <a:spcPct val="169000"/>
              </a:lnSpc>
            </a:pPr>
            <a:endParaRPr lang="Arial" altLang="Arial" sz="1000"/>
          </a:p>
          <a:p>
            <a:pPr algn="l" rtl="0" eaLnBrk="0">
              <a:lnSpc>
                <a:spcPct val="100000"/>
              </a:lnSpc>
            </a:pPr>
            <a:endParaRPr lang="Arial" altLang="Arial" sz="500"/>
          </a:p>
          <a:p>
            <a:pPr marL="14604" algn="l" rtl="0" eaLnBrk="0">
              <a:lnSpc>
                <a:spcPct val="79000"/>
              </a:lnSpc>
            </a:pPr>
            <a:r>
              <a:rPr sz="2000" kern="0" spc="-20">
                <a:solidFill>
                  <a:srgbClr val="969696">
                    <a:alpha val="100000"/>
                  </a:srgbClr>
                </a:solidFill>
                <a:latin typeface="SimHei"/>
                <a:ea typeface="SimHei"/>
                <a:cs typeface="SimHei"/>
              </a:rPr>
              <a:t>-10</a:t>
            </a:r>
            <a:endParaRPr lang="SimHei" altLang="SimHei" sz="2000"/>
          </a:p>
        </p:txBody>
      </p:sp>
      <p:sp>
        <p:nvSpPr>
          <p:cNvPr id="456" name="textbox 456"/>
          <p:cNvSpPr/>
          <p:nvPr/>
        </p:nvSpPr>
        <p:spPr>
          <a:xfrm>
            <a:off x="2208402" y="4387646"/>
            <a:ext cx="6873240" cy="373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82"/>
              </a:lnSpc>
            </a:pPr>
            <a:endParaRPr lang="Arial" altLang="Arial" sz="100"/>
          </a:p>
          <a:p>
            <a:pPr algn="r" rtl="0" eaLnBrk="0">
              <a:lnSpc>
                <a:spcPct val="99000"/>
              </a:lnSpc>
            </a:pPr>
            <a:r>
              <a:rPr sz="2300" b="1" kern="0" spc="30">
                <a:solidFill>
                  <a:srgbClr val="868686">
                    <a:alpha val="100000"/>
                  </a:srgbClr>
                </a:solidFill>
                <a:latin typeface="SimHei"/>
                <a:ea typeface="SimHei"/>
                <a:cs typeface="SimHei"/>
              </a:rPr>
              <a:t>2018-2022年</a:t>
            </a:r>
            <a:r>
              <a:rPr sz="2300" b="1" kern="0" spc="20">
                <a:solidFill>
                  <a:srgbClr val="868686">
                    <a:alpha val="100000"/>
                  </a:srgbClr>
                </a:solidFill>
                <a:latin typeface="SimHei"/>
                <a:ea typeface="SimHei"/>
                <a:cs typeface="SimHei"/>
              </a:rPr>
              <a:t>全球化妆品市场规模及预测（亿美元）</a:t>
            </a:r>
            <a:endParaRPr lang="SimHei" altLang="SimHei" sz="2300"/>
          </a:p>
        </p:txBody>
      </p:sp>
      <p:graphicFrame>
        <p:nvGraphicFramePr>
          <p:cNvPr id="458" name="table 458"/>
          <p:cNvGraphicFramePr>
            <a:graphicFrameLocks noGrp="1"/>
          </p:cNvGraphicFramePr>
          <p:nvPr/>
        </p:nvGraphicFramePr>
        <p:xfrm>
          <a:off x="16513491" y="5352097"/>
          <a:ext cx="174625" cy="174625"/>
        </p:xfrm>
        <a:graphic>
          <a:graphicData uri="http://schemas.openxmlformats.org/drawingml/2006/table">
            <a:tbl>
              <a:tblPr>
                <a:solidFill>
                  <a:srgbClr val="61D836"/>
                </a:solidFill>
              </a:tblPr>
              <a:tblGrid>
                <a:gridCol w="174625"/>
              </a:tblGrid>
              <a:tr h="165100">
                <a:tc>
                  <a:txBody>
                    <a:bodyPr vert="horz" wrap="square"/>
                    <a:lstStyle/>
                    <a:p>
                      <a:pPr algn="l" rtl="0" eaLnBrk="0">
                        <a:lnSpc>
                          <a:spcPct val="100000"/>
                        </a:lnSpc>
                      </a:pPr>
                      <a:endParaRPr lang="Arial" altLang="Arial" sz="1000"/>
                    </a:p>
                  </a:txBody>
                  <a:tcPr marL="0" marR="0" marT="0" marB="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61D836"/>
                    </a:solidFill>
                  </a:tcPr>
                </a:tc>
              </a:tr>
            </a:tbl>
          </a:graphicData>
        </a:graphic>
      </p:graphicFrame>
      <p:sp>
        <p:nvSpPr>
          <p:cNvPr id="460" name="textbox 460"/>
          <p:cNvSpPr/>
          <p:nvPr/>
        </p:nvSpPr>
        <p:spPr>
          <a:xfrm>
            <a:off x="14877098" y="5293583"/>
            <a:ext cx="2919729" cy="718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13"/>
              </a:lnSpc>
            </a:pPr>
            <a:endParaRPr lang="Arial" altLang="Arial" sz="100"/>
          </a:p>
          <a:p>
            <a:pPr marL="186689" algn="l" rtl="0" eaLnBrk="0">
              <a:lnSpc>
                <a:spcPct val="91000"/>
              </a:lnSpc>
              <a:tabLst>
                <a:tab pos="283845"/>
              </a:tabLst>
            </a:pPr>
            <a:r>
              <a:rPr sz="2000" kern="0" spc="0">
                <a:solidFill>
                  <a:srgbClr val="969696">
                    <a:alpha val="100000"/>
                  </a:srgbClr>
                </a:solidFill>
                <a:latin typeface="Yu Gothic"/>
                <a:ea typeface="Yu Gothic"/>
                <a:cs typeface="Yu Gothic"/>
              </a:rPr>
              <a:t>	</a:t>
            </a:r>
            <a:r>
              <a:rPr sz="2000" kern="0" spc="-40">
                <a:solidFill>
                  <a:srgbClr val="969696">
                    <a:alpha val="100000"/>
                  </a:srgbClr>
                </a:solidFill>
                <a:latin typeface="Yu Gothic"/>
                <a:ea typeface="Yu Gothic"/>
                <a:cs typeface="Yu Gothic"/>
              </a:rPr>
              <a:t>北美地区</a:t>
            </a:r>
            <a:r>
              <a:rPr sz="2000" kern="0" spc="40">
                <a:solidFill>
                  <a:srgbClr val="969696">
                    <a:alpha val="100000"/>
                  </a:srgbClr>
                </a:solidFill>
                <a:latin typeface="Yu Gothic"/>
                <a:ea typeface="Yu Gothic"/>
                <a:cs typeface="Yu Gothic"/>
              </a:rPr>
              <a:t>        </a:t>
            </a:r>
            <a:r>
              <a:rPr sz="2000" kern="0" spc="-40">
                <a:solidFill>
                  <a:srgbClr val="969696">
                    <a:alpha val="100000"/>
                  </a:srgbClr>
                </a:solidFill>
                <a:latin typeface="Yu Gothic"/>
                <a:ea typeface="Yu Gothic"/>
                <a:cs typeface="Yu Gothic"/>
              </a:rPr>
              <a:t>西欧地区</a:t>
            </a:r>
            <a:endParaRPr lang="Yu Gothic" altLang="Yu Gothic" sz="2000"/>
          </a:p>
          <a:p>
            <a:pPr algn="l" rtl="0" eaLnBrk="0">
              <a:lnSpc>
                <a:spcPct val="102000"/>
              </a:lnSpc>
            </a:pPr>
            <a:endParaRPr lang="Arial" altLang="Arial" sz="800"/>
          </a:p>
          <a:p>
            <a:pPr algn="l" rtl="0" eaLnBrk="0">
              <a:lnSpc>
                <a:spcPct val="7564"/>
              </a:lnSpc>
            </a:pPr>
            <a:endParaRPr lang="Arial" altLang="Arial" sz="100"/>
          </a:p>
          <a:p>
            <a:pPr marL="186689" algn="l" rtl="0" eaLnBrk="0">
              <a:lnSpc>
                <a:spcPct val="95000"/>
              </a:lnSpc>
              <a:tabLst>
                <a:tab pos="299720"/>
              </a:tabLst>
            </a:pPr>
            <a:r>
              <a:rPr sz="2000" kern="0" spc="0">
                <a:solidFill>
                  <a:srgbClr val="969696">
                    <a:alpha val="100000"/>
                  </a:srgbClr>
                </a:solidFill>
                <a:latin typeface="Yu Gothic"/>
                <a:ea typeface="Yu Gothic"/>
                <a:cs typeface="Yu Gothic"/>
              </a:rPr>
              <a:t>	</a:t>
            </a:r>
            <a:r>
              <a:rPr sz="2000" kern="0" spc="-30">
                <a:solidFill>
                  <a:srgbClr val="969696">
                    <a:alpha val="100000"/>
                  </a:srgbClr>
                </a:solidFill>
                <a:latin typeface="Yu Gothic"/>
                <a:ea typeface="Yu Gothic"/>
                <a:cs typeface="Yu Gothic"/>
              </a:rPr>
              <a:t>中</a:t>
            </a:r>
            <a:r>
              <a:rPr sz="2000" kern="0" spc="-30">
                <a:solidFill>
                  <a:srgbClr val="969696">
                    <a:alpha val="100000"/>
                  </a:srgbClr>
                </a:solidFill>
                <a:latin typeface="SimSun"/>
                <a:ea typeface="SimSun"/>
                <a:cs typeface="SimSun"/>
              </a:rPr>
              <a:t>东</a:t>
            </a:r>
            <a:r>
              <a:rPr sz="2000" kern="0" spc="-30">
                <a:solidFill>
                  <a:srgbClr val="969696">
                    <a:alpha val="100000"/>
                  </a:srgbClr>
                </a:solidFill>
                <a:latin typeface="Yu Gothic"/>
                <a:ea typeface="Yu Gothic"/>
                <a:cs typeface="Yu Gothic"/>
              </a:rPr>
              <a:t>和非洲     其他地区</a:t>
            </a:r>
            <a:endParaRPr lang="Yu Gothic" altLang="Yu Gothic" sz="2000"/>
          </a:p>
        </p:txBody>
      </p:sp>
      <p:pic>
        <p:nvPicPr>
          <p:cNvPr id="462" name="picture 462"/>
          <p:cNvPicPr>
            <a:picLocks noChangeAspect="1"/>
          </p:cNvPicPr>
          <p:nvPr/>
        </p:nvPicPr>
        <p:blipFill>
          <a:blip r:embed="rId9"/>
          <a:stretch>
            <a:fillRect/>
          </a:stretch>
        </p:blipFill>
        <p:spPr>
          <a:xfrm rot="21600000">
            <a:off x="14889798" y="5757862"/>
            <a:ext cx="174623" cy="174625"/>
          </a:xfrm>
          <a:prstGeom prst="rect">
            <a:avLst/>
          </a:prstGeom>
        </p:spPr>
      </p:pic>
      <p:pic>
        <p:nvPicPr>
          <p:cNvPr id="464" name="picture 464"/>
          <p:cNvPicPr>
            <a:picLocks noChangeAspect="1"/>
          </p:cNvPicPr>
          <p:nvPr/>
        </p:nvPicPr>
        <p:blipFill>
          <a:blip r:embed="rId10"/>
          <a:stretch>
            <a:fillRect/>
          </a:stretch>
        </p:blipFill>
        <p:spPr>
          <a:xfrm rot="21600000">
            <a:off x="14889798" y="5352097"/>
            <a:ext cx="174623" cy="174625"/>
          </a:xfrm>
          <a:prstGeom prst="rect">
            <a:avLst/>
          </a:prstGeom>
        </p:spPr>
      </p:pic>
      <p:pic>
        <p:nvPicPr>
          <p:cNvPr id="466" name="picture 466"/>
          <p:cNvPicPr>
            <a:picLocks noChangeAspect="1"/>
          </p:cNvPicPr>
          <p:nvPr/>
        </p:nvPicPr>
        <p:blipFill>
          <a:blip r:embed="rId11"/>
          <a:stretch>
            <a:fillRect/>
          </a:stretch>
        </p:blipFill>
        <p:spPr>
          <a:xfrm rot="21600000">
            <a:off x="1212850" y="1508442"/>
            <a:ext cx="21954973" cy="76517"/>
          </a:xfrm>
          <a:prstGeom prst="rect">
            <a:avLst/>
          </a:prstGeom>
        </p:spPr>
      </p:pic>
      <p:sp>
        <p:nvSpPr>
          <p:cNvPr id="468" name="rect"/>
          <p:cNvSpPr/>
          <p:nvPr/>
        </p:nvSpPr>
        <p:spPr>
          <a:xfrm>
            <a:off x="8561082" y="5983490"/>
            <a:ext cx="334391" cy="4810239"/>
          </a:xfrm>
          <a:prstGeom prst="rect">
            <a:avLst/>
          </a:prstGeom>
          <a:solidFill>
            <a:srgbClr val="FF6F0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0" name="textbox 470"/>
          <p:cNvSpPr/>
          <p:nvPr/>
        </p:nvSpPr>
        <p:spPr>
          <a:xfrm>
            <a:off x="13940675" y="4729911"/>
            <a:ext cx="4963159" cy="370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852"/>
              </a:lnSpc>
            </a:pPr>
            <a:endParaRPr lang="Arial" altLang="Arial" sz="100"/>
          </a:p>
          <a:p>
            <a:pPr marL="12700" algn="l" rtl="0" eaLnBrk="0">
              <a:lnSpc>
                <a:spcPct val="98000"/>
              </a:lnSpc>
            </a:pPr>
            <a:r>
              <a:rPr sz="2300" b="1" kern="0" spc="80">
                <a:solidFill>
                  <a:srgbClr val="868686">
                    <a:alpha val="100000"/>
                  </a:srgbClr>
                </a:solidFill>
                <a:latin typeface="Yu Gothic"/>
                <a:ea typeface="Yu Gothic"/>
                <a:cs typeface="Yu Gothic"/>
              </a:rPr>
              <a:t>2021全球各地区</a:t>
            </a:r>
            <a:r>
              <a:rPr sz="2300" b="1" kern="0" spc="70">
                <a:solidFill>
                  <a:srgbClr val="868686">
                    <a:alpha val="100000"/>
                  </a:srgbClr>
                </a:solidFill>
                <a:latin typeface="Yu Gothic"/>
                <a:ea typeface="Yu Gothic"/>
                <a:cs typeface="Yu Gothic"/>
              </a:rPr>
              <a:t>化</a:t>
            </a:r>
            <a:r>
              <a:rPr sz="2300" b="1" kern="0" spc="70">
                <a:solidFill>
                  <a:srgbClr val="868686">
                    <a:alpha val="100000"/>
                  </a:srgbClr>
                </a:solidFill>
                <a:latin typeface="SimSun"/>
                <a:ea typeface="SimSun"/>
                <a:cs typeface="SimSun"/>
              </a:rPr>
              <a:t>妆</a:t>
            </a:r>
            <a:r>
              <a:rPr sz="2300" b="1" kern="0" spc="70">
                <a:solidFill>
                  <a:srgbClr val="868686">
                    <a:alpha val="100000"/>
                  </a:srgbClr>
                </a:solidFill>
                <a:latin typeface="Yu Gothic"/>
                <a:ea typeface="Yu Gothic"/>
                <a:cs typeface="Yu Gothic"/>
              </a:rPr>
              <a:t>品市</a:t>
            </a:r>
            <a:r>
              <a:rPr sz="2300" b="1" kern="0" spc="70">
                <a:solidFill>
                  <a:srgbClr val="868686">
                    <a:alpha val="100000"/>
                  </a:srgbClr>
                </a:solidFill>
                <a:latin typeface="SimSun"/>
                <a:ea typeface="SimSun"/>
                <a:cs typeface="SimSun"/>
              </a:rPr>
              <a:t>场规</a:t>
            </a:r>
            <a:r>
              <a:rPr sz="2300" b="1" kern="0" spc="70">
                <a:solidFill>
                  <a:srgbClr val="868686">
                    <a:alpha val="100000"/>
                  </a:srgbClr>
                </a:solidFill>
                <a:latin typeface="Yu Gothic"/>
                <a:ea typeface="Yu Gothic"/>
                <a:cs typeface="Yu Gothic"/>
              </a:rPr>
              <a:t>模占比</a:t>
            </a:r>
            <a:endParaRPr lang="Yu Gothic" altLang="Yu Gothic" sz="2300"/>
          </a:p>
        </p:txBody>
      </p:sp>
      <p:sp>
        <p:nvSpPr>
          <p:cNvPr id="472" name="rect"/>
          <p:cNvSpPr/>
          <p:nvPr/>
        </p:nvSpPr>
        <p:spPr>
          <a:xfrm>
            <a:off x="4086999" y="6490830"/>
            <a:ext cx="334390" cy="4302900"/>
          </a:xfrm>
          <a:prstGeom prst="rect">
            <a:avLst/>
          </a:prstGeom>
          <a:solidFill>
            <a:srgbClr val="FF6F0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4" name="rect"/>
          <p:cNvSpPr/>
          <p:nvPr/>
        </p:nvSpPr>
        <p:spPr>
          <a:xfrm>
            <a:off x="2595638" y="6600926"/>
            <a:ext cx="334391" cy="4192803"/>
          </a:xfrm>
          <a:prstGeom prst="rect">
            <a:avLst/>
          </a:prstGeom>
          <a:solidFill>
            <a:srgbClr val="FF6F0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6" name="textbox 476"/>
          <p:cNvSpPr/>
          <p:nvPr/>
        </p:nvSpPr>
        <p:spPr>
          <a:xfrm>
            <a:off x="2716168" y="11004605"/>
            <a:ext cx="6555105" cy="267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261"/>
              </a:lnSpc>
            </a:pPr>
            <a:endParaRPr lang="Arial" altLang="Arial" sz="100"/>
          </a:p>
          <a:p>
            <a:pPr marL="12700" algn="l" rtl="0" eaLnBrk="0">
              <a:lnSpc>
                <a:spcPct val="79000"/>
              </a:lnSpc>
            </a:pPr>
            <a:r>
              <a:rPr sz="2000" kern="0" spc="-10">
                <a:solidFill>
                  <a:srgbClr val="969696">
                    <a:alpha val="100000"/>
                  </a:srgbClr>
                </a:solidFill>
                <a:latin typeface="SimHei"/>
                <a:ea typeface="SimHei"/>
                <a:cs typeface="SimHei"/>
              </a:rPr>
              <a:t>2018</a:t>
            </a:r>
            <a:r>
              <a:rPr sz="2000" kern="0" spc="110">
                <a:solidFill>
                  <a:srgbClr val="969696">
                    <a:alpha val="100000"/>
                  </a:srgbClr>
                </a:solidFill>
                <a:latin typeface="SimHei"/>
                <a:ea typeface="SimHei"/>
                <a:cs typeface="SimHei"/>
              </a:rPr>
              <a:t>       </a:t>
            </a:r>
            <a:r>
              <a:rPr sz="2000" kern="0" spc="-10">
                <a:solidFill>
                  <a:srgbClr val="969696">
                    <a:alpha val="100000"/>
                  </a:srgbClr>
                </a:solidFill>
                <a:latin typeface="SimHei"/>
                <a:ea typeface="SimHei"/>
                <a:cs typeface="SimHei"/>
              </a:rPr>
              <a:t>2019</a:t>
            </a:r>
            <a:r>
              <a:rPr sz="2000" kern="0" spc="110">
                <a:solidFill>
                  <a:srgbClr val="969696">
                    <a:alpha val="100000"/>
                  </a:srgbClr>
                </a:solidFill>
                <a:latin typeface="SimHei"/>
                <a:ea typeface="SimHei"/>
                <a:cs typeface="SimHei"/>
              </a:rPr>
              <a:t>       </a:t>
            </a:r>
            <a:r>
              <a:rPr sz="2000" kern="0" spc="-10">
                <a:solidFill>
                  <a:srgbClr val="969696">
                    <a:alpha val="100000"/>
                  </a:srgbClr>
                </a:solidFill>
                <a:latin typeface="SimHei"/>
                <a:ea typeface="SimHei"/>
                <a:cs typeface="SimHei"/>
              </a:rPr>
              <a:t>202</a:t>
            </a:r>
            <a:r>
              <a:rPr sz="2000" kern="0" spc="-20">
                <a:solidFill>
                  <a:srgbClr val="969696">
                    <a:alpha val="100000"/>
                  </a:srgbClr>
                </a:solidFill>
                <a:latin typeface="SimHei"/>
                <a:ea typeface="SimHei"/>
                <a:cs typeface="SimHei"/>
              </a:rPr>
              <a:t>0</a:t>
            </a:r>
            <a:r>
              <a:rPr sz="2000" kern="0" spc="120">
                <a:solidFill>
                  <a:srgbClr val="969696">
                    <a:alpha val="100000"/>
                  </a:srgbClr>
                </a:solidFill>
                <a:latin typeface="SimHei"/>
                <a:ea typeface="SimHei"/>
                <a:cs typeface="SimHei"/>
              </a:rPr>
              <a:t>       </a:t>
            </a:r>
            <a:r>
              <a:rPr sz="2000" kern="0" spc="-20">
                <a:solidFill>
                  <a:srgbClr val="969696">
                    <a:alpha val="100000"/>
                  </a:srgbClr>
                </a:solidFill>
                <a:latin typeface="SimHei"/>
                <a:ea typeface="SimHei"/>
                <a:cs typeface="SimHei"/>
              </a:rPr>
              <a:t>2021</a:t>
            </a:r>
            <a:r>
              <a:rPr sz="2000" kern="0" spc="40">
                <a:solidFill>
                  <a:srgbClr val="969696">
                    <a:alpha val="100000"/>
                  </a:srgbClr>
                </a:solidFill>
                <a:latin typeface="SimHei"/>
                <a:ea typeface="SimHei"/>
                <a:cs typeface="SimHei"/>
              </a:rPr>
              <a:t>       </a:t>
            </a:r>
            <a:r>
              <a:rPr sz="2000" kern="0" spc="-20">
                <a:solidFill>
                  <a:srgbClr val="969696">
                    <a:alpha val="100000"/>
                  </a:srgbClr>
                </a:solidFill>
                <a:latin typeface="SimHei"/>
                <a:ea typeface="SimHei"/>
                <a:cs typeface="SimHei"/>
              </a:rPr>
              <a:t>2022E</a:t>
            </a:r>
            <a:endParaRPr lang="SimHei" altLang="SimHei" sz="2000"/>
          </a:p>
        </p:txBody>
      </p:sp>
      <p:sp>
        <p:nvSpPr>
          <p:cNvPr id="478" name="textbox 478"/>
          <p:cNvSpPr/>
          <p:nvPr/>
        </p:nvSpPr>
        <p:spPr>
          <a:xfrm>
            <a:off x="10752175" y="12035270"/>
            <a:ext cx="2754629" cy="370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850"/>
              </a:lnSpc>
            </a:pPr>
            <a:endParaRPr lang="Arial" altLang="Arial" sz="100"/>
          </a:p>
          <a:p>
            <a:pPr marL="12700" algn="l" rtl="0" eaLnBrk="0">
              <a:lnSpc>
                <a:spcPct val="98000"/>
              </a:lnSpc>
            </a:pPr>
            <a:r>
              <a:rPr sz="2300" kern="0" spc="150">
                <a:solidFill>
                  <a:srgbClr val="2F2F2F">
                    <a:alpha val="100000"/>
                  </a:srgbClr>
                </a:solidFill>
                <a:latin typeface="SimSun"/>
                <a:ea typeface="SimSun"/>
                <a:cs typeface="SimSun"/>
              </a:rPr>
              <a:t>数据来源：</a:t>
            </a:r>
            <a:r>
              <a:rPr sz="2300" kern="0" spc="0">
                <a:solidFill>
                  <a:srgbClr val="2F2F2F">
                    <a:alpha val="100000"/>
                  </a:srgbClr>
                </a:solidFill>
                <a:latin typeface="SimSun"/>
                <a:ea typeface="SimSun"/>
                <a:cs typeface="SimSun"/>
              </a:rPr>
              <a:t>Statista</a:t>
            </a:r>
            <a:endParaRPr lang="SimSun" altLang="SimSun" sz="2300"/>
          </a:p>
        </p:txBody>
      </p:sp>
      <p:sp>
        <p:nvSpPr>
          <p:cNvPr id="480" name="textbox 480"/>
          <p:cNvSpPr/>
          <p:nvPr/>
        </p:nvSpPr>
        <p:spPr>
          <a:xfrm>
            <a:off x="12067209" y="13140082"/>
            <a:ext cx="258445" cy="2520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901"/>
              </a:lnSpc>
            </a:pPr>
            <a:endParaRPr lang="Arial" altLang="Arial" sz="100"/>
          </a:p>
          <a:p>
            <a:pPr marL="12700" algn="l" rtl="0" eaLnBrk="0">
              <a:lnSpc>
                <a:spcPct val="87000"/>
              </a:lnSpc>
            </a:pPr>
            <a:r>
              <a:rPr sz="1700" kern="0" spc="-40">
                <a:solidFill>
                  <a:srgbClr val="000000">
                    <a:alpha val="100000"/>
                  </a:srgbClr>
                </a:solidFill>
                <a:latin typeface="Yu Gothic"/>
                <a:ea typeface="Yu Gothic"/>
                <a:cs typeface="Yu Gothic"/>
              </a:rPr>
              <a:t>15</a:t>
            </a:r>
            <a:endParaRPr lang="Yu Gothic" altLang="Yu Gothic" sz="1700"/>
          </a:p>
        </p:txBody>
      </p:sp>
      <p:graphicFrame>
        <p:nvGraphicFramePr>
          <p:cNvPr id="482" name="table 482"/>
          <p:cNvGraphicFramePr>
            <a:graphicFrameLocks noGrp="1"/>
          </p:cNvGraphicFramePr>
          <p:nvPr/>
        </p:nvGraphicFramePr>
        <p:xfrm>
          <a:off x="16513491" y="5757862"/>
          <a:ext cx="174625" cy="174625"/>
        </p:xfrm>
        <a:graphic>
          <a:graphicData uri="http://schemas.openxmlformats.org/drawingml/2006/table">
            <a:tbl>
              <a:tblPr>
                <a:solidFill>
                  <a:srgbClr val="006199"/>
                </a:solidFill>
              </a:tblPr>
              <a:tblGrid>
                <a:gridCol w="174625"/>
              </a:tblGrid>
              <a:tr h="165100">
                <a:tc>
                  <a:txBody>
                    <a:bodyPr vert="horz" wrap="square"/>
                    <a:lstStyle/>
                    <a:p>
                      <a:pPr algn="l" rtl="0" eaLnBrk="0">
                        <a:lnSpc>
                          <a:spcPct val="100000"/>
                        </a:lnSpc>
                      </a:pPr>
                      <a:endParaRPr lang="Arial" altLang="Arial" sz="1000"/>
                    </a:p>
                  </a:txBody>
                  <a:tcPr marL="0" marR="0" marT="0" marB="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006199"/>
                    </a:solid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84" name="picture 484"/>
          <p:cNvPicPr>
            <a:picLocks noChangeAspect="1"/>
          </p:cNvPicPr>
          <p:nvPr/>
        </p:nvPicPr>
        <p:blipFill>
          <a:blip r:embed="rId2"/>
          <a:stretch>
            <a:fillRect/>
          </a:stretch>
        </p:blipFill>
        <p:spPr>
          <a:xfrm rot="21600000">
            <a:off x="13658941" y="7073889"/>
            <a:ext cx="9251777" cy="4889479"/>
          </a:xfrm>
          <a:prstGeom prst="rect">
            <a:avLst/>
          </a:prstGeom>
        </p:spPr>
      </p:pic>
      <p:sp>
        <p:nvSpPr>
          <p:cNvPr id="486" name="textbox 486"/>
          <p:cNvSpPr/>
          <p:nvPr/>
        </p:nvSpPr>
        <p:spPr>
          <a:xfrm>
            <a:off x="1568358" y="2542864"/>
            <a:ext cx="10807700" cy="42271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319"/>
              </a:lnSpc>
            </a:pPr>
            <a:endParaRPr lang="Arial" altLang="Arial" sz="100"/>
          </a:p>
          <a:p>
            <a:pPr marL="12700" algn="l" rtl="0" eaLnBrk="0">
              <a:lnSpc>
                <a:spcPct val="102000"/>
              </a:lnSpc>
            </a:pPr>
            <a:r>
              <a:rPr sz="2700" kern="0" spc="390">
                <a:solidFill>
                  <a:srgbClr val="000000">
                    <a:alpha val="100000"/>
                  </a:srgbClr>
                </a:solidFill>
                <a:latin typeface="SimHei"/>
                <a:ea typeface="SimHei"/>
                <a:cs typeface="SimHei"/>
              </a:rPr>
              <a:t>数据显示，2020年至2026年</a:t>
            </a:r>
            <a:r>
              <a:rPr sz="2700" kern="0" spc="380">
                <a:solidFill>
                  <a:srgbClr val="000000">
                    <a:alpha val="100000"/>
                  </a:srgbClr>
                </a:solidFill>
                <a:latin typeface="SimHei"/>
                <a:ea typeface="SimHei"/>
                <a:cs typeface="SimHei"/>
              </a:rPr>
              <a:t>，全球美妆行业收入规模增长率达</a:t>
            </a:r>
            <a:r>
              <a:rPr sz="2700" kern="0" spc="0">
                <a:solidFill>
                  <a:srgbClr val="000000">
                    <a:alpha val="100000"/>
                  </a:srgbClr>
                </a:solidFill>
                <a:latin typeface="SimHei"/>
                <a:ea typeface="SimHei"/>
                <a:cs typeface="SimHei"/>
              </a:rPr>
              <a:t> </a:t>
            </a:r>
            <a:r>
              <a:rPr sz="2700" kern="0" spc="120">
                <a:solidFill>
                  <a:srgbClr val="000000">
                    <a:alpha val="100000"/>
                  </a:srgbClr>
                </a:solidFill>
                <a:latin typeface="SimHei"/>
                <a:ea typeface="SimHei"/>
                <a:cs typeface="SimHei"/>
              </a:rPr>
              <a:t>81.1%,位列第一。越来越多的中国美妆品牌开始走出国门。</a:t>
            </a:r>
            <a:endParaRPr lang="SimHei" altLang="SimHei" sz="2700"/>
          </a:p>
          <a:p>
            <a:pPr algn="l" rtl="0" eaLnBrk="0">
              <a:lnSpc>
                <a:spcPct val="180000"/>
              </a:lnSpc>
            </a:pPr>
            <a:endParaRPr lang="Arial" altLang="Arial" sz="1000"/>
          </a:p>
          <a:p>
            <a:pPr marL="12700" algn="l" rtl="0" eaLnBrk="0">
              <a:lnSpc>
                <a:spcPct val="101000"/>
              </a:lnSpc>
              <a:spcBef>
                <a:spcPts val="817"/>
              </a:spcBef>
            </a:pPr>
            <a:r>
              <a:rPr sz="2700" kern="0" spc="130">
                <a:solidFill>
                  <a:srgbClr val="000000">
                    <a:alpha val="100000"/>
                  </a:srgbClr>
                </a:solidFill>
                <a:latin typeface="SimHei"/>
                <a:ea typeface="SimHei"/>
                <a:cs typeface="SimHei"/>
              </a:rPr>
              <a:t>亚太地区一直占据全球化妆品行业销售市场霸主地位，中</a:t>
            </a:r>
            <a:r>
              <a:rPr sz="2700" kern="0" spc="120">
                <a:solidFill>
                  <a:srgbClr val="000000">
                    <a:alpha val="100000"/>
                  </a:srgbClr>
                </a:solidFill>
                <a:latin typeface="SimHei"/>
                <a:ea typeface="SimHei"/>
                <a:cs typeface="SimHei"/>
              </a:rPr>
              <a:t>国美妆品牌</a:t>
            </a:r>
            <a:r>
              <a:rPr sz="2700" kern="0" spc="0">
                <a:solidFill>
                  <a:srgbClr val="000000">
                    <a:alpha val="100000"/>
                  </a:srgbClr>
                </a:solidFill>
                <a:latin typeface="SimHei"/>
                <a:ea typeface="SimHei"/>
                <a:cs typeface="SimHei"/>
              </a:rPr>
              <a:t> </a:t>
            </a:r>
            <a:r>
              <a:rPr sz="2700" kern="0" spc="50">
                <a:solidFill>
                  <a:srgbClr val="000000">
                    <a:alpha val="100000"/>
                  </a:srgbClr>
                </a:solidFill>
                <a:latin typeface="SimHei"/>
                <a:ea typeface="SimHei"/>
                <a:cs typeface="SimHei"/>
              </a:rPr>
              <a:t>出海主要目的地为日本、东南亚</a:t>
            </a:r>
            <a:r>
              <a:rPr sz="2700" kern="0" spc="40">
                <a:solidFill>
                  <a:srgbClr val="000000">
                    <a:alpha val="100000"/>
                  </a:srgbClr>
                </a:solidFill>
                <a:latin typeface="SimHei"/>
                <a:ea typeface="SimHei"/>
                <a:cs typeface="SimHei"/>
              </a:rPr>
              <a:t>。</a:t>
            </a:r>
            <a:endParaRPr lang="SimHei" altLang="SimHei" sz="2700"/>
          </a:p>
          <a:p>
            <a:pPr algn="l" rtl="0" eaLnBrk="0">
              <a:lnSpc>
                <a:spcPct val="116000"/>
              </a:lnSpc>
            </a:pPr>
            <a:endParaRPr lang="Arial" altLang="Arial" sz="1000"/>
          </a:p>
          <a:p>
            <a:pPr algn="l" rtl="0" eaLnBrk="0">
              <a:lnSpc>
                <a:spcPct val="116000"/>
              </a:lnSpc>
            </a:pPr>
            <a:endParaRPr lang="Arial" altLang="Arial" sz="1000"/>
          </a:p>
          <a:p>
            <a:pPr algn="l" rtl="0" eaLnBrk="0">
              <a:lnSpc>
                <a:spcPct val="113000"/>
              </a:lnSpc>
            </a:pPr>
            <a:endParaRPr lang="Arial" altLang="Arial" sz="600"/>
          </a:p>
          <a:p>
            <a:pPr marL="12700" algn="l" rtl="0" eaLnBrk="0">
              <a:lnSpc>
                <a:spcPct val="103000"/>
              </a:lnSpc>
              <a:spcBef>
                <a:spcPts val="5"/>
              </a:spcBef>
            </a:pPr>
            <a:r>
              <a:rPr sz="2700" kern="0" spc="130">
                <a:solidFill>
                  <a:srgbClr val="000000">
                    <a:alpha val="100000"/>
                  </a:srgbClr>
                </a:solidFill>
                <a:latin typeface="SimHei"/>
                <a:ea typeface="SimHei"/>
                <a:cs typeface="SimHei"/>
              </a:rPr>
              <a:t>在国内美妆市场竞争白热化以及增速放缓的背景下，不少</a:t>
            </a:r>
            <a:r>
              <a:rPr sz="2700" kern="0" spc="120">
                <a:solidFill>
                  <a:srgbClr val="000000">
                    <a:alpha val="100000"/>
                  </a:srgbClr>
                </a:solidFill>
                <a:latin typeface="SimHei"/>
                <a:ea typeface="SimHei"/>
                <a:cs typeface="SimHei"/>
              </a:rPr>
              <a:t>国货品牌选</a:t>
            </a:r>
            <a:r>
              <a:rPr sz="2700" kern="0" spc="0">
                <a:solidFill>
                  <a:srgbClr val="000000">
                    <a:alpha val="100000"/>
                  </a:srgbClr>
                </a:solidFill>
                <a:latin typeface="SimHei"/>
                <a:ea typeface="SimHei"/>
                <a:cs typeface="SimHei"/>
              </a:rPr>
              <a:t> </a:t>
            </a:r>
            <a:r>
              <a:rPr sz="2700" kern="0" spc="130">
                <a:solidFill>
                  <a:srgbClr val="000000">
                    <a:alpha val="100000"/>
                  </a:srgbClr>
                </a:solidFill>
                <a:latin typeface="SimHei"/>
                <a:ea typeface="SimHei"/>
                <a:cs typeface="SimHei"/>
              </a:rPr>
              <a:t>择通过出海寻找第二增长曲线。数据显示，近年来中国</a:t>
            </a:r>
            <a:r>
              <a:rPr sz="2700" kern="0" spc="120">
                <a:solidFill>
                  <a:srgbClr val="000000">
                    <a:alpha val="100000"/>
                  </a:srgbClr>
                </a:solidFill>
                <a:latin typeface="SimHei"/>
                <a:ea typeface="SimHei"/>
                <a:cs typeface="SimHei"/>
              </a:rPr>
              <a:t>美容化妆品及</a:t>
            </a:r>
            <a:r>
              <a:rPr sz="2700" kern="0" spc="0">
                <a:solidFill>
                  <a:srgbClr val="000000">
                    <a:alpha val="100000"/>
                  </a:srgbClr>
                </a:solidFill>
                <a:latin typeface="SimHei"/>
                <a:ea typeface="SimHei"/>
                <a:cs typeface="SimHei"/>
              </a:rPr>
              <a:t> </a:t>
            </a:r>
            <a:r>
              <a:rPr sz="2700" kern="0" spc="280">
                <a:solidFill>
                  <a:srgbClr val="000000">
                    <a:alpha val="100000"/>
                  </a:srgbClr>
                </a:solidFill>
                <a:latin typeface="SimHei"/>
                <a:ea typeface="SimHei"/>
                <a:cs typeface="SimHei"/>
              </a:rPr>
              <a:t>个人护理产品的出口规模逐年增加，即使在疫情期间(2019-2021</a:t>
            </a:r>
            <a:r>
              <a:rPr sz="2700" kern="0" spc="40">
                <a:solidFill>
                  <a:srgbClr val="000000">
                    <a:alpha val="100000"/>
                  </a:srgbClr>
                </a:solidFill>
                <a:latin typeface="SimHei"/>
                <a:ea typeface="SimHei"/>
                <a:cs typeface="SimHei"/>
              </a:rPr>
              <a:t> </a:t>
            </a:r>
            <a:r>
              <a:rPr sz="2700" kern="0" spc="200">
                <a:solidFill>
                  <a:srgbClr val="000000">
                    <a:alpha val="100000"/>
                  </a:srgbClr>
                </a:solidFill>
                <a:latin typeface="SimHei"/>
                <a:ea typeface="SimHei"/>
                <a:cs typeface="SimHei"/>
              </a:rPr>
              <a:t>年),依旧保持了32%的年均复合增长率</a:t>
            </a:r>
            <a:r>
              <a:rPr sz="2700" kern="0" spc="190">
                <a:solidFill>
                  <a:srgbClr val="000000">
                    <a:alpha val="100000"/>
                  </a:srgbClr>
                </a:solidFill>
                <a:latin typeface="SimHei"/>
                <a:ea typeface="SimHei"/>
                <a:cs typeface="SimHei"/>
              </a:rPr>
              <a:t>。</a:t>
            </a:r>
            <a:endParaRPr lang="SimHei" altLang="SimHei" sz="2700"/>
          </a:p>
        </p:txBody>
      </p:sp>
      <p:pic>
        <p:nvPicPr>
          <p:cNvPr id="488" name="picture 488"/>
          <p:cNvPicPr>
            <a:picLocks noChangeAspect="1"/>
          </p:cNvPicPr>
          <p:nvPr/>
        </p:nvPicPr>
        <p:blipFill>
          <a:blip r:embed="rId3"/>
          <a:stretch>
            <a:fillRect/>
          </a:stretch>
        </p:blipFill>
        <p:spPr>
          <a:xfrm rot="21600000">
            <a:off x="13639674" y="2247914"/>
            <a:ext cx="9302984" cy="4692654"/>
          </a:xfrm>
          <a:prstGeom prst="rect">
            <a:avLst/>
          </a:prstGeom>
        </p:spPr>
      </p:pic>
      <p:sp>
        <p:nvSpPr>
          <p:cNvPr id="490" name="textbox 490"/>
          <p:cNvSpPr/>
          <p:nvPr/>
        </p:nvSpPr>
        <p:spPr>
          <a:xfrm>
            <a:off x="1568358" y="7851506"/>
            <a:ext cx="10890250" cy="30835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502"/>
              </a:lnSpc>
            </a:pPr>
            <a:endParaRPr lang="Arial" altLang="Arial" sz="100"/>
          </a:p>
          <a:p>
            <a:pPr marL="12700" algn="l" rtl="0" eaLnBrk="0">
              <a:lnSpc>
                <a:spcPct val="92000"/>
              </a:lnSpc>
            </a:pPr>
            <a:r>
              <a:rPr sz="2700" kern="0" spc="40">
                <a:solidFill>
                  <a:srgbClr val="000000">
                    <a:alpha val="100000"/>
                  </a:srgbClr>
                </a:solidFill>
                <a:latin typeface="SimHei"/>
                <a:ea typeface="SimHei"/>
                <a:cs typeface="SimHei"/>
              </a:rPr>
              <a:t>2018年8月，花西子发出海外的第一笔订单，买家是一位华裔。</a:t>
            </a:r>
            <a:endParaRPr lang="SimHei" altLang="SimHei" sz="2700"/>
          </a:p>
          <a:p>
            <a:pPr algn="l" rtl="0" eaLnBrk="0">
              <a:lnSpc>
                <a:spcPct val="188000"/>
              </a:lnSpc>
            </a:pPr>
            <a:endParaRPr lang="Arial" altLang="Arial" sz="1000"/>
          </a:p>
          <a:p>
            <a:pPr marL="12700" algn="l" rtl="0" eaLnBrk="0">
              <a:lnSpc>
                <a:spcPct val="93000"/>
              </a:lnSpc>
              <a:spcBef>
                <a:spcPts val="818"/>
              </a:spcBef>
            </a:pPr>
            <a:r>
              <a:rPr sz="2700" kern="0" spc="-10">
                <a:solidFill>
                  <a:srgbClr val="000000">
                    <a:alpha val="100000"/>
                  </a:srgbClr>
                </a:solidFill>
                <a:latin typeface="SimHei"/>
                <a:ea typeface="SimHei"/>
                <a:cs typeface="SimHei"/>
              </a:rPr>
              <a:t>花西子极其重视网红营销，2020年开通</a:t>
            </a:r>
            <a:r>
              <a:rPr sz="2700" kern="0" spc="-10">
                <a:solidFill>
                  <a:srgbClr val="000000">
                    <a:alpha val="100000"/>
                  </a:srgbClr>
                </a:solidFill>
                <a:latin typeface="SimSun"/>
                <a:ea typeface="SimSun"/>
                <a:cs typeface="SimSun"/>
              </a:rPr>
              <a:t>Facebo</a:t>
            </a:r>
            <a:r>
              <a:rPr sz="2700" kern="0" spc="-20">
                <a:solidFill>
                  <a:srgbClr val="000000">
                    <a:alpha val="100000"/>
                  </a:srgbClr>
                </a:solidFill>
                <a:latin typeface="SimSun"/>
                <a:ea typeface="SimSun"/>
                <a:cs typeface="SimSun"/>
              </a:rPr>
              <a:t>ok、Ins、Twitter、      </a:t>
            </a:r>
            <a:r>
              <a:rPr sz="2700" kern="0" spc="0">
                <a:solidFill>
                  <a:srgbClr val="000000">
                    <a:alpha val="100000"/>
                  </a:srgbClr>
                </a:solidFill>
                <a:latin typeface="Arial"/>
                <a:ea typeface="Arial"/>
                <a:cs typeface="Arial"/>
              </a:rPr>
              <a:t>TikTok</a:t>
            </a:r>
            <a:r>
              <a:rPr sz="2700" kern="0" spc="90">
                <a:solidFill>
                  <a:srgbClr val="000000">
                    <a:alpha val="100000"/>
                  </a:srgbClr>
                </a:solidFill>
                <a:latin typeface="SimHei"/>
                <a:ea typeface="SimHei"/>
                <a:cs typeface="SimHei"/>
              </a:rPr>
              <a:t>账号，成为中国第一批进入这</a:t>
            </a:r>
            <a:r>
              <a:rPr sz="2700" kern="0" spc="80">
                <a:solidFill>
                  <a:srgbClr val="000000">
                    <a:alpha val="100000"/>
                  </a:srgbClr>
                </a:solidFill>
                <a:latin typeface="SimHei"/>
                <a:ea typeface="SimHei"/>
                <a:cs typeface="SimHei"/>
              </a:rPr>
              <a:t>些平台的出海品牌。</a:t>
            </a:r>
            <a:endParaRPr lang="SimHei" altLang="SimHei" sz="2700"/>
          </a:p>
          <a:p>
            <a:pPr algn="l" rtl="0" eaLnBrk="0">
              <a:lnSpc>
                <a:spcPct val="185000"/>
              </a:lnSpc>
            </a:pPr>
            <a:endParaRPr lang="Arial" altLang="Arial" sz="1000"/>
          </a:p>
          <a:p>
            <a:pPr marL="12700" algn="l" rtl="0" eaLnBrk="0">
              <a:lnSpc>
                <a:spcPts val="3311"/>
              </a:lnSpc>
              <a:spcBef>
                <a:spcPts val="810"/>
              </a:spcBef>
            </a:pPr>
            <a:r>
              <a:rPr sz="2700" kern="0" spc="80">
                <a:solidFill>
                  <a:srgbClr val="000000">
                    <a:alpha val="100000"/>
                  </a:srgbClr>
                </a:solidFill>
                <a:latin typeface="SimHei"/>
                <a:ea typeface="SimHei"/>
                <a:cs typeface="SimHei"/>
              </a:rPr>
              <a:t>包括0</a:t>
            </a:r>
            <a:r>
              <a:rPr sz="2700" kern="0" spc="0">
                <a:solidFill>
                  <a:srgbClr val="000000">
                    <a:alpha val="100000"/>
                  </a:srgbClr>
                </a:solidFill>
                <a:latin typeface="Arial"/>
                <a:ea typeface="Arial"/>
                <a:cs typeface="Arial"/>
              </a:rPr>
              <a:t>Jonysios</a:t>
            </a:r>
            <a:r>
              <a:rPr sz="2700" kern="0" spc="80">
                <a:solidFill>
                  <a:srgbClr val="000000">
                    <a:alpha val="100000"/>
                  </a:srgbClr>
                </a:solidFill>
                <a:latin typeface="SimSun"/>
                <a:ea typeface="SimSun"/>
                <a:cs typeface="SimSun"/>
              </a:rPr>
              <a:t>、</a:t>
            </a:r>
            <a:r>
              <a:rPr sz="2700" kern="0" spc="80">
                <a:solidFill>
                  <a:srgbClr val="000000">
                    <a:alpha val="100000"/>
                  </a:srgbClr>
                </a:solidFill>
                <a:latin typeface="Arial"/>
                <a:ea typeface="Arial"/>
                <a:cs typeface="Arial"/>
              </a:rPr>
              <a:t>@</a:t>
            </a:r>
            <a:r>
              <a:rPr sz="2700" kern="0" spc="0">
                <a:solidFill>
                  <a:srgbClr val="000000">
                    <a:alpha val="100000"/>
                  </a:srgbClr>
                </a:solidFill>
                <a:latin typeface="Arial"/>
                <a:ea typeface="Arial"/>
                <a:cs typeface="Arial"/>
              </a:rPr>
              <a:t>nadina</a:t>
            </a:r>
            <a:r>
              <a:rPr sz="2700" kern="0" spc="80">
                <a:solidFill>
                  <a:srgbClr val="000000">
                    <a:alpha val="100000"/>
                  </a:srgbClr>
                </a:solidFill>
                <a:latin typeface="Arial"/>
                <a:ea typeface="Arial"/>
                <a:cs typeface="Arial"/>
              </a:rPr>
              <a:t>_</a:t>
            </a:r>
            <a:r>
              <a:rPr sz="2700" kern="0" spc="0">
                <a:solidFill>
                  <a:srgbClr val="000000">
                    <a:alpha val="100000"/>
                  </a:srgbClr>
                </a:solidFill>
                <a:latin typeface="Arial"/>
                <a:ea typeface="Arial"/>
                <a:cs typeface="Arial"/>
              </a:rPr>
              <a:t>ioana</a:t>
            </a:r>
            <a:r>
              <a:rPr sz="2700" kern="0" spc="80">
                <a:solidFill>
                  <a:srgbClr val="000000">
                    <a:alpha val="100000"/>
                  </a:srgbClr>
                </a:solidFill>
                <a:latin typeface="Arial"/>
                <a:ea typeface="Arial"/>
                <a:cs typeface="Arial"/>
              </a:rPr>
              <a:t>  </a:t>
            </a:r>
            <a:r>
              <a:rPr sz="2700" kern="0" spc="80">
                <a:solidFill>
                  <a:srgbClr val="000000">
                    <a:alpha val="100000"/>
                  </a:srgbClr>
                </a:solidFill>
                <a:latin typeface="SimHei"/>
                <a:ea typeface="SimHei"/>
                <a:cs typeface="SimHei"/>
              </a:rPr>
              <a:t>在内的数位百万粉丝美妆博主以及美</a:t>
            </a:r>
            <a:endParaRPr lang="SimHei" altLang="SimHei" sz="2700"/>
          </a:p>
          <a:p>
            <a:pPr marL="12700" algn="l" rtl="0" eaLnBrk="0">
              <a:lnSpc>
                <a:spcPct val="80000"/>
              </a:lnSpc>
              <a:spcBef>
                <a:spcPts val="17"/>
              </a:spcBef>
            </a:pPr>
            <a:r>
              <a:rPr sz="2700" kern="0" spc="100">
                <a:solidFill>
                  <a:srgbClr val="000000">
                    <a:alpha val="100000"/>
                  </a:srgbClr>
                </a:solidFill>
                <a:latin typeface="SimHei"/>
                <a:ea typeface="SimHei"/>
                <a:cs typeface="SimHei"/>
              </a:rPr>
              <a:t>国顶流美妆博主</a:t>
            </a:r>
            <a:r>
              <a:rPr sz="2700" kern="0" spc="0">
                <a:solidFill>
                  <a:srgbClr val="000000">
                    <a:alpha val="100000"/>
                  </a:srgbClr>
                </a:solidFill>
                <a:latin typeface="Arial"/>
                <a:ea typeface="Arial"/>
                <a:cs typeface="Arial"/>
              </a:rPr>
              <a:t>Jeffree</a:t>
            </a:r>
            <a:r>
              <a:rPr sz="2700" kern="0" spc="100">
                <a:solidFill>
                  <a:srgbClr val="000000">
                    <a:alpha val="100000"/>
                  </a:srgbClr>
                </a:solidFill>
                <a:latin typeface="Arial"/>
                <a:ea typeface="Arial"/>
                <a:cs typeface="Arial"/>
              </a:rPr>
              <a:t>    </a:t>
            </a:r>
            <a:r>
              <a:rPr sz="2700" kern="0" spc="0">
                <a:solidFill>
                  <a:srgbClr val="000000">
                    <a:alpha val="100000"/>
                  </a:srgbClr>
                </a:solidFill>
                <a:latin typeface="Arial"/>
                <a:ea typeface="Arial"/>
                <a:cs typeface="Arial"/>
              </a:rPr>
              <a:t>Star</a:t>
            </a:r>
            <a:r>
              <a:rPr sz="2700" kern="0" spc="100">
                <a:solidFill>
                  <a:srgbClr val="000000">
                    <a:alpha val="100000"/>
                  </a:srgbClr>
                </a:solidFill>
                <a:latin typeface="SimHei"/>
                <a:ea typeface="SimHei"/>
                <a:cs typeface="SimHei"/>
              </a:rPr>
              <a:t>的助攻，帮助花西子引发海外消</a:t>
            </a:r>
            <a:r>
              <a:rPr sz="2700" kern="0" spc="90">
                <a:solidFill>
                  <a:srgbClr val="000000">
                    <a:alpha val="100000"/>
                  </a:srgbClr>
                </a:solidFill>
                <a:latin typeface="SimHei"/>
                <a:ea typeface="SimHei"/>
                <a:cs typeface="SimHei"/>
              </a:rPr>
              <a:t>费者的</a:t>
            </a:r>
            <a:endParaRPr lang="SimHei" altLang="SimHei" sz="2700"/>
          </a:p>
          <a:p>
            <a:pPr marL="12700" algn="l" rtl="0" eaLnBrk="0">
              <a:lnSpc>
                <a:spcPct val="92000"/>
              </a:lnSpc>
              <a:spcBef>
                <a:spcPts val="69"/>
              </a:spcBef>
            </a:pPr>
            <a:r>
              <a:rPr sz="2700" kern="0" spc="10">
                <a:solidFill>
                  <a:srgbClr val="000000">
                    <a:alpha val="100000"/>
                  </a:srgbClr>
                </a:solidFill>
                <a:latin typeface="SimHei"/>
                <a:ea typeface="SimHei"/>
                <a:cs typeface="SimHei"/>
              </a:rPr>
              <a:t>关注。截止目前，花西子已销往100+个国家和地区。</a:t>
            </a:r>
            <a:endParaRPr lang="SimHei" altLang="SimHei" sz="2700"/>
          </a:p>
        </p:txBody>
      </p:sp>
      <p:sp>
        <p:nvSpPr>
          <p:cNvPr id="492" name="textbox 492"/>
          <p:cNvSpPr/>
          <p:nvPr/>
        </p:nvSpPr>
        <p:spPr>
          <a:xfrm>
            <a:off x="16593300" y="783590"/>
            <a:ext cx="6536690" cy="734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5580"/>
              </a:lnSpc>
            </a:pPr>
            <a:r>
              <a:rPr sz="3900" b="1" kern="0" spc="-60">
                <a:solidFill>
                  <a:srgbClr val="000000">
                    <a:alpha val="100000"/>
                  </a:srgbClr>
                </a:solidFill>
                <a:latin typeface="SimHei"/>
                <a:ea typeface="SimHei"/>
                <a:cs typeface="SimHei"/>
              </a:rPr>
              <a:t>霞光社</a:t>
            </a:r>
            <a:r>
              <a:rPr sz="3900" b="1" kern="0" spc="-60">
                <a:solidFill>
                  <a:srgbClr val="000000">
                    <a:alpha val="100000"/>
                  </a:srgbClr>
                </a:solidFill>
                <a:latin typeface="Arial"/>
                <a:ea typeface="Arial"/>
                <a:cs typeface="Arial"/>
              </a:rPr>
              <a:t>ShineGlobal| </a:t>
            </a:r>
            <a:r>
              <a:rPr sz="3900" b="1" kern="0" spc="-60">
                <a:solidFill>
                  <a:srgbClr val="000000">
                    <a:alpha val="100000"/>
                  </a:srgbClr>
                </a:solidFill>
                <a:latin typeface="SimHei"/>
                <a:ea typeface="SimHei"/>
                <a:cs typeface="SimHei"/>
              </a:rPr>
              <a:t>霞光智库</a:t>
            </a:r>
            <a:endParaRPr lang="SimHei" altLang="SimHei" sz="3900"/>
          </a:p>
        </p:txBody>
      </p:sp>
      <p:sp>
        <p:nvSpPr>
          <p:cNvPr id="494" name="textbox 494"/>
          <p:cNvSpPr/>
          <p:nvPr/>
        </p:nvSpPr>
        <p:spPr>
          <a:xfrm>
            <a:off x="1284047" y="753197"/>
            <a:ext cx="6559550" cy="6515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100"/>
          </a:p>
          <a:p>
            <a:pPr marL="12700" algn="l" rtl="0" eaLnBrk="0">
              <a:lnSpc>
                <a:spcPct val="95000"/>
              </a:lnSpc>
              <a:spcBef>
                <a:spcPts val="1"/>
              </a:spcBef>
            </a:pPr>
            <a:r>
              <a:rPr sz="4300" b="1" kern="0" spc="60">
                <a:solidFill>
                  <a:srgbClr val="FF6600">
                    <a:alpha val="100000"/>
                  </a:srgbClr>
                </a:solidFill>
                <a:latin typeface="SimHei"/>
                <a:ea typeface="SimHei"/>
                <a:cs typeface="SimHei"/>
              </a:rPr>
              <a:t>3、</a:t>
            </a:r>
            <a:r>
              <a:rPr sz="4300" kern="0" spc="-1130">
                <a:solidFill>
                  <a:srgbClr val="FF6600">
                    <a:alpha val="100000"/>
                  </a:srgbClr>
                </a:solidFill>
                <a:latin typeface="SimHei"/>
                <a:ea typeface="SimHei"/>
                <a:cs typeface="SimHei"/>
              </a:rPr>
              <a:t> </a:t>
            </a:r>
            <a:r>
              <a:rPr sz="4300" b="1" kern="0" spc="60">
                <a:solidFill>
                  <a:srgbClr val="FF6600">
                    <a:alpha val="100000"/>
                  </a:srgbClr>
                </a:solidFill>
                <a:latin typeface="SimHei"/>
                <a:ea typeface="SimHei"/>
                <a:cs typeface="SimHei"/>
              </a:rPr>
              <a:t>美妆出海案例：花西子</a:t>
            </a:r>
            <a:endParaRPr lang="SimHei" altLang="SimHei" sz="4300"/>
          </a:p>
        </p:txBody>
      </p:sp>
      <p:sp>
        <p:nvSpPr>
          <p:cNvPr id="496" name="textbox 496"/>
          <p:cNvSpPr/>
          <p:nvPr/>
        </p:nvSpPr>
        <p:spPr>
          <a:xfrm>
            <a:off x="8813819" y="640004"/>
            <a:ext cx="1848485" cy="8851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465"/>
              </a:lnSpc>
            </a:pPr>
            <a:endParaRPr lang="Arial" altLang="Arial" sz="100"/>
          </a:p>
          <a:p>
            <a:pPr marL="12700" algn="l" rtl="0" eaLnBrk="0">
              <a:lnSpc>
                <a:spcPct val="95000"/>
              </a:lnSpc>
            </a:pPr>
            <a:r>
              <a:rPr sz="4300" kern="0" spc="480">
                <a:solidFill>
                  <a:srgbClr val="000000">
                    <a:alpha val="100000"/>
                  </a:srgbClr>
                </a:solidFill>
                <a:latin typeface="SimSun"/>
                <a:ea typeface="SimSun"/>
                <a:cs typeface="SimSun"/>
              </a:rPr>
              <a:t>花西子</a:t>
            </a:r>
            <a:endParaRPr lang="SimSun" altLang="SimSun" sz="4300"/>
          </a:p>
          <a:p>
            <a:pPr marL="431800" algn="l" rtl="0" eaLnBrk="0">
              <a:lnSpc>
                <a:spcPct val="79000"/>
              </a:lnSpc>
              <a:spcBef>
                <a:spcPts val="154"/>
              </a:spcBef>
            </a:pPr>
            <a:r>
              <a:rPr sz="1800" kern="0" spc="-20">
                <a:solidFill>
                  <a:srgbClr val="000000">
                    <a:alpha val="100000"/>
                  </a:srgbClr>
                </a:solidFill>
                <a:latin typeface="Times New Roman"/>
                <a:ea typeface="Times New Roman"/>
                <a:cs typeface="Times New Roman"/>
              </a:rPr>
              <a:t>florasis</a:t>
            </a:r>
            <a:endParaRPr lang="Times New Roman" altLang="Times New Roman" sz="1800"/>
          </a:p>
        </p:txBody>
      </p:sp>
      <p:sp>
        <p:nvSpPr>
          <p:cNvPr id="498" name="textbox 498"/>
          <p:cNvSpPr/>
          <p:nvPr/>
        </p:nvSpPr>
        <p:spPr>
          <a:xfrm>
            <a:off x="12052258" y="13179823"/>
            <a:ext cx="189229" cy="1981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45"/>
              </a:lnSpc>
            </a:pPr>
            <a:endParaRPr lang="Arial" altLang="Arial" sz="100"/>
          </a:p>
          <a:p>
            <a:pPr marL="12700" algn="l" rtl="0" eaLnBrk="0">
              <a:lnSpc>
                <a:spcPct val="81000"/>
              </a:lnSpc>
            </a:pPr>
            <a:r>
              <a:rPr sz="1400" kern="0" spc="-40">
                <a:solidFill>
                  <a:srgbClr val="000000">
                    <a:alpha val="100000"/>
                  </a:srgbClr>
                </a:solidFill>
                <a:latin typeface="SimSun"/>
                <a:ea typeface="SimSun"/>
                <a:cs typeface="SimSun"/>
              </a:rPr>
              <a:t>16</a:t>
            </a:r>
            <a:endParaRPr lang="SimSun" altLang="SimSun" sz="1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23114000" cy="12446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https://d.book118.com/157035142033006030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293</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SimHei</vt:lpstr>
      <vt:lpstr>SimSun</vt:lpstr>
      <vt:lpstr>Times New Roman</vt:lpstr>
      <vt:lpstr>Yu Gothic</vt:lpstr>
      <vt:lpstr>YouYuan</vt:lpstr>
      <vt:lpstr>STXinwei</vt:lpstr>
      <vt:lpstr>Microsoft YaHei</vt:lpstr>
      <vt:lpstr>STCaiyun</vt:lpstr>
      <vt:lpstr>LiSu</vt:lpstr>
      <vt:lpstr>Dotum</vt:lpstr>
      <vt:lpstr>STXingkai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2024-09-01T17:30:55.571</cp:lastPrinted>
  <dcterms:created xsi:type="dcterms:W3CDTF">2024-09-01T09:30:55Z</dcterms:created>
  <dcterms:modified xsi:type="dcterms:W3CDTF">2024-09-01T09:30:57Z</dcterms:modified>
</cp:coreProperties>
</file>