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9445CE-1324-45E4-8F60-696AF9D957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E29A58-A616-48EA-A579-9FBB4367FC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F8D6BF-5D51-4074-B929-C0746BD4CF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FF1F61-AE7D-4717-889A-D1C9A16539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F5713B-0F3D-4F79-A84E-540A74B003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DCCBD3-D8B2-4344-94F2-5AEBBF545B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D8EEE5-E4A2-4DF7-A7ED-219007D83D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E57316-D069-42DB-80C8-574150E655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7F07F30-EF4A-44C6-A92D-A97F09BB2B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AD097D-22DF-42F9-ADDE-D9F044963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2B8C9-A1C9-464E-9D14-EE2F59ACED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emf"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704311200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机构编制业务讲解6定稿删减版\n## 1.机构编制业务的基本概念与重要性\n### 1.1什么是机构编制业务及其实际应用\n### 1.2机构编制业务的重要性及影响\n### 1.3机构编制业务的基本原则和要求\n## 2.机构编制业务的具体流程与方法\n### 2.1机构编制业务的流程概述\n### 2.2机构编制业务的具体方法\n### 2.3机构编制业务的实际操作技巧与注意事项\n## 3.机构编制业务的法律法规与制度保障\n### 3.1机构编制业务的相关法律法规\n### 3.2机构编制业务的管理制度与保障措施\n### 3.3机构编制业务的监督与责任追究\n## 4.机构编制业务的发展趋势与挑战\n### 4.1机构编制业务的发展趋势分析\n### 4.2机构编制业务面临的挑战与问题\n### 4.3机构编制业务的发展策略与建议\n## 5.机构编制业务创新的实践与探索\n### 5.1机构编制业务创新的实践案例\n### 5.2机构编制业务创新的思路与方法\n### 5.3机构编制业务创新的评价与反馈\n## 6.机构编制业务的国际经验与借鉴\n### 6.1机构编制业务的国际经验概述\n### 6.2机构编制业务的国际经验借鉴与启示\n### 6.3机构编制业务的国际合作与交流\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sz="5000"/>
              <a:t>机构编制业务的基本概念与重要性</a:t>
            </a:r>
            <a:endParaRPr/>
          </a:p>
        </p:txBody>
      </p:sp>
      <p:sp>
        <p:nvSpPr>
          <p:cNvPr id="3" name="副标题 2"/>
          <p:cNvSpPr>
            <a:spLocks noGrp="1"/>
          </p:cNvSpPr>
          <p:nvPr>
            <p:ph type="subTitle" idx="1"/>
          </p:nvPr>
        </p:nvSpPr>
        <p:spPr>
          <a:xfrm>
            <a:off x="571500" y="3984896"/>
            <a:ext cx="5581650" cy="400050"/>
          </a:xfrm>
        </p:spPr>
        <p:txBody>
          <a:bodyPr/>
          <a:lstStyle/>
          <a:p>
            <a:r>
              <a:rPr lang="en-US"/>
              <a:t> </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z="1400" spc="80">
                <a:solidFill>
                  <a:schemeClr val="accent1">
                    <a:lumMod val="50000"/>
                  </a:schemeClr>
                </a:solidFill>
                <a:effectLst/>
              </a:rPr>
              <a:t> </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2" name="" descr="{&quot;isTemplate&quot;:true,&quot;type&quot;:2}"/>
        <p:cNvGrpSpPr/>
        <p:nvPr/>
      </p:nvGrpSpPr>
      <p:grpSpPr>
        <a:xfrm>
          <a:off x="0" y="0"/>
          <a:ext cx="0" cy="0"/>
        </a:xfrm>
      </p:grpSpPr>
      <p:sp>
        <p:nvSpPr>
          <p:cNvPr id="53"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机构编制业务的基本概念与重要性</a:t>
            </a:r>
            <a:endParaRPr/>
          </a:p>
        </p:txBody>
      </p:sp>
      <p:sp>
        <p:nvSpPr>
          <p:cNvPr id="54"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55"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descr="{&quot;isTemplate&quot;:true,&quot;type&quot;:3}"/>
        <p:cNvGrpSpPr/>
        <p:nvPr/>
      </p:nvGrpSpPr>
      <p:grpSpPr>
        <a:xfrm>
          <a:off x="0" y="0"/>
          <a:ext cx="0" cy="0"/>
        </a:xfrm>
      </p:grpSpPr>
      <p:sp>
        <p:nvSpPr>
          <p:cNvPr id="84"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342900" indent="-342900" algn="justLow" defTabSz="914400">
              <a:lnSpc>
                <a:spcPct val="130000"/>
              </a:lnSpc>
              <a:buAutoNum type="arabicPeriod"/>
              <a:defRPr sz="1400">
                <a:solidFill>
                  <a:srgbClr val="000000">
                    <a:alpha val="100000"/>
                  </a:srgbClr>
                </a:solidFill>
                <a:latin typeface="Arial"/>
                <a:ea typeface="黑体"/>
              </a:defRPr>
            </a:pPr>
            <a:r>
              <a:rPr lang="en-US" sz="1400" spc="300">
                <a:solidFill>
                  <a:srgbClr val="808080">
                    <a:alpha val="100000"/>
                  </a:srgbClr>
                </a:solidFill>
                <a:latin typeface="微软雅黑"/>
                <a:ea typeface="微软雅黑"/>
              </a:rPr>
              <a:t>-机构编制业务是指</a:t>
            </a:r>
            <a:r>
              <a:rPr lang="en-US" sz="1400" b="1" spc="300">
                <a:solidFill>
                  <a:srgbClr val="808080">
                    <a:alpha val="100000"/>
                  </a:srgbClr>
                </a:solidFill>
                <a:latin typeface="微软雅黑"/>
                <a:ea typeface="微软雅黑"/>
              </a:rPr>
              <a:t>机构编制部门</a:t>
            </a:r>
            <a:r>
              <a:rPr lang="en-US" sz="1400" spc="300">
                <a:solidFill>
                  <a:srgbClr val="808080">
                    <a:alpha val="100000"/>
                  </a:srgbClr>
                </a:solidFill>
                <a:latin typeface="微软雅黑"/>
                <a:ea typeface="微软雅黑"/>
              </a:rPr>
              <a:t>根据国家法律法规和政策规定，对</a:t>
            </a:r>
            <a:r>
              <a:rPr lang="en-US" sz="1400" b="1" spc="300">
                <a:solidFill>
                  <a:srgbClr val="808080">
                    <a:alpha val="100000"/>
                  </a:srgbClr>
                </a:solidFill>
                <a:latin typeface="微软雅黑"/>
                <a:ea typeface="微软雅黑"/>
              </a:rPr>
              <a:t>机构编制资源</a:t>
            </a:r>
            <a:r>
              <a:rPr lang="en-US" sz="1400" spc="300">
                <a:solidFill>
                  <a:srgbClr val="808080">
                    <a:alpha val="100000"/>
                  </a:srgbClr>
                </a:solidFill>
                <a:latin typeface="微软雅黑"/>
                <a:ea typeface="微软雅黑"/>
              </a:rPr>
              <a:t>进行配置、调整和管理的一系列工作。     -机构编制资源包括</a:t>
            </a:r>
            <a:r>
              <a:rPr lang="en-US" sz="1400" b="1" spc="300">
                <a:solidFill>
                  <a:srgbClr val="808080">
                    <a:alpha val="100000"/>
                  </a:srgbClr>
                </a:solidFill>
                <a:latin typeface="微软雅黑"/>
                <a:ea typeface="微软雅黑"/>
              </a:rPr>
              <a:t>机构设置</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人员编制</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领导职数</a:t>
            </a:r>
            <a:r>
              <a:rPr lang="en-US" sz="1400" spc="300">
                <a:solidFill>
                  <a:srgbClr val="808080">
                    <a:alpha val="100000"/>
                  </a:srgbClr>
                </a:solidFill>
                <a:latin typeface="微软雅黑"/>
                <a:ea typeface="微软雅黑"/>
              </a:rPr>
              <a:t>等方面。     -机构编制业务涉及</a:t>
            </a:r>
            <a:r>
              <a:rPr lang="en-US" sz="1400" b="1" spc="300">
                <a:solidFill>
                  <a:srgbClr val="808080">
                    <a:alpha val="100000"/>
                  </a:srgbClr>
                </a:solidFill>
                <a:latin typeface="微软雅黑"/>
                <a:ea typeface="微软雅黑"/>
              </a:rPr>
              <a:t>党政机关</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事业单位</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国有企业</a:t>
            </a:r>
            <a:r>
              <a:rPr lang="en-US" sz="1400" spc="300">
                <a:solidFill>
                  <a:srgbClr val="808080">
                    <a:alpha val="100000"/>
                  </a:srgbClr>
                </a:solidFill>
                <a:latin typeface="微软雅黑"/>
                <a:ea typeface="微软雅黑"/>
              </a:rPr>
              <a:t>等多个领域。     -机构编制业务的主要目的是实现</a:t>
            </a:r>
            <a:r>
              <a:rPr lang="en-US" sz="1400" b="1" spc="300">
                <a:solidFill>
                  <a:srgbClr val="808080">
                    <a:alpha val="100000"/>
                  </a:srgbClr>
                </a:solidFill>
                <a:latin typeface="微软雅黑"/>
                <a:ea typeface="微软雅黑"/>
              </a:rPr>
              <a:t>机构编制资源</a:t>
            </a:r>
            <a:r>
              <a:rPr lang="en-US" sz="1400" spc="300">
                <a:solidFill>
                  <a:srgbClr val="808080">
                    <a:alpha val="100000"/>
                  </a:srgbClr>
                </a:solidFill>
                <a:latin typeface="微软雅黑"/>
                <a:ea typeface="微软雅黑"/>
              </a:rPr>
              <a:t>的合理配置和有效利用，提高</a:t>
            </a:r>
            <a:r>
              <a:rPr lang="en-US" sz="1400" b="1" spc="300">
                <a:solidFill>
                  <a:srgbClr val="808080">
                    <a:alpha val="100000"/>
                  </a:srgbClr>
                </a:solidFill>
                <a:latin typeface="微软雅黑"/>
                <a:ea typeface="微软雅黑"/>
              </a:rPr>
              <a:t>国家治理体系和治理能力现代化</a:t>
            </a:r>
            <a:r>
              <a:rPr lang="en-US" sz="1400" spc="300">
                <a:solidFill>
                  <a:srgbClr val="808080">
                    <a:alpha val="100000"/>
                  </a:srgbClr>
                </a:solidFill>
                <a:latin typeface="微软雅黑"/>
                <a:ea typeface="微软雅黑"/>
              </a:rPr>
              <a:t>。 -机构编制业务的实际应用
    -在</a:t>
            </a:r>
            <a:r>
              <a:rPr lang="en-US" sz="1400" b="1" spc="300">
                <a:solidFill>
                  <a:srgbClr val="808080">
                    <a:alpha val="100000"/>
                  </a:srgbClr>
                </a:solidFill>
                <a:latin typeface="微软雅黑"/>
                <a:ea typeface="微软雅黑"/>
              </a:rPr>
              <a:t>政府职能转变</a:t>
            </a:r>
            <a:r>
              <a:rPr lang="en-US" sz="1400" spc="300">
                <a:solidFill>
                  <a:srgbClr val="808080">
                    <a:alpha val="100000"/>
                  </a:srgbClr>
                </a:solidFill>
                <a:latin typeface="微软雅黑"/>
                <a:ea typeface="微软雅黑"/>
              </a:rPr>
              <a:t>过程中，机构编制业务有助于优化政府组织结构，提高政府治理能力。     -在</a:t>
            </a:r>
            <a:r>
              <a:rPr lang="en-US" sz="1400" b="1" spc="300">
                <a:solidFill>
                  <a:srgbClr val="808080">
                    <a:alpha val="100000"/>
                  </a:srgbClr>
                </a:solidFill>
                <a:latin typeface="微软雅黑"/>
                <a:ea typeface="微软雅黑"/>
              </a:rPr>
              <a:t>事业单位改革</a:t>
            </a:r>
            <a:r>
              <a:rPr lang="en-US" sz="1400" spc="300">
                <a:solidFill>
                  <a:srgbClr val="808080">
                    <a:alpha val="100000"/>
                  </a:srgbClr>
                </a:solidFill>
                <a:latin typeface="微软雅黑"/>
                <a:ea typeface="微软雅黑"/>
              </a:rPr>
              <a:t>过程中，机构编制业务有助于明确事业单位职责定位，提高事业单位公益服务水平。     -在</a:t>
            </a:r>
            <a:r>
              <a:rPr lang="en-US" sz="1400" b="1" spc="300">
                <a:solidFill>
                  <a:srgbClr val="808080">
                    <a:alpha val="100000"/>
                  </a:srgbClr>
                </a:solidFill>
                <a:latin typeface="微软雅黑"/>
                <a:ea typeface="微软雅黑"/>
              </a:rPr>
              <a:t>国有企业改革</a:t>
            </a:r>
            <a:r>
              <a:rPr lang="en-US" sz="1400" spc="300">
                <a:solidFill>
                  <a:srgbClr val="808080">
                    <a:alpha val="100000"/>
                  </a:srgbClr>
                </a:solidFill>
                <a:latin typeface="微软雅黑"/>
                <a:ea typeface="微软雅黑"/>
              </a:rPr>
              <a:t>过程中，机构编制业务有助于优化国有企业管理结构，提高国有企业经济效益和竞争力。</a:t>
            </a:r>
            <a:endParaRPr/>
          </a:p>
        </p:txBody>
      </p:sp>
      <p:sp>
        <p:nvSpPr>
          <p:cNvPr id="85"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什么是机构编制业务及其实际应用</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6" name="" descr="{&quot;isTemplate&quot;:true,&quot;type&quot;:3}"/>
        <p:cNvGrpSpPr/>
        <p:nvPr/>
      </p:nvGrpSpPr>
      <p:grpSpPr>
        <a:xfrm>
          <a:off x="0" y="0"/>
          <a:ext cx="0" cy="0"/>
        </a:xfrm>
      </p:grpSpPr>
      <p:sp>
        <p:nvSpPr>
          <p:cNvPr id="8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342900" indent="-342900" algn="justLow" defTabSz="914400">
              <a:lnSpc>
                <a:spcPct val="130000"/>
              </a:lnSpc>
              <a:buAutoNum type="arabicPeriod"/>
              <a:defRPr sz="1400">
                <a:solidFill>
                  <a:srgbClr val="000000">
                    <a:alpha val="100000"/>
                  </a:srgbClr>
                </a:solidFill>
                <a:latin typeface="Arial"/>
                <a:ea typeface="黑体"/>
              </a:defRPr>
            </a:pPr>
            <a:r>
              <a:rPr lang="en-US" sz="1400" spc="300">
                <a:solidFill>
                  <a:srgbClr val="808080">
                    <a:alpha val="100000"/>
                  </a:srgbClr>
                </a:solidFill>
                <a:latin typeface="微软雅黑"/>
                <a:ea typeface="微软雅黑"/>
              </a:rPr>
              <a:t>-机构编制业务的重要性     -机构编制业务是</a:t>
            </a:r>
            <a:r>
              <a:rPr lang="en-US" sz="1400" b="1" spc="300">
                <a:solidFill>
                  <a:srgbClr val="808080">
                    <a:alpha val="100000"/>
                  </a:srgbClr>
                </a:solidFill>
                <a:latin typeface="微软雅黑"/>
                <a:ea typeface="微软雅黑"/>
              </a:rPr>
              <a:t>国家治理体系和治理能力现代化</a:t>
            </a:r>
            <a:r>
              <a:rPr lang="en-US" sz="1400" spc="300">
                <a:solidFill>
                  <a:srgbClr val="808080">
                    <a:alpha val="100000"/>
                  </a:srgbClr>
                </a:solidFill>
                <a:latin typeface="微软雅黑"/>
                <a:ea typeface="微软雅黑"/>
              </a:rPr>
              <a:t>的重要环节。     -机构编制业务有助于实现</a:t>
            </a:r>
            <a:r>
              <a:rPr lang="en-US" sz="1400" b="1" spc="300">
                <a:solidFill>
                  <a:srgbClr val="808080">
                    <a:alpha val="100000"/>
                  </a:srgbClr>
                </a:solidFill>
                <a:latin typeface="微软雅黑"/>
                <a:ea typeface="微软雅黑"/>
              </a:rPr>
              <a:t>机构编制资源</a:t>
            </a:r>
            <a:r>
              <a:rPr lang="en-US" sz="1400" spc="300">
                <a:solidFill>
                  <a:srgbClr val="808080">
                    <a:alpha val="100000"/>
                  </a:srgbClr>
                </a:solidFill>
                <a:latin typeface="微软雅黑"/>
                <a:ea typeface="微软雅黑"/>
              </a:rPr>
              <a:t>的合理配置和有效利用。     -机构编制业务有利于提高</a:t>
            </a:r>
            <a:r>
              <a:rPr lang="en-US" sz="1400" b="1" spc="300">
                <a:solidFill>
                  <a:srgbClr val="808080">
                    <a:alpha val="100000"/>
                  </a:srgbClr>
                </a:solidFill>
                <a:latin typeface="微软雅黑"/>
                <a:ea typeface="微软雅黑"/>
              </a:rPr>
              <a:t>政府治理能力</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公共服务水平</a:t>
            </a:r>
            <a:r>
              <a:rPr lang="en-US" sz="1400" spc="300">
                <a:solidFill>
                  <a:srgbClr val="808080">
                    <a:alpha val="100000"/>
                  </a:srgbClr>
                </a:solidFill>
                <a:latin typeface="微软雅黑"/>
                <a:ea typeface="微软雅黑"/>
              </a:rPr>
              <a:t>。 -机构编制业务的影响
    -机构编制业务对</a:t>
            </a:r>
            <a:r>
              <a:rPr lang="en-US" sz="1400" b="1" spc="300">
                <a:solidFill>
                  <a:srgbClr val="808080">
                    <a:alpha val="100000"/>
                  </a:srgbClr>
                </a:solidFill>
                <a:latin typeface="微软雅黑"/>
                <a:ea typeface="微软雅黑"/>
              </a:rPr>
              <a:t>政府组织结构</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职能配置</a:t>
            </a:r>
            <a:r>
              <a:rPr lang="en-US" sz="1400" spc="300">
                <a:solidFill>
                  <a:srgbClr val="808080">
                    <a:alpha val="100000"/>
                  </a:srgbClr>
                </a:solidFill>
                <a:latin typeface="微软雅黑"/>
                <a:ea typeface="微软雅黑"/>
              </a:rPr>
              <a:t>产生重要影响。     -机构编制业务对</a:t>
            </a:r>
            <a:r>
              <a:rPr lang="en-US" sz="1400" b="1" spc="300">
                <a:solidFill>
                  <a:srgbClr val="808080">
                    <a:alpha val="100000"/>
                  </a:srgbClr>
                </a:solidFill>
                <a:latin typeface="微软雅黑"/>
                <a:ea typeface="微软雅黑"/>
              </a:rPr>
              <a:t>事业单位改革</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公益服务水平</a:t>
            </a:r>
            <a:r>
              <a:rPr lang="en-US" sz="1400" spc="300">
                <a:solidFill>
                  <a:srgbClr val="808080">
                    <a:alpha val="100000"/>
                  </a:srgbClr>
                </a:solidFill>
                <a:latin typeface="微软雅黑"/>
                <a:ea typeface="微软雅黑"/>
              </a:rPr>
              <a:t>产生重要影响。     -机构编制业务对</a:t>
            </a:r>
            <a:r>
              <a:rPr lang="en-US" sz="1400" b="1" spc="300">
                <a:solidFill>
                  <a:srgbClr val="808080">
                    <a:alpha val="100000"/>
                  </a:srgbClr>
                </a:solidFill>
                <a:latin typeface="微软雅黑"/>
                <a:ea typeface="微软雅黑"/>
              </a:rPr>
              <a:t>国有企业改革</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经济效益</a:t>
            </a:r>
            <a:r>
              <a:rPr lang="en-US" sz="1400" spc="300">
                <a:solidFill>
                  <a:srgbClr val="808080">
                    <a:alpha val="100000"/>
                  </a:srgbClr>
                </a:solidFill>
                <a:latin typeface="微软雅黑"/>
                <a:ea typeface="微软雅黑"/>
              </a:rPr>
              <a:t>产生重要影响。</a:t>
            </a:r>
            <a:endParaRPr/>
          </a:p>
        </p:txBody>
      </p:sp>
      <p:sp>
        <p:nvSpPr>
          <p:cNvPr id="8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机构编制业务的重要性及影响</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descr="{&quot;isTemplate&quot;:true,&quot;type&quot;:3}"/>
        <p:cNvGrpSpPr/>
        <p:nvPr/>
      </p:nvGrpSpPr>
      <p:grpSpPr>
        <a:xfrm>
          <a:off x="0" y="0"/>
          <a:ext cx="0" cy="0"/>
        </a:xfrm>
      </p:grpSpPr>
      <p:sp>
        <p:nvSpPr>
          <p:cNvPr id="90"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91"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机构编制业务的基本原则和要求</a:t>
            </a:r>
            <a:endParaRPr lang="en-US" sz="3600" b="1">
              <a:latin typeface="微软雅黑"/>
              <a:ea typeface="微软雅黑"/>
            </a:endParaRPr>
          </a:p>
        </p:txBody>
      </p:sp>
      <p:sp>
        <p:nvSpPr>
          <p:cNvPr id="92"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-机构编制业务的基本原则     -</a:t>
            </a:r>
            <a:r>
              <a:rPr lang="zh-CN" sz="1400" b="1" spc="300">
                <a:solidFill>
                  <a:schemeClr val="tx1">
                    <a:lumMod val="50000"/>
                    <a:lumOff val="50000"/>
                    <a:alpha val="100000"/>
                  </a:schemeClr>
                </a:solidFill>
                <a:latin typeface="微软雅黑"/>
                <a:ea typeface="微软雅黑"/>
              </a:rPr>
              <a:t>合法性原则</a:t>
            </a:r>
            <a:r>
              <a:rPr lang="zh-CN" sz="1400" spc="300">
                <a:solidFill>
                  <a:schemeClr val="tx1">
                    <a:lumMod val="50000"/>
                    <a:lumOff val="50000"/>
                    <a:alpha val="100000"/>
                  </a:schemeClr>
                </a:solidFill>
                <a:latin typeface="微软雅黑"/>
                <a:ea typeface="微软雅黑"/>
              </a:rPr>
              <a:t>：机构编制业务必须符合国家法律法规和政策规定。     -</a:t>
            </a:r>
            <a:r>
              <a:rPr lang="zh-CN" sz="1400" b="1" spc="300">
                <a:solidFill>
                  <a:schemeClr val="tx1">
                    <a:lumMod val="50000"/>
                    <a:lumOff val="50000"/>
                    <a:alpha val="100000"/>
                  </a:schemeClr>
                </a:solidFill>
                <a:latin typeface="微软雅黑"/>
                <a:ea typeface="微软雅黑"/>
              </a:rPr>
              <a:t>合理性原则</a:t>
            </a:r>
            <a:r>
              <a:rPr lang="zh-CN" sz="1400" spc="300">
                <a:solidFill>
                  <a:schemeClr val="tx1">
                    <a:lumMod val="50000"/>
                    <a:lumOff val="50000"/>
                    <a:alpha val="100000"/>
                  </a:schemeClr>
                </a:solidFill>
                <a:latin typeface="微软雅黑"/>
                <a:ea typeface="微软雅黑"/>
              </a:rPr>
              <a:t>：机构编制业务要实现机构编制资源的合理配置和有效利用。     -</a:t>
            </a:r>
            <a:r>
              <a:rPr lang="zh-CN" sz="1400" b="1" spc="300">
                <a:solidFill>
                  <a:schemeClr val="tx1">
                    <a:lumMod val="50000"/>
                    <a:lumOff val="50000"/>
                    <a:alpha val="100000"/>
                  </a:schemeClr>
                </a:solidFill>
                <a:latin typeface="微软雅黑"/>
                <a:ea typeface="微软雅黑"/>
              </a:rPr>
              <a:t>精简高效原则</a:t>
            </a:r>
            <a:r>
              <a:rPr lang="zh-CN" sz="1400" spc="300">
                <a:solidFill>
                  <a:schemeClr val="tx1">
                    <a:lumMod val="50000"/>
                    <a:lumOff val="50000"/>
                    <a:alpha val="100000"/>
                  </a:schemeClr>
                </a:solidFill>
                <a:latin typeface="微软雅黑"/>
                <a:ea typeface="微软雅黑"/>
              </a:rPr>
              <a:t>：机构编制业务要有利于提高政府治理能力和公共服务水平。 -机构编制业务的要求
    -机构编制业务要</a:t>
            </a:r>
            <a:r>
              <a:rPr lang="zh-CN" sz="1400" b="1" spc="300">
                <a:solidFill>
                  <a:schemeClr val="tx1">
                    <a:lumMod val="50000"/>
                    <a:lumOff val="50000"/>
                    <a:alpha val="100000"/>
                  </a:schemeClr>
                </a:solidFill>
                <a:latin typeface="微软雅黑"/>
                <a:ea typeface="微软雅黑"/>
              </a:rPr>
              <a:t>科学合理</a:t>
            </a:r>
            <a:r>
              <a:rPr lang="zh-CN" sz="1400" spc="300">
                <a:solidFill>
                  <a:schemeClr val="tx1">
                    <a:lumMod val="50000"/>
                    <a:lumOff val="50000"/>
                    <a:alpha val="100000"/>
                  </a:schemeClr>
                </a:solidFill>
                <a:latin typeface="微软雅黑"/>
                <a:ea typeface="微软雅黑"/>
              </a:rPr>
              <a:t>地制定机构编制方案。     -机构编制业务要</a:t>
            </a:r>
            <a:r>
              <a:rPr lang="zh-CN" sz="1400" b="1" spc="300">
                <a:solidFill>
                  <a:schemeClr val="tx1">
                    <a:lumMod val="50000"/>
                    <a:lumOff val="50000"/>
                    <a:alpha val="100000"/>
                  </a:schemeClr>
                </a:solidFill>
                <a:latin typeface="微软雅黑"/>
                <a:ea typeface="微软雅黑"/>
              </a:rPr>
              <a:t>严格审批</a:t>
            </a:r>
            <a:r>
              <a:rPr lang="zh-CN" sz="1400" spc="300">
                <a:solidFill>
                  <a:schemeClr val="tx1">
                    <a:lumMod val="50000"/>
                    <a:lumOff val="50000"/>
                    <a:alpha val="100000"/>
                  </a:schemeClr>
                </a:solidFill>
                <a:latin typeface="微软雅黑"/>
                <a:ea typeface="微软雅黑"/>
              </a:rPr>
              <a:t>，确保机构编制资源的合规配置。     -机构编制业务要</a:t>
            </a:r>
            <a:r>
              <a:rPr lang="zh-CN" sz="1400" b="1" spc="300">
                <a:solidFill>
                  <a:schemeClr val="tx1">
                    <a:lumMod val="50000"/>
                    <a:lumOff val="50000"/>
                    <a:alpha val="100000"/>
                  </a:schemeClr>
                </a:solidFill>
                <a:latin typeface="微软雅黑"/>
                <a:ea typeface="微软雅黑"/>
              </a:rPr>
              <a:t>强化监督</a:t>
            </a:r>
            <a:r>
              <a:rPr lang="zh-CN" sz="1400" spc="300">
                <a:solidFill>
                  <a:schemeClr val="tx1">
                    <a:lumMod val="50000"/>
                    <a:lumOff val="50000"/>
                    <a:alpha val="100000"/>
                  </a:schemeClr>
                </a:solidFill>
                <a:latin typeface="微软雅黑"/>
                <a:ea typeface="微软雅黑"/>
              </a:rPr>
              <a:t>，及时发现和纠正机构编制工作中的问题。</a:t>
            </a:r>
            <a:endParaRPr lang="en-US" sz="1200" spc="300">
              <a:solidFill>
                <a:schemeClr val="tx1">
                  <a:lumMod val="50000"/>
                  <a:lumOff val="50000"/>
                  <a:alpha val="100000"/>
                </a:schemeClr>
              </a:solidFill>
              <a:latin typeface="微软雅黑"/>
              <a:ea typeface="微软雅黑"/>
            </a:endParaRPr>
          </a:p>
        </p:txBody>
      </p:sp>
      <p:cxnSp>
        <p:nvCxnSpPr>
          <p:cNvPr id="93"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4"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5" name="" descr="{&quot;isTemplate&quot;:true,&quot;type&quot;:2}"/>
        <p:cNvGrpSpPr/>
        <p:nvPr/>
      </p:nvGrpSpPr>
      <p:grpSpPr>
        <a:xfrm>
          <a:off x="0" y="0"/>
          <a:ext cx="0" cy="0"/>
        </a:xfrm>
      </p:grpSpPr>
      <p:sp>
        <p:nvSpPr>
          <p:cNvPr id="96"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机构编制业务的具体流程与方法</a:t>
            </a:r>
            <a:endParaRPr/>
          </a:p>
        </p:txBody>
      </p:sp>
      <p:sp>
        <p:nvSpPr>
          <p:cNvPr id="97"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98"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descr="{&quot;isTemplate&quot;:true,&quot;type&quot;:3}"/>
        <p:cNvGrpSpPr/>
        <p:nvPr/>
      </p:nvGrpSpPr>
      <p:grpSpPr>
        <a:xfrm>
          <a:off x="0" y="0"/>
          <a:ext cx="0" cy="0"/>
        </a:xfrm>
      </p:grpSpPr>
      <p:sp>
        <p:nvSpPr>
          <p:cNvPr id="100"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机构编制业务的流程概述</a:t>
            </a:r>
            <a:endParaRPr lang="en-US" sz="3600" b="1">
              <a:latin typeface="微软雅黑"/>
              <a:ea typeface="微软雅黑"/>
            </a:endParaRPr>
          </a:p>
        </p:txBody>
      </p:sp>
      <p:sp>
        <p:nvSpPr>
          <p:cNvPr id="101"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-机构编制业务的流程主要包括</a:t>
            </a:r>
            <a:r>
              <a:rPr lang="zh-CN" sz="1400" b="1" spc="300">
                <a:solidFill>
                  <a:schemeClr val="tx1">
                    <a:lumMod val="50000"/>
                    <a:lumOff val="50000"/>
                    <a:alpha val="100000"/>
                  </a:schemeClr>
                </a:solidFill>
                <a:latin typeface="微软雅黑"/>
                <a:ea typeface="微软雅黑"/>
              </a:rPr>
              <a:t>机构编制方案的制定</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机构编制方案的审批</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机构编制方案的实施</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机构编制方案的监督</a:t>
            </a:r>
            <a:r>
              <a:rPr lang="zh-CN" sz="1400" spc="300">
                <a:solidFill>
                  <a:schemeClr val="tx1">
                    <a:lumMod val="50000"/>
                    <a:lumOff val="50000"/>
                    <a:alpha val="100000"/>
                  </a:schemeClr>
                </a:solidFill>
                <a:latin typeface="微软雅黑"/>
                <a:ea typeface="微软雅黑"/>
              </a:rPr>
              <a:t>等环节。     -机构编制方案的制定：机构编制部门根据法律法规和政策规定，结合实际情况，制定机构编制方案。
    -机构编制方案的审批：机构编制部门将制定的机构编制方案报请同级党委政府或上级机构编制部门审批。
    -机构编制方案的实施：经审批的机构编制方案由机构编制部门组织实施，各部门单位按照方案调整机构编制。
    -机构编制方案的监督：机构编制部门对机构编制方案的实施情况进行监督，确保机构编制资源合规配置。</a:t>
            </a:r>
            <a:endParaRPr lang="en-US" sz="1200" spc="300">
              <a:solidFill>
                <a:schemeClr val="tx1">
                  <a:lumMod val="50000"/>
                  <a:lumOff val="50000"/>
                  <a:alpha val="100000"/>
                </a:schemeClr>
              </a:solidFill>
              <a:latin typeface="微软雅黑"/>
              <a:ea typeface="微软雅黑"/>
            </a:endParaRPr>
          </a:p>
        </p:txBody>
      </p:sp>
      <p:cxnSp>
        <p:nvCxnSpPr>
          <p:cNvPr id="102"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03"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4" name="" descr="{&quot;isTemplate&quot;:true,&quot;type&quot;:3}"/>
        <p:cNvGrpSpPr/>
        <p:nvPr/>
      </p:nvGrpSpPr>
      <p:grpSpPr>
        <a:xfrm>
          <a:off x="0" y="0"/>
          <a:ext cx="0" cy="0"/>
        </a:xfrm>
      </p:grpSpPr>
      <p:sp>
        <p:nvSpPr>
          <p:cNvPr id="105"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06"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机构编制业务的具体方法</a:t>
            </a:r>
            <a:endParaRPr lang="en-US" sz="3600" b="1">
              <a:latin typeface="微软雅黑"/>
              <a:ea typeface="微软雅黑"/>
            </a:endParaRPr>
          </a:p>
        </p:txBody>
      </p:sp>
      <p:sp>
        <p:nvSpPr>
          <p:cNvPr id="107"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-机构编制业务的具体方法包括</a:t>
            </a:r>
            <a:r>
              <a:rPr lang="zh-CN" sz="1400" b="1" spc="300">
                <a:solidFill>
                  <a:schemeClr val="tx1">
                    <a:lumMod val="50000"/>
                    <a:lumOff val="50000"/>
                    <a:alpha val="100000"/>
                  </a:schemeClr>
                </a:solidFill>
                <a:latin typeface="微软雅黑"/>
                <a:ea typeface="微软雅黑"/>
              </a:rPr>
              <a:t>调查研究</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方案制定</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方案审批</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方案实施</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监督评估</a:t>
            </a:r>
            <a:r>
              <a:rPr lang="zh-CN" sz="1400" spc="300">
                <a:solidFill>
                  <a:schemeClr val="tx1">
                    <a:lumMod val="50000"/>
                    <a:lumOff val="50000"/>
                    <a:alpha val="100000"/>
                  </a:schemeClr>
                </a:solidFill>
                <a:latin typeface="微软雅黑"/>
                <a:ea typeface="微软雅黑"/>
              </a:rPr>
              <a:t>等。     -调查研究：机构编制部门通过收集资料、实地调查等方式，了解各部门单位的机构编制情况，为制定机构编制方案提供依据。
    -方案制定：机构编制部门根据调查研究和法律法规，制定机构编制方案，包括机构设置、人员编制、领导职数等方面。
    -方案审批：机构编制部门将制定的机构编制方案报请同级党委政府或上级机构编制部门审批，确保方案的合规性。
    -方案实施：经审批的机构编制方案由机构编制部门组织实施，各部门单位按照方案调整机构编制。
    -监督评估：机构编制部门对机构编制方案的实施情况进行监督评估，及时发现和纠正问题。</a:t>
            </a:r>
            <a:endParaRPr lang="en-US" sz="1200" spc="300">
              <a:solidFill>
                <a:schemeClr val="tx1">
                  <a:lumMod val="50000"/>
                  <a:lumOff val="50000"/>
                  <a:alpha val="100000"/>
                </a:schemeClr>
              </a:solidFill>
              <a:latin typeface="微软雅黑"/>
              <a:ea typeface="微软雅黑"/>
            </a:endParaRPr>
          </a:p>
        </p:txBody>
      </p:sp>
      <p:cxnSp>
        <p:nvCxnSpPr>
          <p:cNvPr id="108"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09"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0" name="" descr="{&quot;isTemplate&quot;:true,&quot;type&quot;:3}"/>
        <p:cNvGrpSpPr/>
        <p:nvPr/>
      </p:nvGrpSpPr>
      <p:grpSpPr>
        <a:xfrm>
          <a:off x="0" y="0"/>
          <a:ext cx="0" cy="0"/>
        </a:xfrm>
      </p:grpSpPr>
      <p:sp>
        <p:nvSpPr>
          <p:cNvPr id="111"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机构编制业务的实际操作技巧与注意事项</a:t>
            </a:r>
            <a:endParaRPr lang="en-US" sz="3600" b="1">
              <a:latin typeface="微软雅黑"/>
              <a:ea typeface="微软雅黑"/>
            </a:endParaRPr>
          </a:p>
        </p:txBody>
      </p:sp>
      <p:sp>
        <p:nvSpPr>
          <p:cNvPr id="112"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-机构编制业务的实际操作技巧     -要注重</a:t>
            </a:r>
            <a:r>
              <a:rPr lang="zh-CN" sz="1400" b="1" spc="300">
                <a:solidFill>
                  <a:schemeClr val="tx1">
                    <a:lumMod val="50000"/>
                    <a:lumOff val="50000"/>
                    <a:alpha val="100000"/>
                  </a:schemeClr>
                </a:solidFill>
                <a:latin typeface="微软雅黑"/>
                <a:ea typeface="微软雅黑"/>
              </a:rPr>
              <a:t>沟通协调</a:t>
            </a:r>
            <a:r>
              <a:rPr lang="zh-CN" sz="1400" spc="300">
                <a:solidFill>
                  <a:schemeClr val="tx1">
                    <a:lumMod val="50000"/>
                    <a:lumOff val="50000"/>
                    <a:alpha val="100000"/>
                  </a:schemeClr>
                </a:solidFill>
                <a:latin typeface="微软雅黑"/>
                <a:ea typeface="微软雅黑"/>
              </a:rPr>
              <a:t>，加强与各部门单位的沟通，确保机构编制方案的顺利实施。     -要注重</a:t>
            </a:r>
            <a:r>
              <a:rPr lang="zh-CN" sz="1400" b="1" spc="300">
                <a:solidFill>
                  <a:schemeClr val="tx1">
                    <a:lumMod val="50000"/>
                    <a:lumOff val="50000"/>
                    <a:alpha val="100000"/>
                  </a:schemeClr>
                </a:solidFill>
                <a:latin typeface="微软雅黑"/>
                <a:ea typeface="微软雅黑"/>
              </a:rPr>
              <a:t>数据分析</a:t>
            </a:r>
            <a:r>
              <a:rPr lang="zh-CN" sz="1400" spc="300">
                <a:solidFill>
                  <a:schemeClr val="tx1">
                    <a:lumMod val="50000"/>
                    <a:lumOff val="50000"/>
                    <a:alpha val="100000"/>
                  </a:schemeClr>
                </a:solidFill>
                <a:latin typeface="微软雅黑"/>
                <a:ea typeface="微软雅黑"/>
              </a:rPr>
              <a:t>，运用大数据技术，对机构编制情况进行综合分析，为制定机构编制方案提供科学依据。     -要注重</a:t>
            </a:r>
            <a:r>
              <a:rPr lang="zh-CN" sz="1400" b="1" spc="300">
                <a:solidFill>
                  <a:schemeClr val="tx1">
                    <a:lumMod val="50000"/>
                    <a:lumOff val="50000"/>
                    <a:alpha val="100000"/>
                  </a:schemeClr>
                </a:solidFill>
                <a:latin typeface="微软雅黑"/>
                <a:ea typeface="微软雅黑"/>
              </a:rPr>
              <a:t>政策敏感度</a:t>
            </a:r>
            <a:r>
              <a:rPr lang="zh-CN" sz="1400" spc="300">
                <a:solidFill>
                  <a:schemeClr val="tx1">
                    <a:lumMod val="50000"/>
                    <a:lumOff val="50000"/>
                    <a:alpha val="100000"/>
                  </a:schemeClr>
                </a:solidFill>
                <a:latin typeface="微软雅黑"/>
                <a:ea typeface="微软雅黑"/>
              </a:rPr>
              <a:t>，及时了解国家法律法规和政策规定，确保机构编制业务的合规性。 -机构编制业务的注意事项
    -要严格遵守</a:t>
            </a:r>
            <a:r>
              <a:rPr lang="zh-CN" sz="1400" b="1" spc="300">
                <a:solidFill>
                  <a:schemeClr val="tx1">
                    <a:lumMod val="50000"/>
                    <a:lumOff val="50000"/>
                    <a:alpha val="100000"/>
                  </a:schemeClr>
                </a:solidFill>
                <a:latin typeface="微软雅黑"/>
                <a:ea typeface="微软雅黑"/>
              </a:rPr>
              <a:t>法律法规</a:t>
            </a:r>
            <a:r>
              <a:rPr lang="zh-CN" sz="1400" spc="300">
                <a:solidFill>
                  <a:schemeClr val="tx1">
                    <a:lumMod val="50000"/>
                    <a:lumOff val="50000"/>
                    <a:alpha val="100000"/>
                  </a:schemeClr>
                </a:solidFill>
                <a:latin typeface="微软雅黑"/>
                <a:ea typeface="微软雅黑"/>
              </a:rPr>
              <a:t>，确保机构编制业务的合法性。     -要严格控制</a:t>
            </a:r>
            <a:r>
              <a:rPr lang="zh-CN" sz="1400" b="1" spc="300">
                <a:solidFill>
                  <a:schemeClr val="tx1">
                    <a:lumMod val="50000"/>
                    <a:lumOff val="50000"/>
                    <a:alpha val="100000"/>
                  </a:schemeClr>
                </a:solidFill>
                <a:latin typeface="微软雅黑"/>
                <a:ea typeface="微软雅黑"/>
              </a:rPr>
              <a:t>机构编制资源</a:t>
            </a:r>
            <a:r>
              <a:rPr lang="zh-CN" sz="1400" spc="300">
                <a:solidFill>
                  <a:schemeClr val="tx1">
                    <a:lumMod val="50000"/>
                    <a:lumOff val="50000"/>
                    <a:alpha val="100000"/>
                  </a:schemeClr>
                </a:solidFill>
                <a:latin typeface="微软雅黑"/>
                <a:ea typeface="微软雅黑"/>
              </a:rPr>
              <a:t>，避免机构编制资源的浪费和滥用。     -要提高</a:t>
            </a:r>
            <a:r>
              <a:rPr lang="zh-CN" sz="1400" b="1" spc="300">
                <a:solidFill>
                  <a:schemeClr val="tx1">
                    <a:lumMod val="50000"/>
                    <a:lumOff val="50000"/>
                    <a:alpha val="100000"/>
                  </a:schemeClr>
                </a:solidFill>
                <a:latin typeface="微软雅黑"/>
                <a:ea typeface="微软雅黑"/>
              </a:rPr>
              <a:t>工作效率</a:t>
            </a:r>
            <a:r>
              <a:rPr lang="zh-CN" sz="1400" spc="300">
                <a:solidFill>
                  <a:schemeClr val="tx1">
                    <a:lumMod val="50000"/>
                    <a:lumOff val="50000"/>
                    <a:alpha val="100000"/>
                  </a:schemeClr>
                </a:solidFill>
                <a:latin typeface="微软雅黑"/>
                <a:ea typeface="微软雅黑"/>
              </a:rPr>
              <a:t>，确保机构编制业务的高效有序进行。</a:t>
            </a:r>
            <a:endParaRPr lang="en-US" sz="1200" spc="300">
              <a:solidFill>
                <a:schemeClr val="tx1">
                  <a:lumMod val="50000"/>
                  <a:lumOff val="50000"/>
                  <a:alpha val="100000"/>
                </a:schemeClr>
              </a:solidFill>
              <a:latin typeface="微软雅黑"/>
              <a:ea typeface="微软雅黑"/>
            </a:endParaRPr>
          </a:p>
        </p:txBody>
      </p:sp>
      <p:cxnSp>
        <p:nvCxnSpPr>
          <p:cNvPr id="113"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14"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机构编制业务的法律法规与制度保障</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sp>
        <p:nvSpPr>
          <p:cNvPr id="12" name="Tencent" descr="{&quot;isTemplate&quot;:true,&quot;type&quot;:&quot;title&quot;,&quot;canOmit&quot;:false,&quot;range&quot;:0}"/>
          <p:cNvSpPr txBox="1"/>
          <p:nvPr/>
        </p:nvSpPr>
        <p:spPr>
          <a:xfrm>
            <a:off x="571500" y="4106722"/>
            <a:ext cx="436880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机构编制业务的相关法律法规</a:t>
            </a:r>
            <a:endParaRPr lang="en-US" sz="3600" b="1">
              <a:latin typeface="微软雅黑"/>
              <a:ea typeface="微软雅黑"/>
            </a:endParaRPr>
          </a:p>
        </p:txBody>
      </p:sp>
      <p:sp>
        <p:nvSpPr>
          <p:cNvPr id="13" name="Tencent" descr="{&quot;isTemplate&quot;:true,&quot;type&quot;:&quot;content&quot;,&quot;canOmit&quot;:true,&quot;range&quot;:0}"/>
          <p:cNvSpPr txBox="1"/>
          <p:nvPr/>
        </p:nvSpPr>
        <p:spPr>
          <a:xfrm>
            <a:off x="4936236" y="4099560"/>
            <a:ext cx="6480000" cy="2159524"/>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-机构编制业务的相关法律法规主要包括</a:t>
            </a:r>
            <a:r>
              <a:rPr lang="zh-CN" sz="1400" b="1" spc="300">
                <a:solidFill>
                  <a:schemeClr val="tx1">
                    <a:lumMod val="50000"/>
                    <a:lumOff val="50000"/>
                    <a:alpha val="100000"/>
                  </a:schemeClr>
                </a:solidFill>
                <a:latin typeface="微软雅黑"/>
                <a:ea typeface="微软雅黑"/>
              </a:rPr>
              <a:t>宪法</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行政法</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组织法</a:t>
            </a:r>
            <a:r>
              <a:rPr lang="zh-CN" sz="1400" spc="300">
                <a:solidFill>
                  <a:schemeClr val="tx1">
                    <a:lumMod val="50000"/>
                    <a:lumOff val="50000"/>
                    <a:alpha val="100000"/>
                  </a:schemeClr>
                </a:solidFill>
                <a:latin typeface="微软雅黑"/>
                <a:ea typeface="微软雅黑"/>
              </a:rPr>
              <a:t>等。     -宪法规定了国家机构的设置和职权，为机构编制业务提供了基本法律依据。
    -行政法规定了行政机关的机构编制和职责，为机构编制业务提供了具体法律依据。
    -组织法规定了各类组织的机构和人员配置，为机构编制业务提供了组织保障。</a:t>
            </a:r>
            <a:endParaRPr lang="en-US" sz="1200" spc="300">
              <a:solidFill>
                <a:schemeClr val="tx1">
                  <a:lumMod val="50000"/>
                  <a:lumOff val="50000"/>
                  <a:alpha val="100000"/>
                </a:schemeClr>
              </a:solidFill>
              <a:latin typeface="微软雅黑"/>
              <a:ea typeface="微软雅黑"/>
            </a:endParaRPr>
          </a:p>
        </p:txBody>
      </p:sp>
      <p:pic>
        <p:nvPicPr>
          <p:cNvPr id="14" name="图片 2" descr="{&quot;isTemplate&quot;:true,&quot;type&quot;:&quot;image&quot;,&quot;canOmit&quot;:false}"/>
          <p:cNvPicPr>
            <a:picLocks noChangeAspect="1"/>
          </p:cNvPicPr>
          <p:nvPr/>
        </p:nvPicPr>
        <p:blipFill>
          <a:blip r:embed="rId2"/>
          <a:srcRect t="25000" b="25000"/>
          <a:stretch>
            <a:fillRect/>
          </a:stretch>
        </p:blipFill>
        <p:spPr>
          <a:xfrm>
            <a:off x="0" y="0"/>
            <a:ext cx="12192000" cy="3429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 name="" descr="{&quot;isTemplate&quot;:true,&quot;type&quot;:3}"/>
        <p:cNvGrpSpPr/>
        <p:nvPr/>
      </p:nvGrpSpPr>
      <p:grpSpPr>
        <a:xfrm>
          <a:off x="0" y="0"/>
          <a:ext cx="0" cy="0"/>
        </a:xfrm>
      </p:grpSpPr>
      <p:sp>
        <p:nvSpPr>
          <p:cNvPr id="1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342900" indent="-342900" algn="justLow" defTabSz="914400">
              <a:lnSpc>
                <a:spcPct val="130000"/>
              </a:lnSpc>
              <a:buAutoNum type="arabicPeriod"/>
              <a:defRPr sz="1400">
                <a:solidFill>
                  <a:srgbClr val="000000">
                    <a:alpha val="100000"/>
                  </a:srgbClr>
                </a:solidFill>
                <a:latin typeface="Arial"/>
                <a:ea typeface="黑体"/>
              </a:defRPr>
            </a:pPr>
            <a:r>
              <a:rPr lang="en-US" sz="1400" spc="300">
                <a:solidFill>
                  <a:srgbClr val="808080">
                    <a:alpha val="100000"/>
                  </a:srgbClr>
                </a:solidFill>
                <a:latin typeface="微软雅黑"/>
                <a:ea typeface="微软雅黑"/>
              </a:rPr>
              <a:t>-机构编制业务的管理制度主要包括</a:t>
            </a:r>
            <a:r>
              <a:rPr lang="en-US" sz="1400" b="1" spc="300">
                <a:solidFill>
                  <a:srgbClr val="808080">
                    <a:alpha val="100000"/>
                  </a:srgbClr>
                </a:solidFill>
                <a:latin typeface="微软雅黑"/>
                <a:ea typeface="微软雅黑"/>
              </a:rPr>
              <a:t>机构编制管理办法</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机构编制审批制度</a:t>
            </a:r>
            <a:r>
              <a:rPr lang="en-US" sz="1400" spc="300">
                <a:solidFill>
                  <a:srgbClr val="808080">
                    <a:alpha val="100000"/>
                  </a:srgbClr>
                </a:solidFill>
                <a:latin typeface="微软雅黑"/>
                <a:ea typeface="微软雅黑"/>
              </a:rPr>
              <a:t>、</a:t>
            </a:r>
            <a:r>
              <a:rPr lang="en-US" sz="1400" b="1" spc="300">
                <a:solidFill>
                  <a:srgbClr val="808080">
                    <a:alpha val="100000"/>
                  </a:srgbClr>
                </a:solidFill>
                <a:latin typeface="微软雅黑"/>
                <a:ea typeface="微软雅黑"/>
              </a:rPr>
              <a:t>机构编制监督制度</a:t>
            </a:r>
            <a:r>
              <a:rPr lang="en-US" sz="1400" spc="300">
                <a:solidFill>
                  <a:srgbClr val="808080">
                    <a:alpha val="100000"/>
                  </a:srgbClr>
                </a:solidFill>
                <a:latin typeface="微软雅黑"/>
                <a:ea typeface="微软雅黑"/>
              </a:rPr>
              <a:t>等。     -机构编制管理办法规定了机构编制业务的基本原则和要求，为机构编制业务提供了操作指南。
    -机构编制审批制度规定了机构编制方案的审批程序和权限，确保机构编制方案的合规性。
    -机构编制监督制度规定了机构编制方案的监督评估和责任追究，保障机构编制业务的顺利进行。
-机构编制业务的保障措施
    -要加强</a:t>
            </a:r>
            <a:r>
              <a:rPr lang="en-US" sz="1400" b="1" spc="300">
                <a:solidFill>
                  <a:srgbClr val="808080">
                    <a:alpha val="100000"/>
                  </a:srgbClr>
                </a:solidFill>
                <a:latin typeface="微软雅黑"/>
                <a:ea typeface="微软雅黑"/>
              </a:rPr>
              <a:t>机构编制部门</a:t>
            </a:r>
            <a:r>
              <a:rPr lang="en-US" sz="1400" spc="300">
                <a:solidFill>
                  <a:srgbClr val="808080">
                    <a:alpha val="100000"/>
                  </a:srgbClr>
                </a:solidFill>
                <a:latin typeface="微软雅黑"/>
                <a:ea typeface="微软雅黑"/>
              </a:rPr>
              <a:t>的建设，提高机构编制业务的专业素养和能力。     -要加大</a:t>
            </a:r>
            <a:r>
              <a:rPr lang="en-US" sz="1400" b="1" spc="300">
                <a:solidFill>
                  <a:srgbClr val="808080">
                    <a:alpha val="100000"/>
                  </a:srgbClr>
                </a:solidFill>
                <a:latin typeface="微软雅黑"/>
                <a:ea typeface="微软雅黑"/>
              </a:rPr>
              <a:t>政策支持力度</a:t>
            </a:r>
            <a:r>
              <a:rPr lang="en-US" sz="1400" spc="300">
                <a:solidFill>
                  <a:srgbClr val="808080">
                    <a:alpha val="100000"/>
                  </a:srgbClr>
                </a:solidFill>
                <a:latin typeface="微软雅黑"/>
                <a:ea typeface="微软雅黑"/>
              </a:rPr>
              <a:t>，为机构编制业务提供有力的政策保障。     -要提高</a:t>
            </a:r>
            <a:r>
              <a:rPr lang="en-US" sz="1400" b="1" spc="300">
                <a:solidFill>
                  <a:srgbClr val="808080">
                    <a:alpha val="100000"/>
                  </a:srgbClr>
                </a:solidFill>
                <a:latin typeface="微软雅黑"/>
                <a:ea typeface="微软雅黑"/>
              </a:rPr>
              <a:t>信息化水平</a:t>
            </a:r>
            <a:r>
              <a:rPr lang="en-US" sz="1400" spc="300">
                <a:solidFill>
                  <a:srgbClr val="808080">
                    <a:alpha val="100000"/>
                  </a:srgbClr>
                </a:solidFill>
                <a:latin typeface="微软雅黑"/>
                <a:ea typeface="微软雅黑"/>
              </a:rPr>
              <a:t>，运用信息技术手段，提高机构编制业务的效率和质量。</a:t>
            </a:r>
            <a:endParaRPr/>
          </a:p>
        </p:txBody>
      </p:sp>
      <p:sp>
        <p:nvSpPr>
          <p:cNvPr id="1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机构编制业务的管理制度与保障措施</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 name="" descr="{&quot;isTemplate&quot;:true,&quot;type&quot;:3}"/>
        <p:cNvGrpSpPr/>
        <p:nvPr/>
      </p:nvGrpSpPr>
      <p:grpSpPr>
        <a:xfrm>
          <a:off x="0" y="0"/>
          <a:ext cx="0" cy="0"/>
        </a:xfrm>
      </p:grpSpPr>
      <p:sp>
        <p:nvSpPr>
          <p:cNvPr id="19"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机构编制业务的监督与责任追究</a:t>
            </a:r>
            <a:endParaRPr lang="en-US" sz="3600" b="1">
              <a:latin typeface="微软雅黑"/>
              <a:ea typeface="微软雅黑"/>
            </a:endParaRPr>
          </a:p>
        </p:txBody>
      </p:sp>
      <p:sp>
        <p:nvSpPr>
          <p:cNvPr id="20"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Low">
              <a:lnSpc>
                <a:spcPct val="130000"/>
              </a:lnSpc>
            </a:pPr>
            <a:r>
              <a:rPr lang="zh-CN" sz="1400" spc="300">
                <a:solidFill>
                  <a:schemeClr val="tx1">
                    <a:lumMod val="50000"/>
                    <a:lumOff val="50000"/>
                    <a:alpha val="100000"/>
                  </a:schemeClr>
                </a:solidFill>
                <a:latin typeface="微软雅黑"/>
                <a:ea typeface="微软雅黑"/>
              </a:rPr>
              <a:t>-机构编制业务的监督主要包括</a:t>
            </a:r>
            <a:r>
              <a:rPr lang="zh-CN" sz="1400" b="1" spc="300">
                <a:solidFill>
                  <a:schemeClr val="tx1">
                    <a:lumMod val="50000"/>
                    <a:lumOff val="50000"/>
                    <a:alpha val="100000"/>
                  </a:schemeClr>
                </a:solidFill>
                <a:latin typeface="微软雅黑"/>
                <a:ea typeface="微软雅黑"/>
              </a:rPr>
              <a:t>内部监督</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外部监督</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社会监督</a:t>
            </a:r>
            <a:r>
              <a:rPr lang="zh-CN" sz="1400" spc="300">
                <a:solidFill>
                  <a:schemeClr val="tx1">
                    <a:lumMod val="50000"/>
                    <a:lumOff val="50000"/>
                    <a:alpha val="100000"/>
                  </a:schemeClr>
                </a:solidFill>
                <a:latin typeface="微软雅黑"/>
                <a:ea typeface="微软雅黑"/>
              </a:rPr>
              <a:t>。     -内部监督：机构编制部门要加强对机构编制方案实施情况的监督，确保机构编制资源合规配置。
    -外部监督：政府、人大、政协等部门要加强对机构编制业务的监督，确保机构编制工作的合规性。
    -社会监督：新闻媒体、公众等社会力量要加强对机构编制业务的监督，提高机构编制工作的透明度和公信力。
-机构编制业务的责任追究
    -对于违反机构编制法律法规和政策规定的行为，要依法追究责任，确保机构编制业务的合法性。
    -对于机构编制工作中的失误和问题，要追究相关责任人的责任，提高机构编制业务的质量和效率。</a:t>
            </a:r>
            <a:endParaRPr lang="en-US" sz="1200" spc="300">
              <a:solidFill>
                <a:schemeClr val="tx1">
                  <a:lumMod val="50000"/>
                  <a:lumOff val="50000"/>
                  <a:alpha val="100000"/>
                </a:schemeClr>
              </a:solidFill>
              <a:latin typeface="微软雅黑"/>
              <a:ea typeface="微软雅黑"/>
            </a:endParaRPr>
          </a:p>
        </p:txBody>
      </p:sp>
      <p:cxnSp>
        <p:nvCxnSpPr>
          <p:cNvPr id="21"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2"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https://d.book118.com/157043112006006044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28</Paragraphs>
  <Slides>14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Arial Black</vt:lpstr>
      <vt:lpstr>微软雅黑</vt:lpstr>
      <vt:lpstr>黑体</vt:lpstr>
      <vt:lpstr>Microsoft YaHei</vt:lpstr>
      <vt:lpstr>Microsoft YaHei Light</vt:lpstr>
      <vt:lpstr>Office Theme</vt:lpstr>
      <vt:lpstr>机构编制业务的基本概念与重要性</vt:lpstr>
      <vt:lpstr>机构编制业务的基本概念与重要性</vt:lpstr>
      <vt:lpstr>PowerPoint Presentation</vt:lpstr>
      <vt:lpstr>PowerPoint Presentation</vt:lpstr>
      <vt:lpstr>PowerPoint Presentation</vt:lpstr>
      <vt:lpstr>机构编制业务的具体流程与方法</vt:lpstr>
      <vt:lpstr>PowerPoint Presentation</vt:lpstr>
      <vt:lpstr>PowerPoint Presentation</vt:lpstr>
      <vt:lpstr>PowerPoint Presentation</vt:lpstr>
      <vt:lpstr>机构编制业务的法律法规与制度保障</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2024-09-18T03:10:18.211</cp:lastPrinted>
  <dcterms:created xsi:type="dcterms:W3CDTF">2024-09-17T19:10:18Z</dcterms:created>
  <dcterms:modified xsi:type="dcterms:W3CDTF">2024-09-17T19:10:20Z</dcterms:modified>
</cp:coreProperties>
</file>