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66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7" r:id="rId16"/>
  </p:sldIdLst>
  <p:sldSz cx="12192000" cy="6858000"/>
  <p:notesSz cx="6858000" cy="9144000"/>
  <p:custDataLst>
    <p:tags r:id="rId17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tags" Target="tags/tag1.xml" /><Relationship Id="rId18" Type="http://schemas.openxmlformats.org/officeDocument/2006/relationships/presProps" Target="presProps.xml" /><Relationship Id="rId19" Type="http://schemas.openxmlformats.org/officeDocument/2006/relationships/viewProps" Target="viewProps.xml" /><Relationship Id="rId2" Type="http://schemas.openxmlformats.org/officeDocument/2006/relationships/slideMaster" Target="slideMasters/slideMaster2.xml" /><Relationship Id="rId20" Type="http://schemas.openxmlformats.org/officeDocument/2006/relationships/theme" Target="theme/theme1.xml" /><Relationship Id="rId21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2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2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2.png" /><Relationship Id="rId2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2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B9A112C4-C4FD-456C-AD3B-4FB7849F65F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F12A4C7B-D31E-408B-B2FA-533C9FB287B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B1FBD18E-4CD2-4827-9C09-961B0D3FAF6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2AF49A01-3E1D-4ACB-B0E3-18F24C69521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FEEDDD1B-71EB-4BA8-9095-73C2362D573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27BCEEC3-CC10-4A0A-8E24-E81AA606286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6B2B5374-2225-4AD4-9BA6-A8B70D87596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A3726282-540F-48BF-9A94-B3929EF31EB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3779C372-4CC0-449A-A42B-3A8588D3280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92CBFB62-249A-47F9-A42B-8B552C08540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E99B62AB-6E22-43A4-9499-27B8AB32341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封面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图片 22"/>
          <p:cNvPicPr>
            <a:picLocks noChangeAspect="1"/>
          </p:cNvPicPr>
          <p:nvPr userDrawn="1"/>
        </p:nvPicPr>
        <p:blipFill>
          <a:blip r:embed="rId1"/>
          <a:stretch>
            <a:fillRect/>
          </a:stretch>
        </p:blipFill>
        <p:spPr>
          <a:xfrm>
            <a:off x="0" y="-1"/>
            <a:ext cx="12192000" cy="6858000"/>
          </a:xfrm>
          <a:prstGeom prst="rect">
            <a:avLst/>
          </a:prstGeom>
        </p:spPr>
      </p:pic>
      <p:sp>
        <p:nvSpPr>
          <p:cNvPr id="3" name="标题 1"/>
          <p:cNvSpPr>
            <a:spLocks noGrp="1"/>
          </p:cNvSpPr>
          <p:nvPr>
            <p:ph type="ctrTitle" idx="2147483647" hasCustomPrompt="1"/>
          </p:nvPr>
        </p:nvSpPr>
        <p:spPr>
          <a:xfrm>
            <a:off x="571500" y="2606765"/>
            <a:ext cx="5506636" cy="1200329"/>
          </a:xfrm>
        </p:spPr>
        <p:txBody>
          <a:bodyPr wrap="none" anchor="t">
            <a:spAutoFit/>
          </a:bodyPr>
          <a:lstStyle>
            <a:lvl1pPr algn="l">
              <a:defRPr sz="8000" b="1" i="0" spc="300">
                <a:solidFill>
                  <a:schemeClr val="accent1">
                    <a:lumMod val="50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r>
              <a:rPr kumimoji="1" lang="zh-CN" altLang="en-US"/>
              <a:t>主标题样式</a:t>
            </a:r>
            <a:endParaRPr/>
          </a:p>
        </p:txBody>
      </p:sp>
      <p:sp>
        <p:nvSpPr>
          <p:cNvPr id="4" name="副标题 2"/>
          <p:cNvSpPr>
            <a:spLocks noGrp="1"/>
          </p:cNvSpPr>
          <p:nvPr>
            <p:ph type="subTitle" idx="1" hasCustomPrompt="1"/>
          </p:nvPr>
        </p:nvSpPr>
        <p:spPr>
          <a:xfrm>
            <a:off x="571500" y="3984896"/>
            <a:ext cx="3070071" cy="397032"/>
          </a:xfrm>
        </p:spPr>
        <p:txBody>
          <a:bodyPr wrap="none">
            <a:spAutoFit/>
          </a:bodyPr>
          <a:lstStyle>
            <a:lvl1pPr marL="0" indent="0" algn="l">
              <a:buNone/>
              <a:defRPr sz="2200" b="0" i="0" spc="300">
                <a:solidFill>
                  <a:schemeClr val="accent1">
                    <a:lumMod val="50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kumimoji="1" lang="zh-CN" altLang="en-US"/>
              <a:t>点击编辑副标题样式</a:t>
            </a:r>
            <a:endParaRPr/>
          </a:p>
        </p:txBody>
      </p:sp>
      <p:sp>
        <p:nvSpPr>
          <p:cNvPr id="5" name="文本占位符 17"/>
          <p:cNvSpPr>
            <a:spLocks noGrp="1"/>
          </p:cNvSpPr>
          <p:nvPr>
            <p:ph type="body" sz="quarter" idx="10" hasCustomPrompt="1"/>
          </p:nvPr>
        </p:nvSpPr>
        <p:spPr>
          <a:xfrm>
            <a:off x="571500" y="1406436"/>
            <a:ext cx="5506636" cy="1200329"/>
          </a:xfrm>
        </p:spPr>
        <p:txBody>
          <a:bodyPr wrap="none" anchor="b">
            <a:spAutoFit/>
          </a:bodyPr>
          <a:lstStyle>
            <a:lvl1pPr marL="0" indent="0">
              <a:buNone/>
              <a:defRPr sz="8000" b="0" i="0" spc="300">
                <a:solidFill>
                  <a:schemeClr val="accent1">
                    <a:lumMod val="50000"/>
                  </a:schemeClr>
                </a:solidFill>
                <a:latin typeface="Microsoft YaHei Light" panose="020b0503020204020204" pitchFamily="34" charset="-122"/>
                <a:ea typeface="Microsoft YaHei Light" panose="020b0503020204020204" pitchFamily="34" charset="-122"/>
              </a:defRPr>
            </a:lvl1pPr>
          </a:lstStyle>
          <a:p>
            <a:pPr lvl="0"/>
            <a:r>
              <a:rPr kumimoji="1" lang="zh-CN" altLang="en-US"/>
              <a:t>主标题样式</a:t>
            </a:r>
            <a:endParaRPr/>
          </a:p>
        </p:txBody>
      </p:sp>
    </p:spTree>
  </p:cSld>
  <p:clrMapOvr>
    <a:masterClrMapping/>
  </p:clrMapOvr>
  <p:transition/>
  <p:timing/>
  <p:extLst>
    <p:ext uri="{DCECCB84-F9BA-43D5-87BE-67443E8EF086}">
      <p15:sldGuideLst xmlns:p15="http://schemas.microsoft.com/office/powerpoint/2012/main">
        <p15:guide id="1" orient="horz" pos="2160" userDrawn="true">
          <p15:clr>
            <a:srgbClr val="FBAE40"/>
          </p15:clr>
        </p15:guide>
        <p15:guide id="2" pos="3840" userDrawn="true">
          <p15:clr>
            <a:srgbClr val="FBAE40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>
  <p:cSld name="标题和内容">
    <p:spTree>
      <p:nvGrpSpPr>
        <p:cNvPr id="6" name=""/>
        <p:cNvGrpSpPr/>
        <p:nvPr/>
      </p:nvGrpSpPr>
      <p:grpSpPr>
        <a:xfrm>
          <a:off x="0" y="0"/>
          <a:ext cx="0" cy="0"/>
        </a:xfrm>
      </p:grpSpPr>
      <p:sp>
        <p:nvSpPr>
          <p:cNvPr id="7" name="标题 1"/>
          <p:cNvSpPr>
            <a:spLocks noGrp="1"/>
          </p:cNvSpPr>
          <p:nvPr>
            <p:ph type="title" idx="2147483647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r>
              <a:rPr kumimoji="1" lang="zh-CN" altLang="en-US"/>
              <a:t>单击此处编辑母版标题样式</a:t>
            </a:r>
            <a:endParaRPr/>
          </a:p>
        </p:txBody>
      </p:sp>
      <p:sp>
        <p:nvSpPr>
          <p:cNvPr id="8" name="内容占位符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  <a:lvl2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2pPr>
            <a:lvl3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3pPr>
            <a:lvl4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4pPr>
            <a:lvl5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5pPr>
          </a:lstStyle>
          <a:p>
            <a:pPr lvl="0"/>
            <a:r>
              <a:rPr kumimoji="1" lang="zh-CN" altLang="en-US"/>
              <a:t>单击此处编辑母版文本样式</a:t>
            </a:r>
            <a:endParaRPr/>
          </a:p>
          <a:p>
            <a:pPr lvl="1"/>
            <a:r>
              <a:rPr kumimoji="1" lang="zh-CN" altLang="en-US"/>
              <a:t>二级</a:t>
            </a:r>
            <a:endParaRPr/>
          </a:p>
          <a:p>
            <a:pPr lvl="2"/>
            <a:r>
              <a:rPr kumimoji="1" lang="zh-CN" altLang="en-US"/>
              <a:t>三级</a:t>
            </a:r>
            <a:endParaRPr/>
          </a:p>
          <a:p>
            <a:pPr lvl="3"/>
            <a:r>
              <a:rPr kumimoji="1" lang="zh-CN" altLang="en-US"/>
              <a:t>四级</a:t>
            </a:r>
            <a:endParaRPr/>
          </a:p>
          <a:p>
            <a:pPr lvl="4"/>
            <a:r>
              <a:rPr kumimoji="1" lang="zh-CN" altLang="en-US"/>
              <a:t>五级</a:t>
            </a:r>
            <a:endParaRPr/>
          </a:p>
        </p:txBody>
      </p:sp>
      <p:sp>
        <p:nvSpPr>
          <p:cNvPr id="9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50281522-3AB1-3541-90AB-7A631F5C75F8}" type="datetimeFigureOut">
              <a:rPr/>
              <a:t>2023/11/21</a:t>
            </a:fld>
            <a:endParaRPr kumimoji="1" lang="zh-CN" altLang="en-US"/>
          </a:p>
        </p:txBody>
      </p:sp>
      <p:sp>
        <p:nvSpPr>
          <p:cNvPr id="10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endParaRPr kumimoji="1" lang="zh-CN" altLang="en-US"/>
          </a:p>
        </p:txBody>
      </p:sp>
      <p:sp>
        <p:nvSpPr>
          <p:cNvPr id="11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419F402A-E1A9-C741-9EEF-1CF72A8557FF}" type="slidenum">
              <a:rPr/>
              <a:t>‹#›</a:t>
            </a:fld>
            <a:endParaRPr kumimoji="1" lang="zh-CN" alt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节标题">
    <p:spTree>
      <p:nvGrpSpPr>
        <p:cNvPr id="12" name=""/>
        <p:cNvGrpSpPr/>
        <p:nvPr/>
      </p:nvGrpSpPr>
      <p:grpSpPr>
        <a:xfrm>
          <a:off x="0" y="0"/>
          <a:ext cx="0" cy="0"/>
        </a:xfrm>
      </p:grpSpPr>
      <p:pic>
        <p:nvPicPr>
          <p:cNvPr id="13" name="图片 12"/>
          <p:cNvPicPr>
            <a:picLocks noChangeAspect="1"/>
          </p:cNvPicPr>
          <p:nvPr userDrawn="1"/>
        </p:nvPicPr>
        <p:blipFill>
          <a:blip r:embed="rId1"/>
          <a:stretch>
            <a:fillRect/>
          </a:stretch>
        </p:blipFill>
        <p:spPr>
          <a:xfrm>
            <a:off x="0" y="-1"/>
            <a:ext cx="12192000" cy="6858000"/>
          </a:xfrm>
          <a:prstGeom prst="rect">
            <a:avLst/>
          </a:prstGeom>
        </p:spPr>
      </p:pic>
      <p:sp>
        <p:nvSpPr>
          <p:cNvPr id="1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50281522-3AB1-3541-90AB-7A631F5C75F8}" type="datetimeFigureOut">
              <a:rPr/>
              <a:t>2023/11/21</a:t>
            </a:fld>
            <a:endParaRPr kumimoji="1" lang="zh-CN" altLang="en-US"/>
          </a:p>
        </p:txBody>
      </p:sp>
      <p:sp>
        <p:nvSpPr>
          <p:cNvPr id="1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endParaRPr kumimoji="1" lang="zh-CN" altLang="en-US"/>
          </a:p>
        </p:txBody>
      </p:sp>
      <p:sp>
        <p:nvSpPr>
          <p:cNvPr id="1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419F402A-E1A9-C741-9EEF-1CF72A8557FF}" type="slidenum">
              <a:rPr/>
              <a:t>‹#›</a:t>
            </a:fld>
            <a:endParaRPr kumimoji="1" lang="zh-CN" alt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仅标题">
    <p:bg>
      <p:bgPr>
        <a:gradFill>
          <a:gsLst>
            <a:gs pos="80000">
              <a:schemeClr val="bg1"/>
            </a:gs>
            <a:gs pos="100000">
              <a:schemeClr val="accent1">
                <a:lumMod val="20000"/>
                <a:lumOff val="80000"/>
              </a:schemeClr>
            </a:gs>
          </a:gsLst>
          <a:lin ang="16200000" scaled="1"/>
        </a:gradFill>
        <a:effectLst/>
      </p:bgPr>
    </p:bg>
    <p:spTree>
      <p:nvGrpSpPr>
        <p:cNvPr id="17" name=""/>
        <p:cNvGrpSpPr/>
        <p:nvPr/>
      </p:nvGrpSpPr>
      <p:grpSpPr>
        <a:xfrm>
          <a:off x="0" y="0"/>
          <a:ext cx="0" cy="0"/>
        </a:xfrm>
      </p:grpSpPr>
      <p:pic>
        <p:nvPicPr>
          <p:cNvPr id="18" name="图片 7"/>
          <p:cNvPicPr>
            <a:picLocks noChangeAspect="1"/>
          </p:cNvPicPr>
          <p:nvPr userDrawn="1"/>
        </p:nvPicPr>
        <p:blipFill>
          <a:blip r:embed="rId1"/>
          <a:stretch>
            <a:fillRect/>
          </a:stretch>
        </p:blipFill>
        <p:spPr>
          <a:xfrm flipH="1">
            <a:off x="0" y="-1"/>
            <a:ext cx="12192000" cy="6858000"/>
          </a:xfrm>
          <a:prstGeom prst="rect">
            <a:avLst/>
          </a:prstGeom>
        </p:spPr>
      </p:pic>
      <p:sp>
        <p:nvSpPr>
          <p:cNvPr id="19" name="矩形 6"/>
          <p:cNvSpPr/>
          <p:nvPr userDrawn="1"/>
        </p:nvSpPr>
        <p:spPr>
          <a:xfrm>
            <a:off x="0" y="-1"/>
            <a:ext cx="12192000" cy="6857999"/>
          </a:xfrm>
          <a:prstGeom prst="rect">
            <a:avLst/>
          </a:prstGeom>
          <a:gradFill>
            <a:gsLst>
              <a:gs pos="85000">
                <a:schemeClr val="bg1"/>
              </a:gs>
              <a:gs pos="100000">
                <a:schemeClr val="bg1">
                  <a:alpha val="75000"/>
                </a:schemeClr>
              </a:gs>
            </a:gsLst>
            <a:lin ang="162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kumimoji="1" lang="zh-CN" altLang="en-US"/>
          </a:p>
        </p:txBody>
      </p:sp>
      <p:sp>
        <p:nvSpPr>
          <p:cNvPr id="20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50281522-3AB1-3541-90AB-7A631F5C75F8}" type="datetimeFigureOut">
              <a:rPr/>
              <a:t>2023/11/21</a:t>
            </a:fld>
            <a:endParaRPr kumimoji="1" lang="zh-CN" altLang="en-US"/>
          </a:p>
        </p:txBody>
      </p:sp>
      <p:sp>
        <p:nvSpPr>
          <p:cNvPr id="21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endParaRPr kumimoji="1" lang="zh-CN" altLang="en-US"/>
          </a:p>
        </p:txBody>
      </p:sp>
      <p:sp>
        <p:nvSpPr>
          <p:cNvPr id="22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419F402A-E1A9-C741-9EEF-1CF72A8557FF}" type="slidenum">
              <a:rPr/>
              <a:t>‹#›</a:t>
            </a:fld>
            <a:endParaRPr kumimoji="1" lang="zh-CN" alt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>
  <p:cSld name="空白">
    <p:spTree>
      <p:nvGrpSpPr>
        <p:cNvPr id="23" name=""/>
        <p:cNvGrpSpPr/>
        <p:nvPr/>
      </p:nvGrpSpPr>
      <p:grpSpPr>
        <a:xfrm>
          <a:off x="0" y="0"/>
          <a:ext cx="0" cy="0"/>
        </a:xfrm>
      </p:grpSpPr>
      <p:sp>
        <p:nvSpPr>
          <p:cNvPr id="24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50281522-3AB1-3541-90AB-7A631F5C75F8}" type="datetimeFigureOut">
              <a:rPr/>
              <a:t>2023/11/21</a:t>
            </a:fld>
            <a:endParaRPr kumimoji="1" lang="zh-CN" altLang="en-US"/>
          </a:p>
        </p:txBody>
      </p:sp>
      <p:sp>
        <p:nvSpPr>
          <p:cNvPr id="25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endParaRPr kumimoji="1" lang="zh-CN" altLang="en-US"/>
          </a:p>
        </p:txBody>
      </p:sp>
      <p:sp>
        <p:nvSpPr>
          <p:cNvPr id="26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419F402A-E1A9-C741-9EEF-1CF72A8557FF}" type="slidenum">
              <a:rPr/>
              <a:t>‹#›</a:t>
            </a:fld>
            <a:endParaRPr kumimoji="1" lang="zh-CN" alt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封底">
    <p:spTree>
      <p:nvGrpSpPr>
        <p:cNvPr id="27" name=""/>
        <p:cNvGrpSpPr/>
        <p:nvPr/>
      </p:nvGrpSpPr>
      <p:grpSpPr>
        <a:xfrm>
          <a:off x="0" y="0"/>
          <a:ext cx="0" cy="0"/>
        </a:xfrm>
      </p:grpSpPr>
      <p:pic>
        <p:nvPicPr>
          <p:cNvPr id="28" name="图片 5"/>
          <p:cNvPicPr>
            <a:picLocks noChangeAspect="1"/>
          </p:cNvPicPr>
          <p:nvPr userDrawn="1"/>
        </p:nvPicPr>
        <p:blipFill>
          <a:blip r:embed="rId1"/>
          <a:stretch>
            <a:fillRect/>
          </a:stretch>
        </p:blipFill>
        <p:spPr>
          <a:xfrm>
            <a:off x="0" y="-1"/>
            <a:ext cx="12192000" cy="6858000"/>
          </a:xfrm>
          <a:prstGeom prst="rect">
            <a:avLst/>
          </a:prstGeom>
        </p:spPr>
      </p:pic>
    </p:spTree>
  </p:cSld>
  <p:clrMapOvr>
    <a:masterClrMapping/>
  </p:clrMapOvr>
  <p:transition/>
  <p:timing/>
  <p:extLst>
    <p:ext uri="{DCECCB84-F9BA-43D5-87BE-67443E8EF086}">
      <p15:sldGuideLst xmlns:p15="http://schemas.microsoft.com/office/powerpoint/2012/main">
        <p15:guide id="3" orient="horz" pos="2160" userDrawn="true">
          <p15:clr>
            <a:srgbClr val="FBAE40"/>
          </p15:clr>
        </p15:guide>
        <p15:guide id="4" pos="3840" userDrawn="true">
          <p15:clr>
            <a:srgbClr val="FBAE40"/>
          </p15:clr>
        </p15:guide>
      </p15:sldGuideLst>
    </p:ext>
  </p:extLst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theme" Target="../theme/theme2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占位符 1"/>
          <p:cNvSpPr>
            <a:spLocks noGrp="1"/>
          </p:cNvSpPr>
          <p:nvPr>
            <p:ph type="title" idx="2147483647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zh-CN" altLang="en-US"/>
              <a:t>单击此处编辑母版标题样式</a:t>
            </a:r>
            <a:endParaRPr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zh-CN" altLang="en-US"/>
              <a:t>单击此处编辑母版文本样式</a:t>
            </a:r>
            <a:endParaRPr/>
          </a:p>
          <a:p>
            <a:pPr lvl="1"/>
            <a:r>
              <a:rPr kumimoji="1" lang="zh-CN" altLang="en-US"/>
              <a:t>二级</a:t>
            </a:r>
            <a:endParaRPr/>
          </a:p>
          <a:p>
            <a:pPr lvl="2"/>
            <a:r>
              <a:rPr kumimoji="1" lang="zh-CN" altLang="en-US"/>
              <a:t>三级</a:t>
            </a:r>
            <a:endParaRPr/>
          </a:p>
          <a:p>
            <a:pPr lvl="3"/>
            <a:r>
              <a:rPr kumimoji="1" lang="zh-CN" altLang="en-US"/>
              <a:t>四级</a:t>
            </a:r>
            <a:endParaRPr/>
          </a:p>
          <a:p>
            <a:pPr lvl="4"/>
            <a:r>
              <a:rPr kumimoji="1" lang="zh-CN" altLang="en-US"/>
              <a:t>五级</a:t>
            </a:r>
            <a:endParaRPr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l" defTabSz="914400" rtl="0" eaLnBrk="1" latinLnBrk="0" hangingPunct="1">
              <a:defRPr sz="1200" b="0" i="0" kern="1200">
                <a:solidFill>
                  <a:schemeClr val="tx1">
                    <a:tint val="75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50281522-3AB1-3541-90AB-7A631F5C75F8}" type="datetimeFigureOut">
              <a:rPr/>
              <a:t>2023/11/21</a:t>
            </a:fld>
            <a:endParaRPr kumimoji="1"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ctr" defTabSz="914400" rtl="0" eaLnBrk="1" latinLnBrk="0" hangingPunct="1">
              <a:defRPr sz="1200" b="0" i="0" kern="1200">
                <a:solidFill>
                  <a:schemeClr val="tx1">
                    <a:tint val="75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kumimoji="1"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r" defTabSz="914400" rtl="0" eaLnBrk="1" latinLnBrk="0" hangingPunct="1">
              <a:defRPr sz="1200" b="0" i="0" kern="1200">
                <a:solidFill>
                  <a:schemeClr val="tx1">
                    <a:tint val="75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419F402A-E1A9-C741-9EEF-1CF72A8557FF}" type="slidenum">
              <a:rPr/>
              <a:t>‹#›</a:t>
            </a:fld>
            <a:endParaRPr kumimoji="1"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</p:sldLayoutIdLst>
  <p:transition/>
  <p:timing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itchFamily="34" charset="0"/>
        <a:buChar char="•"/>
        <a:defRPr sz="28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24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20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true">
          <p15:clr>
            <a:srgbClr val="F26B43"/>
          </p15:clr>
        </p15:guide>
        <p15:guide id="2" pos="3840" userDrawn="true">
          <p15:clr>
            <a:srgbClr val="F26B43"/>
          </p15:clr>
        </p15:guide>
      </p15:sldGuideLst>
    </p:ext>
  </p:extLst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image" Target="../media/image3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image" Target="../media/image4.jpeg" /><Relationship Id="rId3" Type="http://schemas.openxmlformats.org/officeDocument/2006/relationships/image" Target="../media/image5.jpeg" /><Relationship Id="rId4" Type="http://schemas.openxmlformats.org/officeDocument/2006/relationships/image" Target="../media/image6.jpeg" /><Relationship Id="rId5" Type="http://schemas.openxmlformats.org/officeDocument/2006/relationships/image" Target="../media/image7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image" Target="../media/image8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image" Target="../media/image9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image" Target="../media/image9.jpeg" /><Relationship Id="rId3" Type="http://schemas.openxmlformats.org/officeDocument/2006/relationships/image" Target="../media/image10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image" Target="../media/image4.jpeg" /><Relationship Id="rId3" Type="http://schemas.openxmlformats.org/officeDocument/2006/relationships/image" Target="../media/image8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image" Target="../media/image11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image" Target="../media/image12.jpe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image" Target="../media/image13.jpe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157054023144006043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descr="{&quot;isTemplate&quot;:true,&quot;type&quot;:0,&quot;continueWritingContext&quot;:{&quot;outline&quot;:&quot;# 第三专题消防救援队伍的使命要求—赴汤蹈火\n## 1.消防救援队伍的使命要求概述\n### 1.1消防救援队伍的职责与使命\n### 1.2消防救援队伍的核心价值观\n### 1.3消防救援队伍的奋斗目标\n## 2.赴汤蹈火的消防救援精神\n### 2.1赴汤蹈火的内涵与意义\n### 2.2赴汤蹈火的精神传承\n### 2.3赴汤蹈火的精神实践\n## 3.消防救援队伍的实战能力建设\n### 3.1实战能力建设的目标与要求\n### 3.2实战能力建设的关键环节\n### 3.3实战能力建设的成果展示\n## 4.消防救援队伍的应急处置能力\n### 4.1应急处置能力的重要性\n### 4.2应急处置能力的关键要素\n### 4.3应急处置能力的提升途径\n## 5.消防救援队伍的科技创新\n### 5.1科技创新在消防救援中的应用\n### 5.2科技创新能力提升的途径\n### 5.3科技创新成果的推广与转化\n## 6.消防救援队伍的人才队伍建设\n### 6.1人才培养与引进的策略\n### 6.2人才选拔与使用的机制\n### 6.3人才激励与保障的措施\n&quot;,&quot;templateId&quot;:&quot;ujpcqsuz1ifzxno4qckwkhkbir&quot;}}"/>
        <p:cNvGrpSpPr/>
        <p:nvPr/>
      </p:nvGrpSpPr>
      <p:grpSpPr>
        <a:xfrm>
          <a:off x="0" y="0"/>
          <a:ext cx="0" cy="0"/>
        </a:xfrm>
      </p:grpSpPr>
      <p:sp>
        <p:nvSpPr>
          <p:cNvPr id="2" name="标题 1" descr="{&quot;isTemplate&quot;:true,&quot;type&quot;:&quot;title&quot;,&quot;canOmit&quot;:false,&quot;range&quot;:0}"/>
          <p:cNvSpPr>
            <a:spLocks noGrp="1"/>
          </p:cNvSpPr>
          <p:nvPr>
            <p:ph type="ctrTitle" idx="2147483647"/>
          </p:nvPr>
        </p:nvSpPr>
        <p:spPr>
          <a:xfrm>
            <a:off x="571500" y="2606765"/>
            <a:ext cx="11055350" cy="1187450"/>
          </a:xfrm>
        </p:spPr>
        <p:txBody>
          <a:bodyPr vert="horz" wrap="square" lIns="91440" tIns="45720" rIns="91440" bIns="45720" anchor="b">
            <a:spAutoFit/>
          </a:bodyPr>
          <a:lstStyle/>
          <a:p>
            <a:pPr>
              <a:buNone/>
            </a:pPr>
            <a:r>
              <a:rPr lang="zh-CN" sz="4000"/>
              <a:t>第三专题消防救援队伍的使命要求—赴汤蹈火</a:t>
            </a:r>
            <a:endParaRPr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571500" y="3984896"/>
            <a:ext cx="5581650" cy="400050"/>
          </a:xfrm>
        </p:spPr>
        <p:txBody>
          <a:bodyPr/>
          <a:lstStyle/>
          <a:p>
            <a:r>
              <a:rPr lang="en-US"/>
              <a:t> </a:t>
            </a:r>
            <a:endParaRPr/>
          </a:p>
        </p:txBody>
      </p:sp>
      <p:cxnSp>
        <p:nvCxnSpPr>
          <p:cNvPr id="4" name="直线连接符 4"/>
          <p:cNvCxnSpPr/>
          <p:nvPr/>
        </p:nvCxnSpPr>
        <p:spPr>
          <a:xfrm>
            <a:off x="660400" y="6014027"/>
            <a:ext cx="825500" cy="0"/>
          </a:xfrm>
          <a:prstGeom prst="line">
            <a:avLst/>
          </a:prstGeom>
          <a:ln w="12700">
            <a:solidFill>
              <a:schemeClr val="accent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文本占位符 20"/>
          <p:cNvSpPr txBox="1"/>
          <p:nvPr/>
        </p:nvSpPr>
        <p:spPr>
          <a:xfrm>
            <a:off x="571499" y="6129521"/>
            <a:ext cx="2093843" cy="375552"/>
          </a:xfrm>
          <a:prstGeom prst="rect">
            <a:avLst/>
          </a:prstGeom>
        </p:spPr>
        <p:txBody>
          <a:bodyPr wrap="none" anchor="b">
            <a:spAutoFit/>
          </a:bodyPr>
          <a:lstStyle>
            <a:defPPr>
              <a:defRPr lang="zh-CN"/>
            </a:defPPr>
            <a:lvl1pPr marL="0" indent="0" algn="l" defTabSz="914400" rtl="0" eaLnBrk="1" latinLnBrk="0" hangingPunct="1">
              <a:lnSpc>
                <a:spcPct val="150000"/>
              </a:lnSpc>
              <a:spcBef>
                <a:spcPts val="1000"/>
              </a:spcBef>
              <a:buFont typeface="Arial" pitchFamily="34" charset="0"/>
              <a:buNone/>
              <a:defRPr sz="1200" b="0" i="0" kern="1200" spc="3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4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kumimoji="1" lang="en-US" altLang="zh-CN" sz="1400" spc="80">
              <a:solidFill>
                <a:schemeClr val="accent1">
                  <a:lumMod val="50000"/>
                </a:schemeClr>
              </a:solidFill>
              <a:latin typeface="+mn-lt"/>
            </a:endParaRPr>
          </a:p>
        </p:txBody>
      </p:sp>
      <p:sp>
        <p:nvSpPr>
          <p:cNvPr id="6" name="文本占位符 20"/>
          <p:cNvSpPr txBox="1"/>
          <p:nvPr/>
        </p:nvSpPr>
        <p:spPr>
          <a:xfrm>
            <a:off x="9937347" y="6129521"/>
            <a:ext cx="1683154" cy="377411"/>
          </a:xfrm>
          <a:prstGeom prst="rect">
            <a:avLst/>
          </a:prstGeom>
        </p:spPr>
        <p:txBody>
          <a:bodyPr wrap="none" anchor="b">
            <a:spAutoFit/>
          </a:bodyPr>
          <a:lstStyle>
            <a:defPPr>
              <a:defRPr lang="zh-CN"/>
            </a:defPPr>
            <a:lvl1pPr marL="0" indent="0" algn="l" defTabSz="914400" rtl="0" eaLnBrk="1" latinLnBrk="0" hangingPunct="1">
              <a:lnSpc>
                <a:spcPct val="150000"/>
              </a:lnSpc>
              <a:spcBef>
                <a:spcPts val="1000"/>
              </a:spcBef>
              <a:buFont typeface="Arial" pitchFamily="34" charset="0"/>
              <a:buNone/>
              <a:defRPr sz="1200" b="0" i="0" kern="1200" spc="3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4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zh-CN" altLang="en-US" sz="1400" spc="80">
                <a:solidFill>
                  <a:schemeClr val="accent1">
                    <a:lumMod val="50000"/>
                  </a:schemeClr>
                </a:solidFill>
                <a:effectLst/>
              </a:rPr>
              <a:t> </a:t>
            </a:r>
            <a:endParaRPr kumimoji="1" lang="en-US" altLang="zh-CN" sz="1400" spc="80">
              <a:solidFill>
                <a:schemeClr val="accent1">
                  <a:lumMod val="50000"/>
                </a:schemeClr>
              </a:solidFill>
            </a:endParaRP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39" name="" descr="{&quot;isTemplate&quot;:true,&quot;type&quot;:2}"/>
        <p:cNvGrpSpPr/>
        <p:nvPr/>
      </p:nvGrpSpPr>
      <p:grpSpPr>
        <a:xfrm>
          <a:off x="0" y="0"/>
          <a:ext cx="0" cy="0"/>
        </a:xfrm>
      </p:grpSpPr>
      <p:sp>
        <p:nvSpPr>
          <p:cNvPr id="140" name="标题 1" descr="{&quot;isTemplate&quot;:true,&quot;type&quot;:&quot;title&quot;,&quot;canOmit&quot;:false,&quot;range&quot;:0}"/>
          <p:cNvSpPr>
            <a:spLocks noGrp="1"/>
          </p:cNvSpPr>
          <p:nvPr>
            <p:ph type="title" idx="4294967295"/>
          </p:nvPr>
        </p:nvSpPr>
        <p:spPr>
          <a:xfrm>
            <a:off x="831850" y="3537545"/>
            <a:ext cx="10826750" cy="749300"/>
          </a:xfrm>
        </p:spPr>
        <p:txBody>
          <a:bodyPr vert="horz" wrap="square" lIns="91440" tIns="45720" rIns="91440" bIns="45720" anchor="b">
            <a:spAutoFit/>
          </a:bodyPr>
          <a:lstStyle/>
          <a:p>
            <a:pPr>
              <a:buNone/>
            </a:pPr>
            <a:r>
              <a:rPr lang="zh-CN" sz="4800" b="1" spc="300">
                <a:solidFill>
                  <a:schemeClr val="accent1">
                    <a:lumMod val="50000"/>
                    <a:alpha val="100000"/>
                  </a:schemeClr>
                </a:solidFill>
              </a:rPr>
              <a:t>消防救援队伍的使命要求概述</a:t>
            </a:r>
            <a:endParaRPr/>
          </a:p>
        </p:txBody>
      </p:sp>
      <p:sp>
        <p:nvSpPr>
          <p:cNvPr id="141" name="标题 1"/>
          <p:cNvSpPr txBox="1"/>
          <p:nvPr/>
        </p:nvSpPr>
        <p:spPr>
          <a:xfrm>
            <a:off x="831850" y="1844227"/>
            <a:ext cx="1324402" cy="1311128"/>
          </a:xfrm>
          <a:prstGeom prst="rect">
            <a:avLst/>
          </a:prstGeom>
        </p:spPr>
        <p:txBody>
          <a:bodyPr vert="horz" wrap="none" lIns="91440" tIns="45720" rIns="91440" bIns="45720" rtlCol="0" anchor="b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b="0" i="0" kern="1200">
                <a:solidFill>
                  <a:schemeClr val="accent1">
                    <a:lumMod val="50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en-US" altLang="zh-CN" sz="8800" spc="300">
                <a:latin typeface="Microsoft YaHei Light" panose="020b0503020204020204" pitchFamily="34" charset="-122"/>
                <a:ea typeface="Microsoft YaHei Light" panose="020b0503020204020204" pitchFamily="34" charset="-122"/>
              </a:rPr>
              <a:t>01</a:t>
            </a:r>
            <a:endParaRPr kumimoji="1" lang="zh-CN" altLang="en-US" sz="8800" spc="300">
              <a:latin typeface="Microsoft YaHei Light" panose="020b0503020204020204" pitchFamily="34" charset="-122"/>
              <a:ea typeface="Microsoft YaHei Light" panose="020b0503020204020204" pitchFamily="34" charset="-122"/>
            </a:endParaRPr>
          </a:p>
        </p:txBody>
      </p:sp>
      <p:cxnSp>
        <p:nvCxnSpPr>
          <p:cNvPr id="142" name="直线连接符 4"/>
          <p:cNvCxnSpPr/>
          <p:nvPr/>
        </p:nvCxnSpPr>
        <p:spPr>
          <a:xfrm>
            <a:off x="952500" y="3155355"/>
            <a:ext cx="1203752" cy="0"/>
          </a:xfrm>
          <a:prstGeom prst="line">
            <a:avLst/>
          </a:prstGeom>
          <a:ln w="25400">
            <a:solidFill>
              <a:schemeClr val="accent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26" name="" descr="{&quot;isTemplate&quot;:true,&quot;type&quot;:3}"/>
        <p:cNvGrpSpPr/>
        <p:nvPr/>
      </p:nvGrpSpPr>
      <p:grpSpPr>
        <a:xfrm>
          <a:off x="0" y="0"/>
          <a:ext cx="0" cy="0"/>
        </a:xfrm>
      </p:grpSpPr>
      <p:pic>
        <p:nvPicPr>
          <p:cNvPr id="227" name="Picture 3" descr="{&quot;isTemplate&quot;:true,&quot;type&quot;:&quot;image&quot;,&quot;canOmit&quot;:false,&quot;range&quot;:0}"/>
          <p:cNvPicPr>
            <a:picLocks noChangeAspect="1"/>
          </p:cNvPicPr>
          <p:nvPr/>
        </p:nvPicPr>
        <p:blipFill>
          <a:blip r:embed="rId2"/>
          <a:srcRect l="21875" r="21875"/>
          <a:stretch>
            <a:fillRect/>
          </a:stretch>
        </p:blipFill>
        <p:spPr>
          <a:xfrm>
            <a:off x="315750" y="1584357"/>
            <a:ext cx="4575952" cy="4575952"/>
          </a:xfrm>
          <a:prstGeom prst="ellipse">
            <a:avLst/>
          </a:prstGeom>
        </p:spPr>
      </p:pic>
      <p:grpSp>
        <p:nvGrpSpPr>
          <p:cNvPr id="228" name="" descr="{&quot;isTemplate&quot;:true,&quot;type&quot;:&quot;list&quot;,&quot;canOmit&quot;:false,&quot;minItemsCount&quot;:-1,&quot;scalable&quot;:false,&quot;alignment&quot;:&quot;left&quot;,&quot;alignmentVertical&quot;:&quot;top&quot;}"/>
          <p:cNvGrpSpPr/>
          <p:nvPr/>
        </p:nvGrpSpPr>
        <p:grpSpPr>
          <a:xfrm>
            <a:off x="5582412" y="1807048"/>
            <a:ext cx="5629118" cy="4659814"/>
            <a:chOff x="5582412" y="1807048"/>
            <a:chExt cx="5629118" cy="4659814"/>
          </a:xfrm>
        </p:grpSpPr>
        <p:grpSp>
          <p:nvGrpSpPr>
            <p:cNvPr id="229" name="组合 3"/>
            <p:cNvGrpSpPr/>
            <p:nvPr/>
          </p:nvGrpSpPr>
          <p:grpSpPr>
            <a:xfrm>
              <a:off x="5582412" y="1807048"/>
              <a:ext cx="5629117" cy="1487888"/>
              <a:chOff x="571500" y="1815543"/>
              <a:chExt cx="5629117" cy="1487888"/>
            </a:xfrm>
          </p:grpSpPr>
          <p:sp>
            <p:nvSpPr>
              <p:cNvPr id="230" name="Tencent" descr="{&quot;isTemplate&quot;:true,&quot;type&quot;:&quot;title&quot;,&quot;canOmit&quot;:false,&quot;range&quot;:0}"/>
              <p:cNvSpPr/>
              <p:nvPr/>
            </p:nvSpPr>
            <p:spPr>
              <a:xfrm>
                <a:off x="1406368" y="1816764"/>
                <a:ext cx="4629205" cy="368300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lIns="91440" tIns="45720" rIns="91440" bIns="45720" rtlCol="0" anchor="b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微软雅黑"/>
                    <a:ea typeface="微软雅黑"/>
                  </a:rPr>
                  <a:t>职责重于泰山</a:t>
                </a:r>
                <a:endParaRPr lang="en-US" b="1">
                  <a:solidFill>
                    <a:schemeClr val="accent1">
                      <a:alpha val="100000"/>
                    </a:schemeClr>
                  </a:solidFill>
                  <a:latin typeface="微软雅黑"/>
                  <a:ea typeface="微软雅黑"/>
                </a:endParaRPr>
              </a:p>
            </p:txBody>
          </p:sp>
          <p:sp>
            <p:nvSpPr>
              <p:cNvPr id="231" name="Tencent" descr="{&quot;isTemplate&quot;:true,&quot;type&quot;:&quot;content&quot;,&quot;canOmit&quot;:false,&quot;range&quot;:0}"/>
              <p:cNvSpPr/>
              <p:nvPr/>
            </p:nvSpPr>
            <p:spPr>
              <a:xfrm>
                <a:off x="1406367" y="2193913"/>
                <a:ext cx="4794250" cy="1109518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91440" tIns="45720" rIns="91440" bIns="4572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维护国家</a:t>
                </a:r>
                <a:r>
                  <a:rPr lang="zh-CN" sz="1400" b="1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安全稳定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保护</a:t>
                </a:r>
                <a:r>
                  <a:rPr lang="zh-CN" sz="1400" b="1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人民生命财产安全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促进</a:t>
                </a:r>
                <a:r>
                  <a:rPr lang="zh-CN" sz="1400" b="1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社会和谐发展</a:t>
                </a:r>
                <a:endParaRPr/>
              </a:p>
            </p:txBody>
          </p:sp>
          <p:sp>
            <p:nvSpPr>
              <p:cNvPr id="232" name="椭圆 6"/>
              <p:cNvSpPr/>
              <p:nvPr/>
            </p:nvSpPr>
            <p:spPr>
              <a:xfrm>
                <a:off x="571500" y="1815543"/>
                <a:ext cx="690319" cy="690319"/>
              </a:xfrm>
              <a:prstGeom prst="ellipse">
                <a:avLst/>
              </a:prstGeom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kumimoji="1" lang="en-US" altLang="zh-CN" sz="2000">
                    <a:latin typeface="+mj-ea"/>
                    <a:ea typeface="+mj-ea"/>
                  </a:rPr>
                  <a:t>01</a:t>
                </a:r>
                <a:endParaRPr kumimoji="1" lang="zh-CN" altLang="en-US" sz="2000">
                  <a:latin typeface="+mj-ea"/>
                  <a:ea typeface="+mj-ea"/>
                </a:endParaRPr>
              </a:p>
            </p:txBody>
          </p:sp>
        </p:grpSp>
        <p:grpSp>
          <p:nvGrpSpPr>
            <p:cNvPr id="233" name="组合 7"/>
            <p:cNvGrpSpPr/>
            <p:nvPr/>
          </p:nvGrpSpPr>
          <p:grpSpPr>
            <a:xfrm>
              <a:off x="5582412" y="3393011"/>
              <a:ext cx="5629118" cy="1487888"/>
              <a:chOff x="571500" y="1815543"/>
              <a:chExt cx="5629118" cy="1487888"/>
            </a:xfrm>
          </p:grpSpPr>
          <p:sp>
            <p:nvSpPr>
              <p:cNvPr id="234" name="Tencent" descr="{&quot;isTemplate&quot;:true,&quot;type&quot;:&quot;title&quot;,&quot;canOmit&quot;:false,&quot;range&quot;:0}"/>
              <p:cNvSpPr/>
              <p:nvPr/>
            </p:nvSpPr>
            <p:spPr>
              <a:xfrm>
                <a:off x="1406368" y="1816764"/>
                <a:ext cx="4629205" cy="368300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lIns="91440" tIns="45720" rIns="91440" bIns="45720" rtlCol="0" anchor="b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微软雅黑"/>
                    <a:ea typeface="微软雅黑"/>
                  </a:rPr>
                  <a:t>使命光荣艰巨</a:t>
                </a:r>
                <a:endParaRPr lang="en-US" b="1">
                  <a:solidFill>
                    <a:schemeClr val="accent1">
                      <a:alpha val="100000"/>
                    </a:schemeClr>
                  </a:solidFill>
                  <a:latin typeface="微软雅黑"/>
                  <a:ea typeface="微软雅黑"/>
                </a:endParaRPr>
              </a:p>
            </p:txBody>
          </p:sp>
          <p:sp>
            <p:nvSpPr>
              <p:cNvPr id="235" name="Tencent" descr="{&quot;isTemplate&quot;:true,&quot;type&quot;:&quot;content&quot;,&quot;canOmit&quot;:false,&quot;range&quot;:0}"/>
              <p:cNvSpPr/>
              <p:nvPr/>
            </p:nvSpPr>
            <p:spPr>
              <a:xfrm>
                <a:off x="1406368" y="2193913"/>
                <a:ext cx="4794250" cy="1109518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91440" tIns="45720" rIns="91440" bIns="4572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赴汤蹈火，</a:t>
                </a:r>
                <a:r>
                  <a:rPr lang="zh-CN" sz="1400" b="1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英勇善战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忠诚履行职责，</a:t>
                </a:r>
                <a:r>
                  <a:rPr lang="zh-CN" sz="1400" b="1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无私奉献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为人民服务，</a:t>
                </a:r>
                <a:r>
                  <a:rPr lang="zh-CN" sz="1400" b="1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竭诚为民</a:t>
                </a:r>
                <a:endParaRPr/>
              </a:p>
            </p:txBody>
          </p:sp>
          <p:sp>
            <p:nvSpPr>
              <p:cNvPr id="236" name="椭圆 10"/>
              <p:cNvSpPr/>
              <p:nvPr/>
            </p:nvSpPr>
            <p:spPr>
              <a:xfrm>
                <a:off x="571500" y="1815543"/>
                <a:ext cx="690319" cy="690319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kumimoji="1" lang="en-US" altLang="zh-CN" sz="2000">
                    <a:latin typeface="+mj-ea"/>
                    <a:ea typeface="+mj-ea"/>
                  </a:rPr>
                  <a:t>02</a:t>
                </a:r>
                <a:endParaRPr kumimoji="1" lang="zh-CN" altLang="en-US" sz="2000">
                  <a:latin typeface="+mj-ea"/>
                  <a:ea typeface="+mj-ea"/>
                </a:endParaRPr>
              </a:p>
            </p:txBody>
          </p:sp>
        </p:grpSp>
        <p:grpSp>
          <p:nvGrpSpPr>
            <p:cNvPr id="237" name="组合 11"/>
            <p:cNvGrpSpPr/>
            <p:nvPr/>
          </p:nvGrpSpPr>
          <p:grpSpPr>
            <a:xfrm>
              <a:off x="5582412" y="4978974"/>
              <a:ext cx="5629118" cy="1487888"/>
              <a:chOff x="571500" y="1815543"/>
              <a:chExt cx="5629118" cy="1487888"/>
            </a:xfrm>
          </p:grpSpPr>
          <p:sp>
            <p:nvSpPr>
              <p:cNvPr id="238" name="Tencent" descr="{&quot;isTemplate&quot;:true,&quot;type&quot;:&quot;title&quot;,&quot;canOmit&quot;:false,&quot;range&quot;:0}"/>
              <p:cNvSpPr/>
              <p:nvPr/>
            </p:nvSpPr>
            <p:spPr>
              <a:xfrm>
                <a:off x="1406368" y="1822082"/>
                <a:ext cx="4634345" cy="368300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91440" tIns="45720" rIns="91440" bIns="45720" rtlCol="0" anchor="b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微软雅黑"/>
                    <a:ea typeface="微软雅黑"/>
                  </a:rPr>
                  <a:t>职责与使命相辅相成</a:t>
                </a:r>
                <a:endParaRPr lang="en-US" b="1">
                  <a:solidFill>
                    <a:schemeClr val="accent1">
                      <a:alpha val="100000"/>
                    </a:schemeClr>
                  </a:solidFill>
                  <a:latin typeface="微软雅黑"/>
                  <a:ea typeface="微软雅黑"/>
                </a:endParaRPr>
              </a:p>
            </p:txBody>
          </p:sp>
          <p:sp>
            <p:nvSpPr>
              <p:cNvPr id="239" name="Tencent" descr="{&quot;isTemplate&quot;:true,&quot;type&quot;:&quot;content&quot;,&quot;canOmit&quot;:false,&quot;range&quot;:0}"/>
              <p:cNvSpPr/>
              <p:nvPr/>
            </p:nvSpPr>
            <p:spPr>
              <a:xfrm>
                <a:off x="1406368" y="2193913"/>
                <a:ext cx="4794250" cy="1109518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91440" tIns="45720" rIns="91440" bIns="4572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职责明确，使命才能</a:t>
                </a:r>
                <a:r>
                  <a:rPr lang="zh-CN" sz="1400" b="1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更好地履行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使命感强，才能</a:t>
                </a:r>
                <a:r>
                  <a:rPr lang="zh-CN" sz="1400" b="1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更好地履行职责</a:t>
                </a:r>
                <a:endParaRPr/>
              </a:p>
            </p:txBody>
          </p:sp>
          <p:sp>
            <p:nvSpPr>
              <p:cNvPr id="240" name="椭圆 14"/>
              <p:cNvSpPr/>
              <p:nvPr/>
            </p:nvSpPr>
            <p:spPr>
              <a:xfrm>
                <a:off x="571500" y="1815543"/>
                <a:ext cx="690319" cy="690319"/>
              </a:xfrm>
              <a:prstGeom prst="ellipse">
                <a:avLst/>
              </a:pr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kumimoji="1" lang="en-US" altLang="zh-CN" sz="2000">
                    <a:latin typeface="+mj-ea"/>
                    <a:ea typeface="+mj-ea"/>
                  </a:rPr>
                  <a:t>03</a:t>
                </a:r>
                <a:endParaRPr kumimoji="1" lang="zh-CN" altLang="en-US" sz="2000">
                  <a:latin typeface="+mj-ea"/>
                  <a:ea typeface="+mj-ea"/>
                </a:endParaRPr>
              </a:p>
            </p:txBody>
          </p:sp>
        </p:grpSp>
      </p:grpSp>
      <p:sp>
        <p:nvSpPr>
          <p:cNvPr id="241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681374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消防救援队伍的职责与使命</a:t>
            </a:r>
            <a:endParaRPr lang="en-US" altLang="zh-CN" sz="2800" b="1">
              <a:latin typeface="+mj-ea"/>
              <a:ea typeface="+mj-ea"/>
            </a:endParaRP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42" name="" descr="{&quot;isTemplate&quot;:true,&quot;type&quot;:3}"/>
        <p:cNvGrpSpPr/>
        <p:nvPr/>
      </p:nvGrpSpPr>
      <p:grpSpPr>
        <a:xfrm>
          <a:off x="0" y="0"/>
          <a:ext cx="0" cy="0"/>
        </a:xfrm>
      </p:grpSpPr>
      <p:grpSp>
        <p:nvGrpSpPr>
          <p:cNvPr id="243" name="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554468" y="2709000"/>
            <a:ext cx="11083064" cy="3197404"/>
            <a:chOff x="554468" y="2709000"/>
            <a:chExt cx="11083064" cy="3197404"/>
          </a:xfrm>
        </p:grpSpPr>
        <p:grpSp>
          <p:nvGrpSpPr>
            <p:cNvPr id="244" name=""/>
            <p:cNvGrpSpPr/>
            <p:nvPr/>
          </p:nvGrpSpPr>
          <p:grpSpPr>
            <a:xfrm>
              <a:off x="554470" y="2713804"/>
              <a:ext cx="5400000" cy="1440000"/>
              <a:chOff x="554470" y="2713804"/>
              <a:chExt cx="5400000" cy="1440000"/>
            </a:xfrm>
          </p:grpSpPr>
          <p:sp>
            <p:nvSpPr>
              <p:cNvPr id="245" name="Tencent"/>
              <p:cNvSpPr/>
              <p:nvPr/>
            </p:nvSpPr>
            <p:spPr>
              <a:xfrm>
                <a:off x="554470" y="2713804"/>
                <a:ext cx="5400000" cy="1440000"/>
              </a:xfrm>
              <a:prstGeom prst="rect">
                <a:avLst/>
              </a:prstGeom>
              <a:solidFill>
                <a:schemeClr val="accent1">
                  <a:alpha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46" name="Tencent" descr="{&quot;isTemplate&quot;:true,&quot;type&quot;:&quot;title&quot;,&quot;canOmit&quot;:false,&quot;range&quot;:0}"/>
              <p:cNvSpPr txBox="1"/>
              <p:nvPr/>
            </p:nvSpPr>
            <p:spPr>
              <a:xfrm>
                <a:off x="2210504" y="2839830"/>
                <a:ext cx="3597800" cy="393699"/>
              </a:xfrm>
              <a:prstGeom prst="rect">
                <a:avLst/>
              </a:prstGeom>
              <a:noFill/>
            </p:spPr>
            <p:txBody>
              <a:bodyPr wrap="square" rtlCol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000" b="1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忠诚</a:t>
                </a:r>
                <a:endParaRPr lang="en-US" altLang="zh-CN" sz="2000" b="1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47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2210505" y="3278771"/>
                <a:ext cx="3600000" cy="875033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忠诚于国家，忠诚于人民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忠诚于职责，忠诚于使命</a:t>
                </a:r>
                <a:endParaRPr/>
              </a:p>
            </p:txBody>
          </p:sp>
          <p:pic>
            <p:nvPicPr>
              <p:cNvPr id="248" name="图片 7" descr="{&quot;isTemplate&quot;:true,&quot;type&quot;:&quot;image&quot;,&quot;canOmit&quot;:false}"/>
              <p:cNvPicPr>
                <a:picLocks noChangeAspect="1"/>
              </p:cNvPicPr>
              <p:nvPr/>
            </p:nvPicPr>
            <p:blipFill>
              <a:blip r:embed="rId2"/>
              <a:srcRect l="21874" r="21874"/>
              <a:stretch>
                <a:fillRect/>
              </a:stretch>
            </p:blipFill>
            <p:spPr>
              <a:xfrm>
                <a:off x="554470" y="2713805"/>
                <a:ext cx="1440000" cy="1439999"/>
              </a:xfrm>
              <a:prstGeom prst="rect">
                <a:avLst/>
              </a:prstGeom>
            </p:spPr>
          </p:pic>
        </p:grpSp>
        <p:grpSp>
          <p:nvGrpSpPr>
            <p:cNvPr id="249" name=""/>
            <p:cNvGrpSpPr/>
            <p:nvPr/>
          </p:nvGrpSpPr>
          <p:grpSpPr>
            <a:xfrm>
              <a:off x="6237532" y="2709000"/>
              <a:ext cx="5400000" cy="1444804"/>
              <a:chOff x="6237532" y="2709000"/>
              <a:chExt cx="5400000" cy="1444804"/>
            </a:xfrm>
          </p:grpSpPr>
          <p:sp>
            <p:nvSpPr>
              <p:cNvPr id="250" name="Tencent"/>
              <p:cNvSpPr/>
              <p:nvPr/>
            </p:nvSpPr>
            <p:spPr>
              <a:xfrm>
                <a:off x="6237532" y="2713804"/>
                <a:ext cx="5400000" cy="1440000"/>
              </a:xfrm>
              <a:prstGeom prst="rect">
                <a:avLst/>
              </a:prstGeom>
              <a:solidFill>
                <a:schemeClr val="accent1">
                  <a:alpha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51" name="Tencent" descr="{&quot;isTemplate&quot;:true,&quot;type&quot;:&quot;title&quot;,&quot;canOmit&quot;:false,&quot;range&quot;:0}"/>
              <p:cNvSpPr txBox="1"/>
              <p:nvPr/>
            </p:nvSpPr>
            <p:spPr>
              <a:xfrm>
                <a:off x="7893566" y="2839830"/>
                <a:ext cx="3597800" cy="393699"/>
              </a:xfrm>
              <a:prstGeom prst="rect">
                <a:avLst/>
              </a:prstGeom>
              <a:noFill/>
            </p:spPr>
            <p:txBody>
              <a:bodyPr wrap="square" rtlCol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000" b="1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为民</a:t>
                </a:r>
                <a:endParaRPr lang="en-US" altLang="zh-CN" sz="2000" b="1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52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7893567" y="3278771"/>
                <a:ext cx="3600000" cy="875033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以人民为中心，全心全意为人民服务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以人民利益为最高利益，全力保护人民生命财产安全</a:t>
                </a:r>
                <a:endParaRPr/>
              </a:p>
            </p:txBody>
          </p:sp>
          <p:pic>
            <p:nvPicPr>
              <p:cNvPr id="253" name="图片 8" descr="{&quot;isTemplate&quot;:true,&quot;type&quot;:&quot;image&quot;,&quot;canOmit&quot;:false}"/>
              <p:cNvPicPr>
                <a:picLocks noChangeAspect="1"/>
              </p:cNvPicPr>
              <p:nvPr/>
            </p:nvPicPr>
            <p:blipFill>
              <a:blip r:embed="rId3"/>
              <a:srcRect l="21874" r="21874"/>
              <a:stretch>
                <a:fillRect/>
              </a:stretch>
            </p:blipFill>
            <p:spPr>
              <a:xfrm>
                <a:off x="6237532" y="2709000"/>
                <a:ext cx="1440000" cy="1439999"/>
              </a:xfrm>
              <a:prstGeom prst="rect">
                <a:avLst/>
              </a:prstGeom>
            </p:spPr>
          </p:pic>
        </p:grpSp>
        <p:grpSp>
          <p:nvGrpSpPr>
            <p:cNvPr id="254" name=""/>
            <p:cNvGrpSpPr/>
            <p:nvPr/>
          </p:nvGrpSpPr>
          <p:grpSpPr>
            <a:xfrm>
              <a:off x="554468" y="4466404"/>
              <a:ext cx="5400002" cy="1440000"/>
              <a:chOff x="554468" y="4466404"/>
              <a:chExt cx="5400002" cy="1440000"/>
            </a:xfrm>
          </p:grpSpPr>
          <p:sp>
            <p:nvSpPr>
              <p:cNvPr id="255" name="Tencent"/>
              <p:cNvSpPr/>
              <p:nvPr/>
            </p:nvSpPr>
            <p:spPr>
              <a:xfrm>
                <a:off x="554470" y="4466404"/>
                <a:ext cx="5400000" cy="1440000"/>
              </a:xfrm>
              <a:prstGeom prst="rect">
                <a:avLst/>
              </a:prstGeom>
              <a:solidFill>
                <a:schemeClr val="accent1">
                  <a:alpha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56" name="Tencent" descr="{&quot;isTemplate&quot;:true,&quot;type&quot;:&quot;title&quot;,&quot;canOmit&quot;:false,&quot;range&quot;:0}"/>
              <p:cNvSpPr txBox="1"/>
              <p:nvPr/>
            </p:nvSpPr>
            <p:spPr>
              <a:xfrm>
                <a:off x="2210504" y="4592430"/>
                <a:ext cx="3597800" cy="393699"/>
              </a:xfrm>
              <a:prstGeom prst="rect">
                <a:avLst/>
              </a:prstGeom>
              <a:noFill/>
            </p:spPr>
            <p:txBody>
              <a:bodyPr wrap="square" rtlCol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000" b="1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公正</a:t>
                </a:r>
                <a:endParaRPr lang="en-US" altLang="zh-CN" sz="2000" b="1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57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2210505" y="5031371"/>
                <a:ext cx="3600000" cy="875033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公正执法，公正廉洁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公正对待每一个公民，维护社会公平正义</a:t>
                </a:r>
                <a:endParaRPr/>
              </a:p>
            </p:txBody>
          </p:sp>
          <p:pic>
            <p:nvPicPr>
              <p:cNvPr id="258" name="图片 9" descr="{&quot;isTemplate&quot;:true,&quot;type&quot;:&quot;image&quot;,&quot;canOmit&quot;:false}"/>
              <p:cNvPicPr>
                <a:picLocks noChangeAspect="1"/>
              </p:cNvPicPr>
              <p:nvPr/>
            </p:nvPicPr>
            <p:blipFill>
              <a:blip r:embed="rId4"/>
              <a:srcRect l="21874" r="21874"/>
              <a:stretch>
                <a:fillRect/>
              </a:stretch>
            </p:blipFill>
            <p:spPr>
              <a:xfrm>
                <a:off x="554468" y="4466404"/>
                <a:ext cx="1440000" cy="1439999"/>
              </a:xfrm>
              <a:prstGeom prst="rect">
                <a:avLst/>
              </a:prstGeom>
            </p:spPr>
          </p:pic>
        </p:grpSp>
        <p:grpSp>
          <p:nvGrpSpPr>
            <p:cNvPr id="259" name=""/>
            <p:cNvGrpSpPr/>
            <p:nvPr/>
          </p:nvGrpSpPr>
          <p:grpSpPr>
            <a:xfrm>
              <a:off x="6237530" y="4461599"/>
              <a:ext cx="5400002" cy="1444805"/>
              <a:chOff x="6237530" y="4461599"/>
              <a:chExt cx="5400002" cy="1444805"/>
            </a:xfrm>
          </p:grpSpPr>
          <p:sp>
            <p:nvSpPr>
              <p:cNvPr id="260" name="Tencent"/>
              <p:cNvSpPr/>
              <p:nvPr/>
            </p:nvSpPr>
            <p:spPr>
              <a:xfrm>
                <a:off x="6237532" y="4466404"/>
                <a:ext cx="5400000" cy="1440000"/>
              </a:xfrm>
              <a:prstGeom prst="rect">
                <a:avLst/>
              </a:prstGeom>
              <a:solidFill>
                <a:schemeClr val="accent1">
                  <a:alpha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61" name="Tencent" descr="{&quot;isTemplate&quot;:true,&quot;type&quot;:&quot;title&quot;,&quot;canOmit&quot;:false,&quot;range&quot;:0}"/>
              <p:cNvSpPr txBox="1"/>
              <p:nvPr/>
            </p:nvSpPr>
            <p:spPr>
              <a:xfrm>
                <a:off x="7893566" y="4592430"/>
                <a:ext cx="3597800" cy="393699"/>
              </a:xfrm>
              <a:prstGeom prst="rect">
                <a:avLst/>
              </a:prstGeom>
              <a:noFill/>
            </p:spPr>
            <p:txBody>
              <a:bodyPr wrap="square" rtlCol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000" b="1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奉献</a:t>
                </a:r>
                <a:endParaRPr lang="en-US" altLang="zh-CN" sz="2000" b="1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62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7893567" y="5031371"/>
                <a:ext cx="3600000" cy="875033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舍小家为大家，无私奉献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为人民服务，竭诚为民，无怨无悔</a:t>
                </a:r>
                <a:endParaRPr/>
              </a:p>
            </p:txBody>
          </p:sp>
          <p:pic>
            <p:nvPicPr>
              <p:cNvPr id="263" name="图片 10" descr="{&quot;isTemplate&quot;:true,&quot;type&quot;:&quot;image&quot;,&quot;canOmit&quot;:false}"/>
              <p:cNvPicPr>
                <a:picLocks noChangeAspect="1"/>
              </p:cNvPicPr>
              <p:nvPr/>
            </p:nvPicPr>
            <p:blipFill>
              <a:blip r:embed="rId5"/>
              <a:srcRect l="21874" r="21874"/>
              <a:stretch>
                <a:fillRect/>
              </a:stretch>
            </p:blipFill>
            <p:spPr>
              <a:xfrm>
                <a:off x="6237530" y="4461599"/>
                <a:ext cx="1440000" cy="1439999"/>
              </a:xfrm>
              <a:prstGeom prst="rect">
                <a:avLst/>
              </a:prstGeom>
            </p:spPr>
          </p:pic>
        </p:grpSp>
      </p:grpSp>
      <p:sp>
        <p:nvSpPr>
          <p:cNvPr id="264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977136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消防救援队伍的核心价值观</a:t>
            </a:r>
            <a:endParaRPr lang="en-US" altLang="zh-CN" sz="2800" b="1">
              <a:latin typeface="+mj-ea"/>
              <a:ea typeface="+mj-ea"/>
            </a:endParaRPr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65" name="" descr="{&quot;isTemplate&quot;:true,&quot;type&quot;:3}"/>
        <p:cNvGrpSpPr/>
        <p:nvPr/>
      </p:nvGrpSpPr>
      <p:grpSpPr>
        <a:xfrm>
          <a:off x="0" y="0"/>
          <a:ext cx="0" cy="0"/>
        </a:xfrm>
      </p:grpSpPr>
      <p:pic>
        <p:nvPicPr>
          <p:cNvPr id="266" name="Picture 5" descr="{&quot;isTemplate&quot;:true,&quot;type&quot;:&quot;image&quot;,&quot;canOmit&quot;:false,&quot;range&quot;:0}"/>
          <p:cNvPicPr>
            <a:picLocks noChangeAspect="1"/>
          </p:cNvPicPr>
          <p:nvPr/>
        </p:nvPicPr>
        <p:blipFill>
          <a:blip r:embed="rId2"/>
          <a:srcRect l="21874" r="21874"/>
          <a:stretch>
            <a:fillRect/>
          </a:stretch>
        </p:blipFill>
        <p:spPr>
          <a:xfrm>
            <a:off x="6096000" y="1153983"/>
            <a:ext cx="5194483" cy="5194482"/>
          </a:xfrm>
          <a:prstGeom prst="ellipse">
            <a:avLst/>
          </a:prstGeom>
        </p:spPr>
      </p:pic>
      <p:grpSp>
        <p:nvGrpSpPr>
          <p:cNvPr id="267" name="Group 364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763829" y="1509487"/>
            <a:ext cx="4625399" cy="4790307"/>
            <a:chOff x="763829" y="1509487"/>
            <a:chExt cx="4625399" cy="4790307"/>
          </a:xfrm>
        </p:grpSpPr>
        <p:grpSp>
          <p:nvGrpSpPr>
            <p:cNvPr id="268" name="Group 365"/>
            <p:cNvGrpSpPr/>
            <p:nvPr/>
          </p:nvGrpSpPr>
          <p:grpSpPr>
            <a:xfrm>
              <a:off x="763829" y="1509487"/>
              <a:ext cx="4625399" cy="1544525"/>
              <a:chOff x="763829" y="1509487"/>
              <a:chExt cx="4625399" cy="1544525"/>
            </a:xfrm>
          </p:grpSpPr>
          <p:sp>
            <p:nvSpPr>
              <p:cNvPr id="269" name="AutoShape 2"/>
              <p:cNvSpPr/>
              <p:nvPr/>
            </p:nvSpPr>
            <p:spPr>
              <a:xfrm>
                <a:off x="763829" y="1628258"/>
                <a:ext cx="230516" cy="230516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70" name="TextBox 3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994345" y="2028557"/>
                <a:ext cx="4394883" cy="1025455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全面提升</a:t>
                </a: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战斗力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全面提高</a:t>
                </a: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应急处置能力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全面提高</a:t>
                </a: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科技创新能力</a:t>
                </a:r>
                <a:endParaRPr/>
              </a:p>
            </p:txBody>
          </p:sp>
          <p:sp>
            <p:nvSpPr>
              <p:cNvPr id="271" name="TextBox 4" descr="{&quot;isTemplate&quot;:true,&quot;type&quot;:&quot;title&quot;,&quot;canOmit&quot;:false,&quot;range&quot;:0}"/>
              <p:cNvSpPr txBox="1"/>
              <p:nvPr/>
            </p:nvSpPr>
            <p:spPr>
              <a:xfrm>
                <a:off x="994345" y="1509487"/>
                <a:ext cx="4152900" cy="457200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96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建设一流消防救援队伍</a:t>
                </a:r>
                <a:endParaRPr/>
              </a:p>
            </p:txBody>
          </p:sp>
        </p:grpSp>
        <p:grpSp>
          <p:nvGrpSpPr>
            <p:cNvPr id="272" name="Group 369"/>
            <p:cNvGrpSpPr/>
            <p:nvPr/>
          </p:nvGrpSpPr>
          <p:grpSpPr>
            <a:xfrm>
              <a:off x="763829" y="3118831"/>
              <a:ext cx="4625399" cy="1544525"/>
              <a:chOff x="763829" y="3118831"/>
              <a:chExt cx="4625399" cy="1544525"/>
            </a:xfrm>
          </p:grpSpPr>
          <p:sp>
            <p:nvSpPr>
              <p:cNvPr id="273" name="TextBox 6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994345" y="3637901"/>
                <a:ext cx="4394883" cy="1025455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深入开展</a:t>
                </a: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消防安全宣传教育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严格落实</a:t>
                </a: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消防安全责任制度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大力加强</a:t>
                </a: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消防基础设施建设</a:t>
                </a:r>
                <a:endParaRPr/>
              </a:p>
            </p:txBody>
          </p:sp>
          <p:sp>
            <p:nvSpPr>
              <p:cNvPr id="274" name="TextBox 7" descr="{&quot;isTemplate&quot;:true,&quot;type&quot;:&quot;title&quot;,&quot;canOmit&quot;:false,&quot;range&quot;:0}"/>
              <p:cNvSpPr txBox="1"/>
              <p:nvPr/>
            </p:nvSpPr>
            <p:spPr>
              <a:xfrm>
                <a:off x="994345" y="3118831"/>
                <a:ext cx="4152900" cy="457200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96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构建和谐稳定的消防安全环境</a:t>
                </a:r>
                <a:endParaRPr/>
              </a:p>
            </p:txBody>
          </p:sp>
          <p:sp>
            <p:nvSpPr>
              <p:cNvPr id="275" name="AutoShape 10"/>
              <p:cNvSpPr/>
              <p:nvPr/>
            </p:nvSpPr>
            <p:spPr>
              <a:xfrm>
                <a:off x="763829" y="3237602"/>
                <a:ext cx="230516" cy="230516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</p:grpSp>
        <p:grpSp>
          <p:nvGrpSpPr>
            <p:cNvPr id="276" name="Group 373"/>
            <p:cNvGrpSpPr/>
            <p:nvPr/>
          </p:nvGrpSpPr>
          <p:grpSpPr>
            <a:xfrm>
              <a:off x="763829" y="4755268"/>
              <a:ext cx="4625399" cy="1544526"/>
              <a:chOff x="763829" y="4755268"/>
              <a:chExt cx="4625399" cy="1544526"/>
            </a:xfrm>
          </p:grpSpPr>
          <p:sp>
            <p:nvSpPr>
              <p:cNvPr id="277" name="TextBox 8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994345" y="5274339"/>
                <a:ext cx="4394883" cy="1025455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全力保障</a:t>
                </a: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国家重要活动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全力支持</a:t>
                </a: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经济社会发展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全力维护</a:t>
                </a: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社会和谐稳定</a:t>
                </a:r>
                <a:endParaRPr/>
              </a:p>
            </p:txBody>
          </p:sp>
          <p:sp>
            <p:nvSpPr>
              <p:cNvPr id="278" name="TextBox 9" descr="{&quot;isTemplate&quot;:true,&quot;type&quot;:&quot;title&quot;,&quot;canOmit&quot;:false,&quot;range&quot;:0}"/>
              <p:cNvSpPr txBox="1"/>
              <p:nvPr/>
            </p:nvSpPr>
            <p:spPr>
              <a:xfrm>
                <a:off x="994345" y="4755268"/>
                <a:ext cx="4152900" cy="457200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96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为国家经济社会发展保驾护航</a:t>
                </a:r>
                <a:endParaRPr/>
              </a:p>
            </p:txBody>
          </p:sp>
          <p:sp>
            <p:nvSpPr>
              <p:cNvPr id="279" name="AutoShape 11"/>
              <p:cNvSpPr/>
              <p:nvPr/>
            </p:nvSpPr>
            <p:spPr>
              <a:xfrm>
                <a:off x="763829" y="4874039"/>
                <a:ext cx="230516" cy="230516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</p:grpSp>
      </p:grpSp>
      <p:sp>
        <p:nvSpPr>
          <p:cNvPr id="280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1009535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消防救援队伍的奋斗目标</a:t>
            </a:r>
            <a:endParaRPr lang="en-US" altLang="zh-CN" sz="2800" b="1">
              <a:latin typeface="+mj-ea"/>
              <a:ea typeface="+mj-ea"/>
            </a:endParaRPr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81" name="" descr="{&quot;isTemplate&quot;:true,&quot;type&quot;:2}"/>
        <p:cNvGrpSpPr/>
        <p:nvPr/>
      </p:nvGrpSpPr>
      <p:grpSpPr>
        <a:xfrm>
          <a:off x="0" y="0"/>
          <a:ext cx="0" cy="0"/>
        </a:xfrm>
      </p:grpSpPr>
      <p:sp>
        <p:nvSpPr>
          <p:cNvPr id="282" name="标题 1" descr="{&quot;isTemplate&quot;:true,&quot;type&quot;:&quot;title&quot;,&quot;canOmit&quot;:false,&quot;range&quot;:0}"/>
          <p:cNvSpPr>
            <a:spLocks noGrp="1"/>
          </p:cNvSpPr>
          <p:nvPr>
            <p:ph type="title" idx="4294967295"/>
          </p:nvPr>
        </p:nvSpPr>
        <p:spPr>
          <a:xfrm>
            <a:off x="831850" y="3537545"/>
            <a:ext cx="10826750" cy="749300"/>
          </a:xfrm>
        </p:spPr>
        <p:txBody>
          <a:bodyPr vert="horz" wrap="square" lIns="91440" tIns="45720" rIns="91440" bIns="45720" anchor="b">
            <a:spAutoFit/>
          </a:bodyPr>
          <a:lstStyle/>
          <a:p>
            <a:pPr>
              <a:buNone/>
            </a:pPr>
            <a:r>
              <a:rPr lang="zh-CN" sz="4800" b="1" spc="300">
                <a:solidFill>
                  <a:schemeClr val="accent1">
                    <a:lumMod val="50000"/>
                    <a:alpha val="100000"/>
                  </a:schemeClr>
                </a:solidFill>
              </a:rPr>
              <a:t>赴汤蹈火的消防救援精神</a:t>
            </a:r>
            <a:endParaRPr/>
          </a:p>
        </p:txBody>
      </p:sp>
      <p:sp>
        <p:nvSpPr>
          <p:cNvPr id="283" name="标题 1"/>
          <p:cNvSpPr txBox="1"/>
          <p:nvPr/>
        </p:nvSpPr>
        <p:spPr>
          <a:xfrm>
            <a:off x="831850" y="1844227"/>
            <a:ext cx="1324402" cy="1311128"/>
          </a:xfrm>
          <a:prstGeom prst="rect">
            <a:avLst/>
          </a:prstGeom>
        </p:spPr>
        <p:txBody>
          <a:bodyPr vert="horz" wrap="none" lIns="91440" tIns="45720" rIns="91440" bIns="45720" rtlCol="0" anchor="b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b="0" i="0" kern="1200">
                <a:solidFill>
                  <a:schemeClr val="accent1">
                    <a:lumMod val="50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en-US" altLang="zh-CN" sz="8800" spc="300">
                <a:latin typeface="Microsoft YaHei Light" panose="020b0503020204020204" pitchFamily="34" charset="-122"/>
                <a:ea typeface="Microsoft YaHei Light" panose="020b0503020204020204" pitchFamily="34" charset="-122"/>
              </a:rPr>
              <a:t>02</a:t>
            </a:r>
            <a:endParaRPr kumimoji="1" lang="zh-CN" altLang="en-US" sz="8800" spc="300">
              <a:latin typeface="Microsoft YaHei Light" panose="020b0503020204020204" pitchFamily="34" charset="-122"/>
              <a:ea typeface="Microsoft YaHei Light" panose="020b0503020204020204" pitchFamily="34" charset="-122"/>
            </a:endParaRPr>
          </a:p>
        </p:txBody>
      </p:sp>
      <p:cxnSp>
        <p:nvCxnSpPr>
          <p:cNvPr id="284" name="直线连接符 4"/>
          <p:cNvCxnSpPr/>
          <p:nvPr/>
        </p:nvCxnSpPr>
        <p:spPr>
          <a:xfrm>
            <a:off x="952500" y="3155355"/>
            <a:ext cx="1203752" cy="0"/>
          </a:xfrm>
          <a:prstGeom prst="line">
            <a:avLst/>
          </a:prstGeom>
          <a:ln w="25400">
            <a:solidFill>
              <a:schemeClr val="accent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85" name="" descr="{&quot;isTemplate&quot;:true,&quot;type&quot;:3}"/>
        <p:cNvGrpSpPr/>
        <p:nvPr/>
      </p:nvGrpSpPr>
      <p:grpSpPr>
        <a:xfrm>
          <a:off x="0" y="0"/>
          <a:ext cx="0" cy="0"/>
        </a:xfrm>
      </p:grpSpPr>
      <p:pic>
        <p:nvPicPr>
          <p:cNvPr id="286" name="Picture 10" descr="{&quot;isTemplate&quot;:true,&quot;type&quot;:&quot;image&quot;,&quot;canOmit&quot;:false,&quot;range&quot;:0}"/>
          <p:cNvPicPr>
            <a:picLocks noChangeAspect="1"/>
          </p:cNvPicPr>
          <p:nvPr/>
        </p:nvPicPr>
        <p:blipFill>
          <a:blip r:embed="rId2"/>
          <a:srcRect l="28906" r="28906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grpSp>
        <p:nvGrpSpPr>
          <p:cNvPr id="287" name="Group 590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689593" y="1414808"/>
            <a:ext cx="7078256" cy="4663306"/>
            <a:chOff x="689593" y="1414808"/>
            <a:chExt cx="7078256" cy="4663306"/>
          </a:xfrm>
        </p:grpSpPr>
        <p:grpSp>
          <p:nvGrpSpPr>
            <p:cNvPr id="288" name="Group 598"/>
            <p:cNvGrpSpPr/>
            <p:nvPr/>
          </p:nvGrpSpPr>
          <p:grpSpPr>
            <a:xfrm>
              <a:off x="763829" y="1414808"/>
              <a:ext cx="6972294" cy="2337649"/>
              <a:chOff x="763829" y="1414808"/>
              <a:chExt cx="6972294" cy="2337649"/>
            </a:xfrm>
          </p:grpSpPr>
          <p:sp>
            <p:nvSpPr>
              <p:cNvPr id="289" name="TextBox 2" descr="{&quot;isTemplate&quot;:true,&quot;type&quot;:&quot;title&quot;,&quot;canOmit&quot;:false,&quot;range&quot;:0}"/>
              <p:cNvSpPr txBox="1"/>
              <p:nvPr/>
            </p:nvSpPr>
            <p:spPr>
              <a:xfrm>
                <a:off x="763829" y="1414808"/>
                <a:ext cx="6737350" cy="774700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74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赴汤蹈火的内涵</a:t>
                </a:r>
                <a:endParaRPr/>
              </a:p>
            </p:txBody>
          </p:sp>
          <p:sp>
            <p:nvSpPr>
              <p:cNvPr id="290" name="TextBox 3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763829" y="2093647"/>
                <a:ext cx="6737350" cy="1448954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勇敢无畏，敢于</a:t>
                </a: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冲锋陷阵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舍生忘死，敢于</a:t>
                </a: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攻坚克难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忠诚履职，敢于</a:t>
                </a: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担当责任</a:t>
                </a:r>
                <a:endParaRPr/>
              </a:p>
            </p:txBody>
          </p:sp>
          <p:sp>
            <p:nvSpPr>
              <p:cNvPr id="291" name="AutoShape 11"/>
              <p:cNvSpPr/>
              <p:nvPr/>
            </p:nvSpPr>
            <p:spPr>
              <a:xfrm>
                <a:off x="852680" y="3629459"/>
                <a:ext cx="701468" cy="122998"/>
              </a:xfrm>
              <a:prstGeom prst="rect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92" name="AutoShape 12"/>
              <p:cNvSpPr/>
              <p:nvPr/>
            </p:nvSpPr>
            <p:spPr>
              <a:xfrm>
                <a:off x="799768" y="3629459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93" name="AutoShape 13"/>
              <p:cNvSpPr/>
              <p:nvPr/>
            </p:nvSpPr>
            <p:spPr>
              <a:xfrm>
                <a:off x="1482520" y="3629459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cxnSp>
            <p:nvCxnSpPr>
              <p:cNvPr id="294" name="Connector 14"/>
              <p:cNvCxnSpPr/>
              <p:nvPr/>
            </p:nvCxnSpPr>
            <p:spPr>
              <a:xfrm>
                <a:off x="1554148" y="3703689"/>
                <a:ext cx="6181975" cy="0"/>
              </a:xfrm>
              <a:prstGeom prst="line">
                <a:avLst/>
              </a:prstGeom>
              <a:ln w="14288">
                <a:solidFill>
                  <a:schemeClr val="accent1"/>
                </a:solidFill>
                <a:prstDash val="dash"/>
              </a:ln>
            </p:spPr>
            <p:style>
              <a:lnRef idx="0">
                <a:schemeClr val="accent1"/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  <p:grpSp>
          <p:nvGrpSpPr>
            <p:cNvPr id="295" name="Group 591"/>
            <p:cNvGrpSpPr/>
            <p:nvPr/>
          </p:nvGrpSpPr>
          <p:grpSpPr>
            <a:xfrm>
              <a:off x="689593" y="3949139"/>
              <a:ext cx="7078256" cy="2128975"/>
              <a:chOff x="689593" y="3949139"/>
              <a:chExt cx="7078256" cy="2128975"/>
            </a:xfrm>
          </p:grpSpPr>
          <p:sp>
            <p:nvSpPr>
              <p:cNvPr id="296" name="TextBox 4" descr="{&quot;isTemplate&quot;:true,&quot;type&quot;:&quot;title&quot;,&quot;canOmit&quot;:false,&quot;range&quot;:0}"/>
              <p:cNvSpPr txBox="1"/>
              <p:nvPr/>
            </p:nvSpPr>
            <p:spPr>
              <a:xfrm>
                <a:off x="689593" y="3949139"/>
                <a:ext cx="6527800" cy="774700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74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赴汤蹈火的意义</a:t>
                </a:r>
                <a:endParaRPr/>
              </a:p>
            </p:txBody>
          </p:sp>
          <p:sp>
            <p:nvSpPr>
              <p:cNvPr id="297" name="TextBox 5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689593" y="4645945"/>
                <a:ext cx="6813550" cy="1224021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体现了消防救援队伍的</a:t>
                </a: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英勇精神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体现了消防救援队伍的</a:t>
                </a: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责任担当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体现了消防救援队伍的</a:t>
                </a: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无私奉献</a:t>
                </a:r>
                <a:endParaRPr/>
              </a:p>
            </p:txBody>
          </p:sp>
          <p:sp>
            <p:nvSpPr>
              <p:cNvPr id="298" name="AutoShape 6"/>
              <p:cNvSpPr/>
              <p:nvPr/>
            </p:nvSpPr>
            <p:spPr>
              <a:xfrm>
                <a:off x="884406" y="5955116"/>
                <a:ext cx="701468" cy="122998"/>
              </a:xfrm>
              <a:prstGeom prst="rect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99" name="AutoShape 7"/>
              <p:cNvSpPr/>
              <p:nvPr/>
            </p:nvSpPr>
            <p:spPr>
              <a:xfrm>
                <a:off x="831494" y="5955116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300" name="AutoShape 8"/>
              <p:cNvSpPr/>
              <p:nvPr/>
            </p:nvSpPr>
            <p:spPr>
              <a:xfrm>
                <a:off x="1514246" y="5955116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cxnSp>
            <p:nvCxnSpPr>
              <p:cNvPr id="301" name="Connector 9"/>
              <p:cNvCxnSpPr/>
              <p:nvPr/>
            </p:nvCxnSpPr>
            <p:spPr>
              <a:xfrm>
                <a:off x="1585874" y="6029346"/>
                <a:ext cx="6181975" cy="0"/>
              </a:xfrm>
              <a:prstGeom prst="line">
                <a:avLst/>
              </a:prstGeom>
              <a:ln w="14288">
                <a:solidFill>
                  <a:schemeClr val="accent1"/>
                </a:solidFill>
                <a:prstDash val="dash"/>
              </a:ln>
            </p:spPr>
            <p:style>
              <a:lnRef idx="0">
                <a:schemeClr val="accent1"/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</p:grpSp>
      <p:sp>
        <p:nvSpPr>
          <p:cNvPr id="302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681374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赴汤蹈火的内涵与意义</a:t>
            </a:r>
            <a:endParaRPr lang="en-US" altLang="zh-CN" sz="2800" b="1">
              <a:latin typeface="+mj-ea"/>
              <a:ea typeface="+mj-ea"/>
            </a:endParaRP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303" name="" descr="{&quot;isTemplate&quot;:true,&quot;type&quot;:3}"/>
        <p:cNvGrpSpPr/>
        <p:nvPr/>
      </p:nvGrpSpPr>
      <p:grpSpPr>
        <a:xfrm>
          <a:off x="0" y="0"/>
          <a:ext cx="0" cy="0"/>
        </a:xfrm>
      </p:grpSpPr>
      <p:sp>
        <p:nvSpPr>
          <p:cNvPr id="304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871205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赴汤蹈火的精神传承</a:t>
            </a:r>
            <a:endParaRPr lang="en-US" altLang="zh-CN" sz="2800" b="1">
              <a:latin typeface="+mj-ea"/>
              <a:ea typeface="+mj-ea"/>
            </a:endParaRPr>
          </a:p>
        </p:txBody>
      </p:sp>
      <p:grpSp>
        <p:nvGrpSpPr>
          <p:cNvPr id="305" name="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660399" y="2074672"/>
            <a:ext cx="10871202" cy="4536540"/>
            <a:chOff x="660399" y="2074672"/>
            <a:chExt cx="10871202" cy="4536540"/>
          </a:xfrm>
        </p:grpSpPr>
        <p:grpSp>
          <p:nvGrpSpPr>
            <p:cNvPr id="306" name=""/>
            <p:cNvGrpSpPr/>
            <p:nvPr/>
          </p:nvGrpSpPr>
          <p:grpSpPr>
            <a:xfrm>
              <a:off x="660399" y="2074672"/>
              <a:ext cx="5100082" cy="4536540"/>
              <a:chOff x="660399" y="2074672"/>
              <a:chExt cx="5100082" cy="4536540"/>
            </a:xfrm>
          </p:grpSpPr>
          <p:sp>
            <p:nvSpPr>
              <p:cNvPr id="307" name="Tencent"/>
              <p:cNvSpPr/>
              <p:nvPr/>
            </p:nvSpPr>
            <p:spPr>
              <a:xfrm>
                <a:off x="660399" y="2074672"/>
                <a:ext cx="5100082" cy="4536540"/>
              </a:xfrm>
              <a:prstGeom prst="rect">
                <a:avLst/>
              </a:prstGeom>
              <a:solidFill>
                <a:schemeClr val="accent1">
                  <a:alpha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308" name="Tencent" descr="{&quot;isTemplate&quot;:true,&quot;type&quot;:&quot;title&quot;,&quot;canOmit&quot;:false,&quot;range&quot;:0}"/>
              <p:cNvSpPr txBox="1"/>
              <p:nvPr/>
            </p:nvSpPr>
            <p:spPr>
              <a:xfrm>
                <a:off x="803410" y="5027498"/>
                <a:ext cx="4813300" cy="39370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000" b="1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优良传统的传承</a:t>
                </a:r>
                <a:endParaRPr lang="en-US" altLang="zh-CN" sz="2000" b="1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309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803410" y="5390146"/>
                <a:ext cx="4809943" cy="1078052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发扬</a:t>
                </a:r>
                <a:r>
                  <a:rPr lang="zh-CN" sz="1400" b="1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英勇善战</a:t>
                </a: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的优良传统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发扬</a:t>
                </a:r>
                <a:r>
                  <a:rPr lang="zh-CN" sz="1400" b="1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忠诚履职</a:t>
                </a: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的优良传统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发扬</a:t>
                </a:r>
                <a:r>
                  <a:rPr lang="zh-CN" sz="1400" b="1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无私奉献</a:t>
                </a: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的优良传统</a:t>
                </a:r>
                <a:endParaRPr/>
              </a:p>
            </p:txBody>
          </p:sp>
          <p:pic>
            <p:nvPicPr>
              <p:cNvPr id="310" name="图片 11" descr="{&quot;isTemplate&quot;:true,&quot;type&quot;:&quot;image&quot;,&quot;canOmit&quot;:false}"/>
              <p:cNvPicPr>
                <a:picLocks noChangeAspect="1"/>
              </p:cNvPicPr>
              <p:nvPr/>
            </p:nvPicPr>
            <p:blipFill>
              <a:blip r:embed="rId2"/>
              <a:srcRect t="21" b="21"/>
              <a:stretch>
                <a:fillRect/>
              </a:stretch>
            </p:blipFill>
            <p:spPr>
              <a:xfrm>
                <a:off x="803410" y="2212783"/>
                <a:ext cx="4809943" cy="2704406"/>
              </a:xfrm>
              <a:prstGeom prst="rect">
                <a:avLst/>
              </a:prstGeom>
              <a:noFill/>
              <a:ln w="0"/>
            </p:spPr>
          </p:pic>
        </p:grpSp>
        <p:grpSp>
          <p:nvGrpSpPr>
            <p:cNvPr id="311" name=""/>
            <p:cNvGrpSpPr/>
            <p:nvPr/>
          </p:nvGrpSpPr>
          <p:grpSpPr>
            <a:xfrm>
              <a:off x="6431519" y="2074672"/>
              <a:ext cx="5100082" cy="4536540"/>
              <a:chOff x="660399" y="2074672"/>
              <a:chExt cx="5100082" cy="4536540"/>
            </a:xfrm>
          </p:grpSpPr>
          <p:sp>
            <p:nvSpPr>
              <p:cNvPr id="312" name="Tencent"/>
              <p:cNvSpPr/>
              <p:nvPr/>
            </p:nvSpPr>
            <p:spPr>
              <a:xfrm>
                <a:off x="660399" y="2074672"/>
                <a:ext cx="5100082" cy="4536540"/>
              </a:xfrm>
              <a:prstGeom prst="rect">
                <a:avLst/>
              </a:prstGeom>
              <a:solidFill>
                <a:schemeClr val="accent1">
                  <a:alpha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313" name="Tencent" descr="{&quot;isTemplate&quot;:true,&quot;type&quot;:&quot;title&quot;,&quot;canOmit&quot;:false,&quot;range&quot;:0}"/>
              <p:cNvSpPr txBox="1"/>
              <p:nvPr/>
            </p:nvSpPr>
            <p:spPr>
              <a:xfrm>
                <a:off x="803410" y="5027498"/>
                <a:ext cx="4813300" cy="39370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000" b="1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红色基因的传承</a:t>
                </a:r>
                <a:endParaRPr lang="en-US" altLang="zh-CN" sz="2000" b="1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314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803410" y="5390146"/>
                <a:ext cx="4809943" cy="1078052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传承</a:t>
                </a:r>
                <a:r>
                  <a:rPr lang="zh-CN" sz="1400" b="1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听党指挥</a:t>
                </a: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的红色基因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传承</a:t>
                </a:r>
                <a:r>
                  <a:rPr lang="zh-CN" sz="1400" b="1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能打胜仗</a:t>
                </a: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的红色基因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传承</a:t>
                </a:r>
                <a:r>
                  <a:rPr lang="zh-CN" sz="1400" b="1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作风优良</a:t>
                </a: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的红色基因</a:t>
                </a:r>
                <a:endParaRPr/>
              </a:p>
            </p:txBody>
          </p:sp>
          <p:pic>
            <p:nvPicPr>
              <p:cNvPr id="315" name="图片 11" descr="{&quot;isTemplate&quot;:true,&quot;type&quot;:&quot;image&quot;,&quot;canOmit&quot;:false}"/>
              <p:cNvPicPr>
                <a:picLocks noChangeAspect="1"/>
              </p:cNvPicPr>
              <p:nvPr/>
            </p:nvPicPr>
            <p:blipFill>
              <a:blip r:embed="rId3"/>
              <a:srcRect t="21" b="21"/>
              <a:stretch>
                <a:fillRect/>
              </a:stretch>
            </p:blipFill>
            <p:spPr>
              <a:xfrm>
                <a:off x="803410" y="2212783"/>
                <a:ext cx="4809943" cy="2704406"/>
              </a:xfrm>
              <a:prstGeom prst="rect">
                <a:avLst/>
              </a:prstGeom>
              <a:noFill/>
              <a:ln w="0"/>
            </p:spPr>
          </p:pic>
        </p:grp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316" name="" descr="{&quot;isTemplate&quot;:true,&quot;type&quot;:3}"/>
        <p:cNvGrpSpPr/>
        <p:nvPr/>
      </p:nvGrpSpPr>
      <p:grpSpPr>
        <a:xfrm>
          <a:off x="0" y="0"/>
          <a:ext cx="0" cy="0"/>
        </a:xfrm>
      </p:grpSpPr>
      <p:sp>
        <p:nvSpPr>
          <p:cNvPr id="317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871205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赴汤蹈火的精神实践</a:t>
            </a:r>
            <a:endParaRPr lang="en-US" altLang="zh-CN" sz="2800" b="1">
              <a:latin typeface="+mj-ea"/>
              <a:ea typeface="+mj-ea"/>
            </a:endParaRPr>
          </a:p>
        </p:txBody>
      </p:sp>
      <p:grpSp>
        <p:nvGrpSpPr>
          <p:cNvPr id="318" name="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660399" y="2074672"/>
            <a:ext cx="10871202" cy="4536540"/>
            <a:chOff x="660399" y="2074672"/>
            <a:chExt cx="10871202" cy="4536540"/>
          </a:xfrm>
        </p:grpSpPr>
        <p:grpSp>
          <p:nvGrpSpPr>
            <p:cNvPr id="319" name=""/>
            <p:cNvGrpSpPr/>
            <p:nvPr/>
          </p:nvGrpSpPr>
          <p:grpSpPr>
            <a:xfrm>
              <a:off x="660399" y="2074672"/>
              <a:ext cx="5100082" cy="4536540"/>
              <a:chOff x="660399" y="2074672"/>
              <a:chExt cx="5100082" cy="4536540"/>
            </a:xfrm>
          </p:grpSpPr>
          <p:sp>
            <p:nvSpPr>
              <p:cNvPr id="320" name="Tencent"/>
              <p:cNvSpPr/>
              <p:nvPr/>
            </p:nvSpPr>
            <p:spPr>
              <a:xfrm>
                <a:off x="660399" y="2074672"/>
                <a:ext cx="5100082" cy="4536540"/>
              </a:xfrm>
              <a:prstGeom prst="rect">
                <a:avLst/>
              </a:prstGeom>
              <a:solidFill>
                <a:schemeClr val="accent1">
                  <a:alpha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321" name="Tencent" descr="{&quot;isTemplate&quot;:true,&quot;type&quot;:&quot;title&quot;,&quot;canOmit&quot;:false,&quot;range&quot;:0}"/>
              <p:cNvSpPr txBox="1"/>
              <p:nvPr/>
            </p:nvSpPr>
            <p:spPr>
              <a:xfrm>
                <a:off x="803410" y="5027498"/>
                <a:ext cx="4813300" cy="39370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000" b="1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实战演练的实践</a:t>
                </a:r>
                <a:endParaRPr lang="en-US" altLang="zh-CN" sz="2000" b="1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322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803410" y="5390146"/>
                <a:ext cx="4809943" cy="1078052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加强</a:t>
                </a:r>
                <a:r>
                  <a:rPr lang="zh-CN" sz="1400" b="1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实战演练</a:t>
                </a: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，提高战斗力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提高</a:t>
                </a:r>
                <a:r>
                  <a:rPr lang="zh-CN" sz="1400" b="1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应急处置能力</a:t>
                </a: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，确保快速反应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提高</a:t>
                </a:r>
                <a:r>
                  <a:rPr lang="zh-CN" sz="1400" b="1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协同作战能力</a:t>
                </a: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，形成合力</a:t>
                </a:r>
                <a:endParaRPr/>
              </a:p>
            </p:txBody>
          </p:sp>
          <p:pic>
            <p:nvPicPr>
              <p:cNvPr id="323" name="图片 11" descr="{&quot;isTemplate&quot;:true,&quot;type&quot;:&quot;image&quot;,&quot;canOmit&quot;:false}"/>
              <p:cNvPicPr>
                <a:picLocks noChangeAspect="1"/>
              </p:cNvPicPr>
              <p:nvPr/>
            </p:nvPicPr>
            <p:blipFill>
              <a:blip r:embed="rId2"/>
              <a:srcRect t="21" b="21"/>
              <a:stretch>
                <a:fillRect/>
              </a:stretch>
            </p:blipFill>
            <p:spPr>
              <a:xfrm>
                <a:off x="803410" y="2212783"/>
                <a:ext cx="4809943" cy="2704406"/>
              </a:xfrm>
              <a:prstGeom prst="rect">
                <a:avLst/>
              </a:prstGeom>
              <a:noFill/>
              <a:ln w="0"/>
            </p:spPr>
          </p:pic>
        </p:grpSp>
        <p:grpSp>
          <p:nvGrpSpPr>
            <p:cNvPr id="324" name=""/>
            <p:cNvGrpSpPr/>
            <p:nvPr/>
          </p:nvGrpSpPr>
          <p:grpSpPr>
            <a:xfrm>
              <a:off x="6431519" y="2074672"/>
              <a:ext cx="5100082" cy="4536540"/>
              <a:chOff x="660399" y="2074672"/>
              <a:chExt cx="5100082" cy="4536540"/>
            </a:xfrm>
          </p:grpSpPr>
          <p:sp>
            <p:nvSpPr>
              <p:cNvPr id="325" name="Tencent"/>
              <p:cNvSpPr/>
              <p:nvPr/>
            </p:nvSpPr>
            <p:spPr>
              <a:xfrm>
                <a:off x="660399" y="2074672"/>
                <a:ext cx="5100082" cy="4536540"/>
              </a:xfrm>
              <a:prstGeom prst="rect">
                <a:avLst/>
              </a:prstGeom>
              <a:solidFill>
                <a:schemeClr val="accent1">
                  <a:alpha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326" name="Tencent" descr="{&quot;isTemplate&quot;:true,&quot;type&quot;:&quot;title&quot;,&quot;canOmit&quot;:false,&quot;range&quot;:0}"/>
              <p:cNvSpPr txBox="1"/>
              <p:nvPr/>
            </p:nvSpPr>
            <p:spPr>
              <a:xfrm>
                <a:off x="803410" y="5027498"/>
                <a:ext cx="4813300" cy="39370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000" b="1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火灾救援的实践</a:t>
                </a:r>
                <a:endParaRPr lang="en-US" altLang="zh-CN" sz="2000" b="1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327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803410" y="5390146"/>
                <a:ext cx="4809943" cy="1078052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发扬</a:t>
                </a:r>
                <a:r>
                  <a:rPr lang="zh-CN" sz="1400" b="1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赴汤蹈火</a:t>
                </a: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的精神，英勇善战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坚守</a:t>
                </a:r>
                <a:r>
                  <a:rPr lang="zh-CN" sz="1400" b="1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火线岗位</a:t>
                </a: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，忠诚履职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无私奉献，保护</a:t>
                </a:r>
                <a:r>
                  <a:rPr lang="zh-CN" sz="1400" b="1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人民生命财产安全</a:t>
                </a:r>
                <a:endParaRPr/>
              </a:p>
            </p:txBody>
          </p:sp>
          <p:pic>
            <p:nvPicPr>
              <p:cNvPr id="328" name="图片 11" descr="{&quot;isTemplate&quot;:true,&quot;type&quot;:&quot;image&quot;,&quot;canOmit&quot;:false}"/>
              <p:cNvPicPr>
                <a:picLocks noChangeAspect="1"/>
              </p:cNvPicPr>
              <p:nvPr/>
            </p:nvPicPr>
            <p:blipFill>
              <a:blip r:embed="rId3"/>
              <a:srcRect t="21" b="21"/>
              <a:stretch>
                <a:fillRect/>
              </a:stretch>
            </p:blipFill>
            <p:spPr>
              <a:xfrm>
                <a:off x="803410" y="2212783"/>
                <a:ext cx="4809943" cy="2704406"/>
              </a:xfrm>
              <a:prstGeom prst="rect">
                <a:avLst/>
              </a:prstGeom>
              <a:noFill/>
              <a:ln w="0"/>
            </p:spPr>
          </p:pic>
        </p:grp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7" name="" descr="{&quot;isTemplate&quot;:true,&quot;type&quot;:2}"/>
        <p:cNvGrpSpPr/>
        <p:nvPr/>
      </p:nvGrpSpPr>
      <p:grpSpPr>
        <a:xfrm>
          <a:off x="0" y="0"/>
          <a:ext cx="0" cy="0"/>
        </a:xfrm>
      </p:grpSpPr>
      <p:sp>
        <p:nvSpPr>
          <p:cNvPr id="8" name="标题 1" descr="{&quot;isTemplate&quot;:true,&quot;type&quot;:&quot;title&quot;,&quot;canOmit&quot;:false,&quot;range&quot;:0}"/>
          <p:cNvSpPr>
            <a:spLocks noGrp="1"/>
          </p:cNvSpPr>
          <p:nvPr>
            <p:ph type="title" idx="4294967295"/>
          </p:nvPr>
        </p:nvSpPr>
        <p:spPr>
          <a:xfrm>
            <a:off x="831850" y="3537545"/>
            <a:ext cx="10826750" cy="749300"/>
          </a:xfrm>
        </p:spPr>
        <p:txBody>
          <a:bodyPr vert="horz" wrap="square" lIns="91440" tIns="45720" rIns="91440" bIns="45720" anchor="b">
            <a:spAutoFit/>
          </a:bodyPr>
          <a:lstStyle/>
          <a:p>
            <a:pPr>
              <a:buNone/>
            </a:pPr>
            <a:r>
              <a:rPr lang="zh-CN" sz="4800" b="1" spc="300">
                <a:solidFill>
                  <a:schemeClr val="accent1">
                    <a:lumMod val="50000"/>
                    <a:alpha val="100000"/>
                  </a:schemeClr>
                </a:solidFill>
              </a:rPr>
              <a:t>消防救援队伍的实战能力建设</a:t>
            </a:r>
            <a:endParaRPr/>
          </a:p>
        </p:txBody>
      </p:sp>
      <p:sp>
        <p:nvSpPr>
          <p:cNvPr id="9" name="标题 1"/>
          <p:cNvSpPr txBox="1"/>
          <p:nvPr/>
        </p:nvSpPr>
        <p:spPr>
          <a:xfrm>
            <a:off x="831850" y="1844227"/>
            <a:ext cx="1324402" cy="1311128"/>
          </a:xfrm>
          <a:prstGeom prst="rect">
            <a:avLst/>
          </a:prstGeom>
        </p:spPr>
        <p:txBody>
          <a:bodyPr vert="horz" wrap="none" lIns="91440" tIns="45720" rIns="91440" bIns="45720" rtlCol="0" anchor="b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b="0" i="0" kern="1200">
                <a:solidFill>
                  <a:schemeClr val="accent1">
                    <a:lumMod val="50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en-US" altLang="zh-CN" sz="8800" spc="300">
                <a:latin typeface="Microsoft YaHei Light" panose="020b0503020204020204" pitchFamily="34" charset="-122"/>
                <a:ea typeface="Microsoft YaHei Light" panose="020b0503020204020204" pitchFamily="34" charset="-122"/>
              </a:rPr>
              <a:t>03</a:t>
            </a:r>
            <a:endParaRPr kumimoji="1" lang="zh-CN" altLang="en-US" sz="8800" spc="300">
              <a:latin typeface="Microsoft YaHei Light" panose="020b0503020204020204" pitchFamily="34" charset="-122"/>
              <a:ea typeface="Microsoft YaHei Light" panose="020b0503020204020204" pitchFamily="34" charset="-122"/>
            </a:endParaRPr>
          </a:p>
        </p:txBody>
      </p:sp>
      <p:cxnSp>
        <p:nvCxnSpPr>
          <p:cNvPr id="10" name="直线连接符 4"/>
          <p:cNvCxnSpPr/>
          <p:nvPr/>
        </p:nvCxnSpPr>
        <p:spPr>
          <a:xfrm>
            <a:off x="952500" y="3155355"/>
            <a:ext cx="1203752" cy="0"/>
          </a:xfrm>
          <a:prstGeom prst="line">
            <a:avLst/>
          </a:prstGeom>
          <a:ln w="25400">
            <a:solidFill>
              <a:schemeClr val="accent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1" name="" descr="{&quot;isTemplate&quot;:true,&quot;type&quot;:3}"/>
        <p:cNvGrpSpPr/>
        <p:nvPr/>
      </p:nvGrpSpPr>
      <p:grpSpPr>
        <a:xfrm>
          <a:off x="0" y="0"/>
          <a:ext cx="0" cy="0"/>
        </a:xfrm>
      </p:grpSpPr>
      <p:pic>
        <p:nvPicPr>
          <p:cNvPr id="12" name="Picture 10" descr="{&quot;isTemplate&quot;:true,&quot;type&quot;:&quot;image&quot;,&quot;canOmit&quot;:false,&quot;range&quot;:0}"/>
          <p:cNvPicPr>
            <a:picLocks noChangeAspect="1"/>
          </p:cNvPicPr>
          <p:nvPr/>
        </p:nvPicPr>
        <p:blipFill>
          <a:blip r:embed="rId2"/>
          <a:srcRect l="28906" r="28906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grpSp>
        <p:nvGrpSpPr>
          <p:cNvPr id="13" name="Group 590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689593" y="1414808"/>
            <a:ext cx="7078256" cy="4663306"/>
            <a:chOff x="689593" y="1414808"/>
            <a:chExt cx="7078256" cy="4663306"/>
          </a:xfrm>
        </p:grpSpPr>
        <p:grpSp>
          <p:nvGrpSpPr>
            <p:cNvPr id="14" name="Group 598"/>
            <p:cNvGrpSpPr/>
            <p:nvPr/>
          </p:nvGrpSpPr>
          <p:grpSpPr>
            <a:xfrm>
              <a:off x="763829" y="1414808"/>
              <a:ext cx="6972294" cy="2337649"/>
              <a:chOff x="763829" y="1414808"/>
              <a:chExt cx="6972294" cy="2337649"/>
            </a:xfrm>
          </p:grpSpPr>
          <p:sp>
            <p:nvSpPr>
              <p:cNvPr id="15" name="TextBox 2" descr="{&quot;isTemplate&quot;:true,&quot;type&quot;:&quot;title&quot;,&quot;canOmit&quot;:false,&quot;range&quot;:0}"/>
              <p:cNvSpPr txBox="1"/>
              <p:nvPr/>
            </p:nvSpPr>
            <p:spPr>
              <a:xfrm>
                <a:off x="763829" y="1414808"/>
                <a:ext cx="6737350" cy="774700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74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目标</a:t>
                </a:r>
                <a:endParaRPr/>
              </a:p>
            </p:txBody>
          </p:sp>
          <p:sp>
            <p:nvSpPr>
              <p:cNvPr id="16" name="TextBox 3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763829" y="2093647"/>
                <a:ext cx="6737350" cy="1448954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提高</a:t>
                </a: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战斗力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，确保能打胜仗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提高</a:t>
                </a: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应急处置能力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，确保快速反应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提高</a:t>
                </a: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协同作战能力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，形成合力</a:t>
                </a:r>
                <a:endParaRPr/>
              </a:p>
            </p:txBody>
          </p:sp>
          <p:sp>
            <p:nvSpPr>
              <p:cNvPr id="17" name="AutoShape 11"/>
              <p:cNvSpPr/>
              <p:nvPr/>
            </p:nvSpPr>
            <p:spPr>
              <a:xfrm>
                <a:off x="852680" y="3629459"/>
                <a:ext cx="701468" cy="122998"/>
              </a:xfrm>
              <a:prstGeom prst="rect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18" name="AutoShape 12"/>
              <p:cNvSpPr/>
              <p:nvPr/>
            </p:nvSpPr>
            <p:spPr>
              <a:xfrm>
                <a:off x="799768" y="3629459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19" name="AutoShape 13"/>
              <p:cNvSpPr/>
              <p:nvPr/>
            </p:nvSpPr>
            <p:spPr>
              <a:xfrm>
                <a:off x="1482520" y="3629459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cxnSp>
            <p:nvCxnSpPr>
              <p:cNvPr id="20" name="Connector 14"/>
              <p:cNvCxnSpPr/>
              <p:nvPr/>
            </p:nvCxnSpPr>
            <p:spPr>
              <a:xfrm>
                <a:off x="1554148" y="3703689"/>
                <a:ext cx="6181975" cy="0"/>
              </a:xfrm>
              <a:prstGeom prst="line">
                <a:avLst/>
              </a:prstGeom>
              <a:ln w="14288">
                <a:solidFill>
                  <a:schemeClr val="accent1"/>
                </a:solidFill>
                <a:prstDash val="dash"/>
              </a:ln>
            </p:spPr>
            <p:style>
              <a:lnRef idx="0">
                <a:schemeClr val="accent1"/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  <p:grpSp>
          <p:nvGrpSpPr>
            <p:cNvPr id="21" name="Group 591"/>
            <p:cNvGrpSpPr/>
            <p:nvPr/>
          </p:nvGrpSpPr>
          <p:grpSpPr>
            <a:xfrm>
              <a:off x="689593" y="3949139"/>
              <a:ext cx="7078256" cy="2128975"/>
              <a:chOff x="689593" y="3949139"/>
              <a:chExt cx="7078256" cy="2128975"/>
            </a:xfrm>
          </p:grpSpPr>
          <p:sp>
            <p:nvSpPr>
              <p:cNvPr id="22" name="TextBox 4" descr="{&quot;isTemplate&quot;:true,&quot;type&quot;:&quot;title&quot;,&quot;canOmit&quot;:false,&quot;range&quot;:0}"/>
              <p:cNvSpPr txBox="1"/>
              <p:nvPr/>
            </p:nvSpPr>
            <p:spPr>
              <a:xfrm>
                <a:off x="689593" y="3949139"/>
                <a:ext cx="6527800" cy="774700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74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要求</a:t>
                </a:r>
                <a:endParaRPr/>
              </a:p>
            </p:txBody>
          </p:sp>
          <p:sp>
            <p:nvSpPr>
              <p:cNvPr id="23" name="TextBox 5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689593" y="4645945"/>
                <a:ext cx="6813550" cy="1224021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坚持以</a:t>
                </a: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实战为导向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，加强能力建设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坚持</a:t>
                </a: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创新驱动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，提高建设质量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坚持</a:t>
                </a: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从严治队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，锻造过硬队伍</a:t>
                </a:r>
                <a:endParaRPr/>
              </a:p>
            </p:txBody>
          </p:sp>
          <p:sp>
            <p:nvSpPr>
              <p:cNvPr id="24" name="AutoShape 6"/>
              <p:cNvSpPr/>
              <p:nvPr/>
            </p:nvSpPr>
            <p:spPr>
              <a:xfrm>
                <a:off x="884406" y="5955116"/>
                <a:ext cx="701468" cy="122998"/>
              </a:xfrm>
              <a:prstGeom prst="rect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5" name="AutoShape 7"/>
              <p:cNvSpPr/>
              <p:nvPr/>
            </p:nvSpPr>
            <p:spPr>
              <a:xfrm>
                <a:off x="831494" y="5955116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6" name="AutoShape 8"/>
              <p:cNvSpPr/>
              <p:nvPr/>
            </p:nvSpPr>
            <p:spPr>
              <a:xfrm>
                <a:off x="1514246" y="5955116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cxnSp>
            <p:nvCxnSpPr>
              <p:cNvPr id="27" name="Connector 9"/>
              <p:cNvCxnSpPr/>
              <p:nvPr/>
            </p:nvCxnSpPr>
            <p:spPr>
              <a:xfrm>
                <a:off x="1585874" y="6029346"/>
                <a:ext cx="6181975" cy="0"/>
              </a:xfrm>
              <a:prstGeom prst="line">
                <a:avLst/>
              </a:prstGeom>
              <a:ln w="14288">
                <a:solidFill>
                  <a:schemeClr val="accent1"/>
                </a:solidFill>
                <a:prstDash val="dash"/>
              </a:ln>
            </p:spPr>
            <p:style>
              <a:lnRef idx="0">
                <a:schemeClr val="accent1"/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</p:grpSp>
      <p:sp>
        <p:nvSpPr>
          <p:cNvPr id="28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681374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实战能力建设的目标与要求</a:t>
            </a:r>
            <a:endParaRPr lang="en-US" altLang="zh-CN" sz="2800" b="1">
              <a:latin typeface="+mj-ea"/>
              <a:ea typeface="+mj-ea"/>
            </a:endParaRP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9" name="" descr="{&quot;isTemplate&quot;:true,&quot;type&quot;:3}"/>
        <p:cNvGrpSpPr/>
        <p:nvPr/>
      </p:nvGrpSpPr>
      <p:grpSpPr>
        <a:xfrm>
          <a:off x="0" y="0"/>
          <a:ext cx="0" cy="0"/>
        </a:xfrm>
      </p:grpSpPr>
      <p:sp>
        <p:nvSpPr>
          <p:cNvPr id="30" name="AutoShape 2"/>
          <p:cNvSpPr/>
          <p:nvPr/>
        </p:nvSpPr>
        <p:spPr>
          <a:xfrm>
            <a:off x="3470003" y="1095611"/>
            <a:ext cx="5251994" cy="5251994"/>
          </a:xfrm>
          <a:prstGeom prst="ellipse">
            <a:avLst/>
          </a:prstGeom>
          <a:gradFill>
            <a:gsLst>
              <a:gs pos="0">
                <a:schemeClr val="accent2">
                  <a:alpha val="40000"/>
                  <a:lumMod val="60000"/>
                  <a:lumOff val="40000"/>
                </a:schemeClr>
              </a:gs>
              <a:gs pos="100000">
                <a:schemeClr val="accent2">
                  <a:alpha val="40000"/>
                </a:schemeClr>
              </a:gs>
            </a:gsLst>
            <a:lin ang="0"/>
          </a:gradFill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31" name="AutoShape 3"/>
          <p:cNvSpPr/>
          <p:nvPr/>
        </p:nvSpPr>
        <p:spPr>
          <a:xfrm>
            <a:off x="3637982" y="1263590"/>
            <a:ext cx="4916037" cy="4916037"/>
          </a:xfrm>
          <a:prstGeom prst="ellipse">
            <a:avLst/>
          </a:pr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32" name="AutoShape 4"/>
          <p:cNvSpPr/>
          <p:nvPr/>
        </p:nvSpPr>
        <p:spPr>
          <a:xfrm>
            <a:off x="4282803" y="1908411"/>
            <a:ext cx="3626394" cy="362639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pic>
        <p:nvPicPr>
          <p:cNvPr id="33" name="Picture 5" descr="{&quot;isTemplate&quot;:true,&quot;type&quot;:&quot;image&quot;,&quot;canOmit&quot;:false,&quot;range&quot;:0}"/>
          <p:cNvPicPr>
            <a:picLocks noChangeAspect="1"/>
          </p:cNvPicPr>
          <p:nvPr/>
        </p:nvPicPr>
        <p:blipFill>
          <a:blip r:embed="rId2"/>
          <a:srcRect l="21875" r="21875"/>
          <a:stretch>
            <a:fillRect/>
          </a:stretch>
        </p:blipFill>
        <p:spPr>
          <a:xfrm>
            <a:off x="4796012" y="2421620"/>
            <a:ext cx="2599976" cy="2599976"/>
          </a:xfrm>
          <a:prstGeom prst="ellipse">
            <a:avLst/>
          </a:prstGeom>
        </p:spPr>
      </p:pic>
      <p:grpSp>
        <p:nvGrpSpPr>
          <p:cNvPr id="34" name="Group 807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539110" y="1063099"/>
            <a:ext cx="11020552" cy="5284506"/>
            <a:chOff x="539110" y="1063099"/>
            <a:chExt cx="11020552" cy="5284506"/>
          </a:xfrm>
        </p:grpSpPr>
        <p:grpSp>
          <p:nvGrpSpPr>
            <p:cNvPr id="35" name="Group 808"/>
            <p:cNvGrpSpPr/>
            <p:nvPr/>
          </p:nvGrpSpPr>
          <p:grpSpPr>
            <a:xfrm>
              <a:off x="9146662" y="1063099"/>
              <a:ext cx="2413000" cy="2767131"/>
              <a:chOff x="9146662" y="1063099"/>
              <a:chExt cx="2413000" cy="2767131"/>
            </a:xfrm>
          </p:grpSpPr>
          <p:sp>
            <p:nvSpPr>
              <p:cNvPr id="36" name="TextBox 13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9146662" y="1612351"/>
                <a:ext cx="2228850" cy="2217879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加强</a:t>
                </a: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基础训练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，提高体能素质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加强</a:t>
                </a: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专业技能训练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，提高作战能力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加强</a:t>
                </a: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实战演练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，提高应急处置能力</a:t>
                </a:r>
                <a:endParaRPr/>
              </a:p>
            </p:txBody>
          </p:sp>
          <p:sp>
            <p:nvSpPr>
              <p:cNvPr id="37" name="TextBox 14" descr="{&quot;isTemplate&quot;:true,&quot;type&quot;:&quot;title&quot;,&quot;canOmit&quot;:false,&quot;range&quot;:0}"/>
              <p:cNvSpPr txBox="1"/>
              <p:nvPr/>
            </p:nvSpPr>
            <p:spPr>
              <a:xfrm>
                <a:off x="9146662" y="1063099"/>
                <a:ext cx="2413000" cy="412750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96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训练体系建设</a:t>
                </a:r>
                <a:endParaRPr/>
              </a:p>
            </p:txBody>
          </p:sp>
        </p:grpSp>
        <p:grpSp>
          <p:nvGrpSpPr>
            <p:cNvPr id="38" name="Group 811"/>
            <p:cNvGrpSpPr/>
            <p:nvPr/>
          </p:nvGrpSpPr>
          <p:grpSpPr>
            <a:xfrm>
              <a:off x="9146662" y="3977215"/>
              <a:ext cx="2413000" cy="2370390"/>
              <a:chOff x="9146662" y="3977216"/>
              <a:chExt cx="2413000" cy="2370390"/>
            </a:xfrm>
          </p:grpSpPr>
          <p:sp>
            <p:nvSpPr>
              <p:cNvPr id="39" name="TextBox 15" descr="{&quot;isTemplate&quot;:true,&quot;type&quot;:&quot;title&quot;,&quot;canOmit&quot;:false,&quot;range&quot;:0}"/>
              <p:cNvSpPr txBox="1"/>
              <p:nvPr/>
            </p:nvSpPr>
            <p:spPr>
              <a:xfrm>
                <a:off x="9146662" y="3977216"/>
                <a:ext cx="2413000" cy="412750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96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装备体系建设</a:t>
                </a:r>
                <a:endParaRPr/>
              </a:p>
            </p:txBody>
          </p:sp>
          <p:sp>
            <p:nvSpPr>
              <p:cNvPr id="40" name="TextBox 16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9146662" y="4535997"/>
                <a:ext cx="2228850" cy="1811609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加强</a:t>
                </a: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装备研发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，提高装备性能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加强</a:t>
                </a: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装备配备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，保障作战需求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加强</a:t>
                </a: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装备管理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，确保装备安全</a:t>
                </a:r>
                <a:endParaRPr/>
              </a:p>
            </p:txBody>
          </p:sp>
        </p:grpSp>
        <p:grpSp>
          <p:nvGrpSpPr>
            <p:cNvPr id="41" name="Group 814"/>
            <p:cNvGrpSpPr/>
            <p:nvPr/>
          </p:nvGrpSpPr>
          <p:grpSpPr>
            <a:xfrm>
              <a:off x="539110" y="3172356"/>
              <a:ext cx="2413000" cy="2333785"/>
              <a:chOff x="539110" y="3172356"/>
              <a:chExt cx="2413000" cy="2333785"/>
            </a:xfrm>
          </p:grpSpPr>
          <p:sp>
            <p:nvSpPr>
              <p:cNvPr id="42" name="TextBox 12" descr="{&quot;isTemplate&quot;:true,&quot;type&quot;:&quot;title&quot;,&quot;canOmit&quot;:false,&quot;range&quot;:0}"/>
              <p:cNvSpPr txBox="1"/>
              <p:nvPr/>
            </p:nvSpPr>
            <p:spPr>
              <a:xfrm>
                <a:off x="539110" y="3172356"/>
                <a:ext cx="2413000" cy="412750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96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信息化建设</a:t>
                </a:r>
                <a:endParaRPr/>
              </a:p>
            </p:txBody>
          </p:sp>
          <p:sp>
            <p:nvSpPr>
              <p:cNvPr id="43" name="TextBox 17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539110" y="3796745"/>
                <a:ext cx="2228850" cy="1709396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加强</a:t>
                </a: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信息化建设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，提高信息化水平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加强</a:t>
                </a: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信息资源共享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，提高协同作战能力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加强</a:t>
                </a: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信息安全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，确保信息畅通</a:t>
                </a:r>
                <a:endParaRPr/>
              </a:p>
            </p:txBody>
          </p:sp>
        </p:grpSp>
      </p:grpSp>
      <p:sp>
        <p:nvSpPr>
          <p:cNvPr id="44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579104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实战能力建设的关键环节</a:t>
            </a:r>
            <a:endParaRPr lang="en-US" altLang="zh-CN" sz="2800" b="1">
              <a:latin typeface="+mj-ea"/>
              <a:ea typeface="+mj-ea"/>
            </a:endParaRPr>
          </a:p>
        </p:txBody>
      </p:sp>
      <p:sp>
        <p:nvSpPr>
          <p:cNvPr id="45" name="椭圆 3"/>
          <p:cNvSpPr>
            <a:spLocks noChangeAspect="1"/>
          </p:cNvSpPr>
          <p:nvPr/>
        </p:nvSpPr>
        <p:spPr>
          <a:xfrm>
            <a:off x="3148274" y="2946731"/>
            <a:ext cx="864000" cy="864000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r>
              <a:rPr kumimoji="1" lang="zh-CN" altLang="en-US" sz="2800">
                <a:latin typeface="+mj-ea"/>
                <a:ea typeface="+mj-ea"/>
              </a:rPr>
              <a:t>💡</a:t>
            </a:r>
            <a:endParaRPr/>
          </a:p>
        </p:txBody>
      </p:sp>
      <p:sp>
        <p:nvSpPr>
          <p:cNvPr id="46" name="椭圆 4"/>
          <p:cNvSpPr>
            <a:spLocks noChangeAspect="1"/>
          </p:cNvSpPr>
          <p:nvPr/>
        </p:nvSpPr>
        <p:spPr>
          <a:xfrm>
            <a:off x="7820653" y="4589596"/>
            <a:ext cx="864000" cy="86400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r>
              <a:rPr kumimoji="1" lang="zh-CN" altLang="en-US" sz="2800">
                <a:latin typeface="+mj-ea"/>
                <a:ea typeface="+mj-ea"/>
              </a:rPr>
              <a:t>📖</a:t>
            </a:r>
            <a:endParaRPr/>
          </a:p>
        </p:txBody>
      </p:sp>
      <p:sp>
        <p:nvSpPr>
          <p:cNvPr id="47" name="椭圆 7"/>
          <p:cNvSpPr>
            <a:spLocks noChangeAspect="1"/>
          </p:cNvSpPr>
          <p:nvPr/>
        </p:nvSpPr>
        <p:spPr>
          <a:xfrm>
            <a:off x="7556197" y="1484021"/>
            <a:ext cx="864000" cy="864000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r>
              <a:rPr kumimoji="1" lang="zh-CN" altLang="en-US" sz="2800">
                <a:latin typeface="+mj-ea"/>
                <a:ea typeface="+mj-ea"/>
              </a:rPr>
              <a:t>⌛️</a:t>
            </a:r>
            <a:endParaRPr/>
          </a:p>
        </p:txBody>
      </p: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48" name="" descr="{&quot;isTemplate&quot;:true,&quot;type&quot;:3}"/>
        <p:cNvGrpSpPr/>
        <p:nvPr/>
      </p:nvGrpSpPr>
      <p:grpSpPr>
        <a:xfrm>
          <a:off x="0" y="0"/>
          <a:ext cx="0" cy="0"/>
        </a:xfrm>
      </p:grpSpPr>
      <p:pic>
        <p:nvPicPr>
          <p:cNvPr id="49" name="Picture 10" descr="{&quot;isTemplate&quot;:true,&quot;type&quot;:&quot;image&quot;,&quot;canOmit&quot;:false,&quot;range&quot;:0}"/>
          <p:cNvPicPr>
            <a:picLocks noChangeAspect="1"/>
          </p:cNvPicPr>
          <p:nvPr/>
        </p:nvPicPr>
        <p:blipFill>
          <a:blip r:embed="rId2"/>
          <a:srcRect l="28906" r="28906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grpSp>
        <p:nvGrpSpPr>
          <p:cNvPr id="50" name="Group 590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689593" y="1414808"/>
            <a:ext cx="7078256" cy="4663306"/>
            <a:chOff x="689593" y="1414808"/>
            <a:chExt cx="7078256" cy="4663306"/>
          </a:xfrm>
        </p:grpSpPr>
        <p:grpSp>
          <p:nvGrpSpPr>
            <p:cNvPr id="51" name="Group 598"/>
            <p:cNvGrpSpPr/>
            <p:nvPr/>
          </p:nvGrpSpPr>
          <p:grpSpPr>
            <a:xfrm>
              <a:off x="763829" y="1414808"/>
              <a:ext cx="6972294" cy="2337649"/>
              <a:chOff x="763829" y="1414808"/>
              <a:chExt cx="6972294" cy="2337649"/>
            </a:xfrm>
          </p:grpSpPr>
          <p:sp>
            <p:nvSpPr>
              <p:cNvPr id="52" name="TextBox 2" descr="{&quot;isTemplate&quot;:true,&quot;type&quot;:&quot;title&quot;,&quot;canOmit&quot;:false,&quot;range&quot;:0}"/>
              <p:cNvSpPr txBox="1"/>
              <p:nvPr/>
            </p:nvSpPr>
            <p:spPr>
              <a:xfrm>
                <a:off x="763829" y="1414808"/>
                <a:ext cx="6737350" cy="774700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74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战斗力的提升</a:t>
                </a:r>
                <a:endParaRPr/>
              </a:p>
            </p:txBody>
          </p:sp>
          <p:sp>
            <p:nvSpPr>
              <p:cNvPr id="53" name="TextBox 3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763829" y="2093647"/>
                <a:ext cx="6737350" cy="1448954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成功扑救</a:t>
                </a: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重大火灾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，保卫人民生命财产安全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成功处置</a:t>
                </a: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突发事件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，维护社会稳定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成功完成</a:t>
                </a: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重大任务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，展现消防救援队伍风采</a:t>
                </a:r>
                <a:endParaRPr/>
              </a:p>
            </p:txBody>
          </p:sp>
          <p:sp>
            <p:nvSpPr>
              <p:cNvPr id="54" name="AutoShape 11"/>
              <p:cNvSpPr/>
              <p:nvPr/>
            </p:nvSpPr>
            <p:spPr>
              <a:xfrm>
                <a:off x="852680" y="3629459"/>
                <a:ext cx="701468" cy="122998"/>
              </a:xfrm>
              <a:prstGeom prst="rect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55" name="AutoShape 12"/>
              <p:cNvSpPr/>
              <p:nvPr/>
            </p:nvSpPr>
            <p:spPr>
              <a:xfrm>
                <a:off x="799768" y="3629459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56" name="AutoShape 13"/>
              <p:cNvSpPr/>
              <p:nvPr/>
            </p:nvSpPr>
            <p:spPr>
              <a:xfrm>
                <a:off x="1482520" y="3629459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cxnSp>
            <p:nvCxnSpPr>
              <p:cNvPr id="57" name="Connector 14"/>
              <p:cNvCxnSpPr/>
              <p:nvPr/>
            </p:nvCxnSpPr>
            <p:spPr>
              <a:xfrm>
                <a:off x="1554148" y="3703689"/>
                <a:ext cx="6181975" cy="0"/>
              </a:xfrm>
              <a:prstGeom prst="line">
                <a:avLst/>
              </a:prstGeom>
              <a:ln w="14288">
                <a:solidFill>
                  <a:schemeClr val="accent1"/>
                </a:solidFill>
                <a:prstDash val="dash"/>
              </a:ln>
            </p:spPr>
            <p:style>
              <a:lnRef idx="0">
                <a:schemeClr val="accent1"/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  <p:grpSp>
          <p:nvGrpSpPr>
            <p:cNvPr id="58" name="Group 591"/>
            <p:cNvGrpSpPr/>
            <p:nvPr/>
          </p:nvGrpSpPr>
          <p:grpSpPr>
            <a:xfrm>
              <a:off x="689593" y="3949139"/>
              <a:ext cx="7078256" cy="2128975"/>
              <a:chOff x="689593" y="3949139"/>
              <a:chExt cx="7078256" cy="2128975"/>
            </a:xfrm>
          </p:grpSpPr>
          <p:sp>
            <p:nvSpPr>
              <p:cNvPr id="59" name="TextBox 4" descr="{&quot;isTemplate&quot;:true,&quot;type&quot;:&quot;title&quot;,&quot;canOmit&quot;:false,&quot;range&quot;:0}"/>
              <p:cNvSpPr txBox="1"/>
              <p:nvPr/>
            </p:nvSpPr>
            <p:spPr>
              <a:xfrm>
                <a:off x="689593" y="3949139"/>
                <a:ext cx="6527800" cy="774700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74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荣誉的取得</a:t>
                </a:r>
                <a:endParaRPr/>
              </a:p>
            </p:txBody>
          </p:sp>
          <p:sp>
            <p:nvSpPr>
              <p:cNvPr id="60" name="TextBox 5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689593" y="4645945"/>
                <a:ext cx="6813550" cy="1224021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获得</a:t>
                </a: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荣誉称号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，表彰消防救援队伍的英勇表现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获得</a:t>
                </a: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表彰奖励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，肯定消防救援队伍的突出贡献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获得</a:t>
                </a: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人民满意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，彰显消防救援队伍的为民宗旨</a:t>
                </a:r>
                <a:endParaRPr/>
              </a:p>
            </p:txBody>
          </p:sp>
          <p:sp>
            <p:nvSpPr>
              <p:cNvPr id="61" name="AutoShape 6"/>
              <p:cNvSpPr/>
              <p:nvPr/>
            </p:nvSpPr>
            <p:spPr>
              <a:xfrm>
                <a:off x="884406" y="5955116"/>
                <a:ext cx="701468" cy="122998"/>
              </a:xfrm>
              <a:prstGeom prst="rect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62" name="AutoShape 7"/>
              <p:cNvSpPr/>
              <p:nvPr/>
            </p:nvSpPr>
            <p:spPr>
              <a:xfrm>
                <a:off x="831494" y="5955116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63" name="AutoShape 8"/>
              <p:cNvSpPr/>
              <p:nvPr/>
            </p:nvSpPr>
            <p:spPr>
              <a:xfrm>
                <a:off x="1514246" y="5955116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cxnSp>
            <p:nvCxnSpPr>
              <p:cNvPr id="64" name="Connector 9"/>
              <p:cNvCxnSpPr/>
              <p:nvPr/>
            </p:nvCxnSpPr>
            <p:spPr>
              <a:xfrm>
                <a:off x="1585874" y="6029346"/>
                <a:ext cx="6181975" cy="0"/>
              </a:xfrm>
              <a:prstGeom prst="line">
                <a:avLst/>
              </a:prstGeom>
              <a:ln w="14288">
                <a:solidFill>
                  <a:schemeClr val="accent1"/>
                </a:solidFill>
                <a:prstDash val="dash"/>
              </a:ln>
            </p:spPr>
            <p:style>
              <a:lnRef idx="0">
                <a:schemeClr val="accent1"/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</p:grpSp>
      <p:sp>
        <p:nvSpPr>
          <p:cNvPr id="65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681374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实战能力建设的成果展示</a:t>
            </a:r>
            <a:endParaRPr lang="en-US" altLang="zh-CN" sz="2800" b="1">
              <a:latin typeface="+mj-ea"/>
              <a:ea typeface="+mj-ea"/>
            </a:endParaRPr>
          </a:p>
        </p:txBody>
      </p: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https://d.book118.com/157054023144006043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主题​​">
  <a:themeElements>
    <a:clrScheme name="template_ppt_techno_ray_blue">
      <a:dk1>
        <a:srgbClr val="000000"/>
      </a:dk1>
      <a:lt1>
        <a:srgbClr val="FFFFFF"/>
      </a:lt1>
      <a:dk2>
        <a:srgbClr val="0A102F"/>
      </a:dk2>
      <a:lt2>
        <a:srgbClr val="DEEFF8"/>
      </a:lt2>
      <a:accent1>
        <a:srgbClr val="2A68D2"/>
      </a:accent1>
      <a:accent2>
        <a:srgbClr val="70AEE1"/>
      </a:accent2>
      <a:accent3>
        <a:srgbClr val="2B4FAD"/>
      </a:accent3>
      <a:accent4>
        <a:srgbClr val="F4796D"/>
      </a:accent4>
      <a:accent5>
        <a:srgbClr val="B53F55"/>
      </a:accent5>
      <a:accent6>
        <a:srgbClr val="7D2F61"/>
      </a:accent6>
      <a:hlink>
        <a:srgbClr val="175CEB"/>
      </a:hlink>
      <a:folHlink>
        <a:srgbClr val="81868F"/>
      </a:folHlink>
    </a:clrScheme>
    <a:fontScheme name="Arial Black-Arial">
      <a:majorFont>
        <a:latin typeface="Arial Black" panose="020b0a04020102020204"/>
        <a:ea typeface="微软雅黑"/>
        <a:cs typeface="Arial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ajorFont>
      <a:minorFont>
        <a:latin typeface="Arial"/>
        <a:ea typeface="黑体"/>
        <a:cs typeface="Arial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112</Paragraphs>
  <Slides>14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baseType="lpstr" size="23">
      <vt:lpstr>Arial</vt:lpstr>
      <vt:lpstr>Calibri</vt:lpstr>
      <vt:lpstr>Arial Black</vt:lpstr>
      <vt:lpstr>微软雅黑</vt:lpstr>
      <vt:lpstr>黑体</vt:lpstr>
      <vt:lpstr>Microsoft YaHei</vt:lpstr>
      <vt:lpstr>Microsoft YaHei Light</vt:lpstr>
      <vt:lpstr>Microsoft Yahei</vt:lpstr>
      <vt:lpstr>Office Theme</vt:lpstr>
      <vt:lpstr>第三专题消防救援队伍的使命要求—赴汤蹈火</vt:lpstr>
      <vt:lpstr>消防救援队伍的使命要求概述</vt:lpstr>
      <vt:lpstr>PowerPoint Presentation</vt:lpstr>
      <vt:lpstr>PowerPoint Presentation</vt:lpstr>
      <vt:lpstr>PowerPoint Presentation</vt:lpstr>
      <vt:lpstr>赴汤蹈火的消防救援精神</vt:lpstr>
      <vt:lpstr>PowerPoint Presentation</vt:lpstr>
      <vt:lpstr>PowerPoint Presentation</vt:lpstr>
      <vt:lpstr>PowerPoint Presentation</vt:lpstr>
      <vt:lpstr>消防救援队伍的实战能力建设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2024-09-17T18:17:13.365</cp:lastPrinted>
  <dcterms:created xsi:type="dcterms:W3CDTF">2024-09-17T10:17:13Z</dcterms:created>
  <dcterms:modified xsi:type="dcterms:W3CDTF">2024-09-17T10:17:15Z</dcterms:modified>
</cp:coreProperties>
</file>