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64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4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A0E045-C993-4949-B028-3A5A6E99F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E0975F-8C00-4F0B-AEAB-3D00604D6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2F4FC8-C827-4462-B7C5-72911251A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9FB372-8A3F-42AA-B552-1BE2B7177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6E0034-B039-4D3D-9CFA-9D4B9E519A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B42ADB-2C41-4795-9386-D3A815F1AB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94F887-521E-4005-8D2E-BAB00E1CFF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E1BF7B-E7BD-4AAB-83E0-D1C5FA92EA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740390-43B8-4E5F-86B2-C66C25D72F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01A04-85F9-420E-9D22-B8166CE74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E6224-AB61-4A2C-8442-33B7D4995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5633" r:id="rId2"/>
    <p:sldLayoutId id="2147505634" r:id="rId3"/>
    <p:sldLayoutId id="2147505635" r:id="rId4"/>
    <p:sldLayoutId id="2147505636" r:id="rId5"/>
    <p:sldLayoutId id="2147505637" r:id="rId6"/>
    <p:sldLayoutId id="2147505638" r:id="rId7"/>
    <p:sldLayoutId id="2147505639" r:id="rId8"/>
    <p:sldLayoutId id="2147505640" r:id="rId9"/>
    <p:sldLayoutId id="2147505641" r:id="rId10"/>
    <p:sldLayoutId id="2147505642"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65021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幼儿教师教学口语运用训练</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单击添加目录项标题</a:t>
            </a:r>
            <a:endParaRPr lang="zh-CN" altLang="en-US" sz="20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fontScale="7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幼儿教师教学口语的重要性和特点</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幼儿教师教学口语的基本要求</a:t>
            </a:r>
            <a:endParaRPr lang="zh-CN" altLang="en-US" sz="20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幼儿教师教学口语的运用技巧</a:t>
            </a:r>
            <a:endParaRPr lang="zh-CN" altLang="en-US" sz="20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幼儿教师教学口语的实践训练</a:t>
            </a:r>
            <a:endParaRPr lang="zh-CN" altLang="en-US" sz="20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spc="300">
                <a:solidFill>
                  <a:schemeClr val="accent4"/>
                </a:solidFill>
                <a:latin typeface="+mj-ea"/>
                <a:ea typeface="+mj-ea"/>
              </a:rPr>
              <a:t>幼儿教师教学口语的评估与提高</a:t>
            </a:r>
            <a:endParaRPr lang="zh-CN" altLang="en-US" sz="20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幼儿教师教学口语的重要性和特点</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82" name="标题 1"/>
          <p:cNvSpPr>
            <a:spLocks noGrp="1"/>
          </p:cNvSpPr>
          <p:nvPr>
            <p:ph type="title"/>
          </p:nvPr>
        </p:nvSpPr>
        <p:spPr/>
        <p:txBody>
          <a:bodyPr/>
          <a:lstStyle/>
          <a:p>
            <a:r>
              <a:rPr lang="zh-CN" altLang="en-US"/>
              <a:t>幼儿教师教学口语的重要性</a:t>
            </a:r>
            <a:endParaRPr lang="zh-CN" altLang="en-US"/>
          </a:p>
        </p:txBody>
      </p:sp>
      <p:sp>
        <p:nvSpPr>
          <p:cNvPr id="1049284"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促进幼儿语言发展：通过教师的口语引导帮助幼儿掌握语言技能提高语言表达能力。</a:t>
            </a:r>
            <a:endParaRPr lang="zh-CN" altLang="en-US" sz="1200" spc="150">
              <a:solidFill>
                <a:schemeClr val="tx1">
                  <a:lumMod val="85000"/>
                  <a:lumOff val="15000"/>
                </a:schemeClr>
              </a:solidFill>
              <a:latin typeface="+mn-ea"/>
              <a:sym typeface="+mn-ea"/>
            </a:endParaRPr>
          </a:p>
        </p:txBody>
      </p:sp>
      <p:sp>
        <p:nvSpPr>
          <p:cNvPr id="1049286"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88"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0"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建立良好的师生关系：教师的口语表达直接影响幼儿的情感体验良好的口语表达有助于建立和谐的师生关系。</a:t>
            </a:r>
            <a:endParaRPr lang="zh-CN" altLang="en-US" sz="1200" spc="150">
              <a:solidFill>
                <a:schemeClr val="tx1">
                  <a:lumMod val="85000"/>
                  <a:lumOff val="15000"/>
                </a:schemeClr>
              </a:solidFill>
              <a:latin typeface="+mn-ea"/>
              <a:sym typeface="+mn-ea"/>
            </a:endParaRPr>
          </a:p>
        </p:txBody>
      </p:sp>
      <p:sp>
        <p:nvSpPr>
          <p:cNvPr id="1049292"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4"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提高教学效果：教师的口语表达直接影响幼儿的学习效果良好的口语表达有助于提高教学效果。</a:t>
            </a:r>
            <a:endParaRPr lang="zh-CN" altLang="en-US" sz="1200" spc="150">
              <a:solidFill>
                <a:schemeClr val="tx1">
                  <a:lumMod val="85000"/>
                  <a:lumOff val="15000"/>
                </a:schemeClr>
              </a:solidFill>
              <a:latin typeface="+mn-ea"/>
              <a:sym typeface="+mn-ea"/>
            </a:endParaRPr>
          </a:p>
        </p:txBody>
      </p:sp>
      <p:sp>
        <p:nvSpPr>
          <p:cNvPr id="104929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0"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促进幼儿全面发展：教师的口语表达直接影响幼儿的认知、情感、社会性等方面的发展良好的口语表达有助于促进幼儿的全面发展。</a:t>
            </a:r>
            <a:endParaRPr lang="zh-CN" altLang="en-US" sz="1200" spc="150">
              <a:solidFill>
                <a:schemeClr val="tx1">
                  <a:lumMod val="85000"/>
                  <a:lumOff val="15000"/>
                </a:schemeClr>
              </a:solidFill>
              <a:latin typeface="+mn-ea"/>
              <a:sym typeface="+mn-ea"/>
            </a:endParaRPr>
          </a:p>
        </p:txBody>
      </p:sp>
      <p:sp>
        <p:nvSpPr>
          <p:cNvPr id="1049304"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40" name="标题 1"/>
          <p:cNvSpPr>
            <a:spLocks noGrp="1"/>
          </p:cNvSpPr>
          <p:nvPr>
            <p:ph type="title"/>
          </p:nvPr>
        </p:nvSpPr>
        <p:spPr/>
        <p:txBody>
          <a:bodyPr/>
          <a:lstStyle/>
          <a:p>
            <a:r>
              <a:rPr lang="zh-CN" altLang="en-US"/>
              <a:t>幼儿教师教学口语的特点</a:t>
            </a:r>
            <a:endParaRPr lang="zh-CN" altLang="en-US"/>
          </a:p>
        </p:txBody>
      </p:sp>
      <p:sp>
        <p:nvSpPr>
          <p:cNvPr id="1049342"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4"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6"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48"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5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生动形象：使用生动形象的语言使幼儿更容易理解和接受</a:t>
            </a:r>
            <a:endParaRPr lang="zh-CN" altLang="en-US" sz="1400" spc="150">
              <a:solidFill>
                <a:schemeClr val="tx1"/>
              </a:solidFill>
              <a:effectLst/>
              <a:latin typeface="+mn-ea"/>
              <a:sym typeface="+mn-ea"/>
            </a:endParaRPr>
          </a:p>
        </p:txBody>
      </p:sp>
      <p:sp>
        <p:nvSpPr>
          <p:cNvPr id="104935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亲切自然：使用亲切自然的语言使幼儿感到亲切和舒适</a:t>
            </a:r>
            <a:endParaRPr lang="zh-CN" altLang="en-US" sz="1400" spc="150">
              <a:solidFill>
                <a:schemeClr val="tx1"/>
              </a:solidFill>
              <a:effectLst/>
              <a:latin typeface="+mn-ea"/>
              <a:sym typeface="+mn-ea"/>
            </a:endParaRPr>
          </a:p>
        </p:txBody>
      </p:sp>
      <p:sp>
        <p:nvSpPr>
          <p:cNvPr id="104935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简洁明了：使用简洁明了的语言使幼儿更容易理解和记忆</a:t>
            </a:r>
            <a:endParaRPr lang="zh-CN" altLang="en-US" sz="1400" spc="150">
              <a:solidFill>
                <a:schemeClr val="tx1"/>
              </a:solidFill>
              <a:effectLst/>
              <a:latin typeface="+mn-ea"/>
              <a:sym typeface="+mn-ea"/>
            </a:endParaRPr>
          </a:p>
        </p:txBody>
      </p:sp>
      <p:sp>
        <p:nvSpPr>
          <p:cNvPr id="104935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富有情感：使用富有情感的语言使幼儿更容易产生共鸣和认同</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90" name="标题"/>
          <p:cNvSpPr>
            <a:spLocks noGrp="1"/>
          </p:cNvSpPr>
          <p:nvPr>
            <p:ph type="title"/>
            <p:custDataLst>
              <p:tags r:id="rId2"/>
            </p:custDataLst>
          </p:nvPr>
        </p:nvSpPr>
        <p:spPr>
          <a:xfrm>
            <a:off x="1526400" y="3137808"/>
            <a:ext cx="9144000" cy="2006395"/>
          </a:xfrm>
        </p:spPr>
        <p:txBody>
          <a:bodyPr/>
          <a:lstStyle/>
          <a:p>
            <a:r>
              <a:rPr lang="zh-CN" altLang="en-US"/>
              <a:t>幼儿教师教学口语的基本要求</a:t>
            </a:r>
            <a:endParaRPr lang="zh-CN" altLang="en-US"/>
          </a:p>
        </p:txBody>
      </p:sp>
      <p:sp>
        <p:nvSpPr>
          <p:cNvPr id="1049392"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74" name="标题 1"/>
          <p:cNvSpPr>
            <a:spLocks noGrp="1"/>
          </p:cNvSpPr>
          <p:nvPr>
            <p:ph type="title"/>
          </p:nvPr>
        </p:nvSpPr>
        <p:spPr/>
        <p:txBody>
          <a:bodyPr/>
          <a:lstStyle/>
          <a:p>
            <a:r>
              <a:rPr lang="zh-CN" altLang="en-US"/>
              <a:t>语音规范</a:t>
            </a:r>
            <a:endParaRPr lang="zh-CN" altLang="en-US"/>
          </a:p>
        </p:txBody>
      </p:sp>
      <p:sp>
        <p:nvSpPr>
          <p:cNvPr id="104947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7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发音标准：使用普通话发音准确避免方言和口音</a:t>
            </a:r>
            <a:endParaRPr lang="zh-CN" altLang="en-US" sz="2000" spc="150">
              <a:solidFill>
                <a:schemeClr val="tx1">
                  <a:lumMod val="75000"/>
                  <a:lumOff val="25000"/>
                </a:schemeClr>
              </a:solidFill>
              <a:latin typeface="+mn-ea"/>
              <a:sym typeface="+mn-ea"/>
            </a:endParaRPr>
          </a:p>
        </p:txBody>
      </p:sp>
      <p:sp>
        <p:nvSpPr>
          <p:cNvPr id="104948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8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8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语调自然：语调适中避免过高或过低保持自然流畅</a:t>
            </a:r>
            <a:endParaRPr lang="zh-CN" altLang="en-US" sz="2000" spc="150">
              <a:solidFill>
                <a:schemeClr val="tx1">
                  <a:lumMod val="75000"/>
                  <a:lumOff val="25000"/>
                </a:schemeClr>
              </a:solidFill>
              <a:latin typeface="+mn-ea"/>
              <a:sym typeface="+mn-ea"/>
            </a:endParaRPr>
          </a:p>
        </p:txBody>
      </p:sp>
      <p:sp>
        <p:nvSpPr>
          <p:cNvPr id="104948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8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语速适中：语速适中避免过快或过慢保证幼儿能够听懂</a:t>
            </a:r>
            <a:endParaRPr lang="zh-CN" altLang="en-US" sz="2000" spc="150">
              <a:solidFill>
                <a:schemeClr val="tx1">
                  <a:lumMod val="75000"/>
                  <a:lumOff val="25000"/>
                </a:schemeClr>
              </a:solidFill>
              <a:latin typeface="+mn-ea"/>
              <a:sym typeface="+mn-ea"/>
            </a:endParaRPr>
          </a:p>
        </p:txBody>
      </p:sp>
      <p:sp>
        <p:nvSpPr>
          <p:cNvPr id="104949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49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音量适中：音量适中避免过大或过小保证幼儿能够听清</a:t>
            </a:r>
            <a:endParaRPr lang="zh-CN" altLang="en-US" sz="2000" spc="150">
              <a:solidFill>
                <a:schemeClr val="tx1">
                  <a:lumMod val="75000"/>
                  <a:lumOff val="25000"/>
                </a:schemeClr>
              </a:solidFill>
              <a:latin typeface="+mn-ea"/>
              <a:sym typeface="+mn-ea"/>
            </a:endParaRPr>
          </a:p>
        </p:txBody>
      </p:sp>
      <p:sp>
        <p:nvSpPr>
          <p:cNvPr id="104949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32" name="标题 1"/>
          <p:cNvSpPr>
            <a:spLocks noGrp="1"/>
          </p:cNvSpPr>
          <p:nvPr>
            <p:ph type="title"/>
          </p:nvPr>
        </p:nvSpPr>
        <p:spPr/>
        <p:txBody>
          <a:bodyPr/>
          <a:lstStyle/>
          <a:p>
            <a:r>
              <a:rPr lang="zh-CN" altLang="en-US"/>
              <a:t>用词准确</a:t>
            </a:r>
            <a:endParaRPr lang="zh-CN" altLang="en-US"/>
          </a:p>
        </p:txBody>
      </p:sp>
      <p:sp>
        <p:nvSpPr>
          <p:cNvPr id="1049534"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36"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避免使用生僻词汇使用简单易懂的词汇</a:t>
            </a:r>
            <a:endParaRPr lang="zh-CN" altLang="en-US" sz="2000" spc="150">
              <a:solidFill>
                <a:schemeClr val="tx1">
                  <a:lumMod val="75000"/>
                  <a:lumOff val="25000"/>
                </a:schemeClr>
              </a:solidFill>
              <a:latin typeface="+mn-ea"/>
              <a:sym typeface="+mn-ea"/>
            </a:endParaRPr>
          </a:p>
        </p:txBody>
      </p:sp>
      <p:sp>
        <p:nvSpPr>
          <p:cNvPr id="1049538"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40"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42"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避免使用方言和俚语使用标准普通话</a:t>
            </a:r>
            <a:endParaRPr lang="zh-CN" altLang="en-US" sz="2000" spc="150">
              <a:solidFill>
                <a:schemeClr val="tx1">
                  <a:lumMod val="75000"/>
                  <a:lumOff val="25000"/>
                </a:schemeClr>
              </a:solidFill>
              <a:latin typeface="+mn-ea"/>
              <a:sym typeface="+mn-ea"/>
            </a:endParaRPr>
          </a:p>
        </p:txBody>
      </p:sp>
      <p:sp>
        <p:nvSpPr>
          <p:cNvPr id="10495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46"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48"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避免使用粗俗、不礼貌的词汇使用文明、礼貌的词汇</a:t>
            </a:r>
            <a:endParaRPr lang="zh-CN" altLang="en-US" sz="2000" spc="150">
              <a:solidFill>
                <a:schemeClr val="tx1">
                  <a:lumMod val="75000"/>
                  <a:lumOff val="25000"/>
                </a:schemeClr>
              </a:solidFill>
              <a:latin typeface="+mn-ea"/>
              <a:sym typeface="+mn-ea"/>
            </a:endParaRPr>
          </a:p>
        </p:txBody>
      </p:sp>
      <p:sp>
        <p:nvSpPr>
          <p:cNvPr id="1049550"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52"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5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避免使用过于复杂的词汇使用简洁、明了的词汇</a:t>
            </a:r>
            <a:endParaRPr lang="zh-CN" altLang="en-US" sz="2000" spc="150">
              <a:solidFill>
                <a:schemeClr val="tx1">
                  <a:lumMod val="75000"/>
                  <a:lumOff val="25000"/>
                </a:schemeClr>
              </a:solidFill>
              <a:latin typeface="+mn-ea"/>
              <a:sym typeface="+mn-ea"/>
            </a:endParaRPr>
          </a:p>
        </p:txBody>
      </p:sp>
      <p:sp>
        <p:nvSpPr>
          <p:cNvPr id="104955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90" name="标题 1"/>
          <p:cNvSpPr>
            <a:spLocks noGrp="1"/>
          </p:cNvSpPr>
          <p:nvPr>
            <p:ph type="title"/>
          </p:nvPr>
        </p:nvSpPr>
        <p:spPr/>
        <p:txBody>
          <a:bodyPr/>
          <a:lstStyle/>
          <a:p>
            <a:r>
              <a:rPr lang="zh-CN" altLang="en-US"/>
              <a:t>表达生动</a:t>
            </a:r>
            <a:endParaRPr lang="zh-CN" altLang="en-US"/>
          </a:p>
        </p:txBody>
      </p:sp>
      <p:sp>
        <p:nvSpPr>
          <p:cNvPr id="104959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运用丰富的肢体语言和表情</a:t>
            </a:r>
            <a:endParaRPr lang="en-US" altLang="zh-CN">
              <a:solidFill>
                <a:schemeClr val="dk1">
                  <a:lumMod val="80000"/>
                  <a:lumOff val="20000"/>
                </a:schemeClr>
              </a:solidFill>
              <a:latin typeface="+mn-ea"/>
              <a:sym typeface="+mn-ea"/>
            </a:endParaRPr>
          </a:p>
        </p:txBody>
      </p:sp>
      <p:sp>
        <p:nvSpPr>
          <p:cNvPr id="104960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语言简洁明了易于幼儿理解</a:t>
            </a:r>
            <a:endParaRPr lang="zh-CN" altLang="en-US">
              <a:solidFill>
                <a:schemeClr val="dk1">
                  <a:lumMod val="80000"/>
                  <a:lumOff val="20000"/>
                </a:schemeClr>
              </a:solidFill>
              <a:latin typeface="+mn-ea"/>
              <a:sym typeface="+mn-ea"/>
            </a:endParaRPr>
          </a:p>
        </p:txBody>
      </p:sp>
      <p:sp>
        <p:nvSpPr>
          <p:cNvPr id="104960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语气亲切自然富有感染力</a:t>
            </a:r>
            <a:endParaRPr lang="zh-CN" altLang="en-US">
              <a:solidFill>
                <a:schemeClr val="dk1">
                  <a:lumMod val="80000"/>
                  <a:lumOff val="20000"/>
                </a:schemeClr>
              </a:solidFill>
              <a:latin typeface="+mn-ea"/>
              <a:sym typeface="+mn-ea"/>
            </a:endParaRPr>
          </a:p>
        </p:txBody>
      </p:sp>
      <p:sp>
        <p:nvSpPr>
          <p:cNvPr id="104961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注重互动激发幼儿的学习兴趣</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56" name="标题 1"/>
          <p:cNvSpPr>
            <a:spLocks noGrp="1"/>
          </p:cNvSpPr>
          <p:nvPr>
            <p:ph type="title"/>
          </p:nvPr>
        </p:nvSpPr>
        <p:spPr/>
        <p:txBody>
          <a:bodyPr/>
          <a:lstStyle/>
          <a:p>
            <a:r>
              <a:rPr lang="zh-CN" altLang="en-US"/>
              <a:t>语速适中</a:t>
            </a:r>
            <a:endParaRPr lang="zh-CN" altLang="en-US"/>
          </a:p>
        </p:txBody>
      </p:sp>
      <p:sp>
        <p:nvSpPr>
          <p:cNvPr id="104965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语速适中避免过快或过慢</a:t>
            </a:r>
            <a:endParaRPr lang="zh-CN" altLang="en-US" sz="2000" spc="150">
              <a:solidFill>
                <a:schemeClr val="tx1">
                  <a:lumMod val="85000"/>
                  <a:lumOff val="15000"/>
                </a:schemeClr>
              </a:solidFill>
              <a:latin typeface="+mn-ea"/>
              <a:sym typeface="+mn-ea"/>
            </a:endParaRPr>
          </a:p>
        </p:txBody>
      </p:sp>
      <p:sp>
        <p:nvSpPr>
          <p:cNvPr id="104966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保持语调平稳避免忽高忽低</a:t>
            </a:r>
            <a:endParaRPr lang="zh-CN" altLang="en-US" sz="2000" spc="150">
              <a:solidFill>
                <a:schemeClr val="tx1">
                  <a:lumMod val="85000"/>
                  <a:lumOff val="15000"/>
                </a:schemeClr>
              </a:solidFill>
              <a:latin typeface="+mn-ea"/>
              <a:sym typeface="+mn-ea"/>
            </a:endParaRPr>
          </a:p>
        </p:txBody>
      </p:sp>
      <p:sp>
        <p:nvSpPr>
          <p:cNvPr id="104967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发音清晰避免含糊不清</a:t>
            </a:r>
            <a:endParaRPr lang="zh-CN" altLang="en-US" sz="2000" spc="150">
              <a:solidFill>
                <a:schemeClr val="tx1">
                  <a:lumMod val="85000"/>
                  <a:lumOff val="15000"/>
                </a:schemeClr>
              </a:solidFill>
              <a:latin typeface="+mn-ea"/>
              <a:sym typeface="+mn-ea"/>
            </a:endParaRPr>
          </a:p>
        </p:txBody>
      </p:sp>
      <p:sp>
        <p:nvSpPr>
          <p:cNvPr id="104967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音量适中避免过大或过小</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14" name="标题"/>
          <p:cNvSpPr>
            <a:spLocks noGrp="1"/>
          </p:cNvSpPr>
          <p:nvPr>
            <p:ph type="title"/>
            <p:custDataLst>
              <p:tags r:id="rId2"/>
            </p:custDataLst>
          </p:nvPr>
        </p:nvSpPr>
        <p:spPr>
          <a:xfrm>
            <a:off x="1526400" y="3137808"/>
            <a:ext cx="9144000" cy="2006395"/>
          </a:xfrm>
        </p:spPr>
        <p:txBody>
          <a:bodyPr/>
          <a:lstStyle/>
          <a:p>
            <a:r>
              <a:rPr lang="zh-CN" altLang="en-US"/>
              <a:t>幼儿教师教学口语的运用技巧</a:t>
            </a:r>
            <a:endParaRPr lang="zh-CN" altLang="en-US"/>
          </a:p>
        </p:txBody>
      </p:sp>
      <p:sp>
        <p:nvSpPr>
          <p:cNvPr id="1049716"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98" name="标题 1"/>
          <p:cNvSpPr>
            <a:spLocks noGrp="1"/>
          </p:cNvSpPr>
          <p:nvPr>
            <p:ph type="title"/>
          </p:nvPr>
        </p:nvSpPr>
        <p:spPr/>
        <p:txBody>
          <a:bodyPr/>
          <a:lstStyle/>
          <a:p>
            <a:r>
              <a:rPr lang="zh-CN" altLang="en-US"/>
              <a:t>提问技巧</a:t>
            </a:r>
            <a:endParaRPr lang="zh-CN" altLang="en-US"/>
          </a:p>
        </p:txBody>
      </p:sp>
      <p:sp>
        <p:nvSpPr>
          <p:cNvPr id="1049800"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02"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提问方式：开放式提问、封闭式提问、引导式提问等</a:t>
            </a:r>
            <a:endParaRPr lang="zh-CN" altLang="en-US" sz="2000" spc="150">
              <a:solidFill>
                <a:schemeClr val="tx1">
                  <a:lumMod val="75000"/>
                  <a:lumOff val="25000"/>
                </a:schemeClr>
              </a:solidFill>
              <a:latin typeface="+mn-ea"/>
              <a:sym typeface="+mn-ea"/>
            </a:endParaRPr>
          </a:p>
        </p:txBody>
      </p:sp>
      <p:sp>
        <p:nvSpPr>
          <p:cNvPr id="1049804"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806"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0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提问时机：在幼儿注意力集中时提问避免打断幼儿的思考</a:t>
            </a:r>
            <a:endParaRPr lang="zh-CN" altLang="en-US" sz="2000" spc="150">
              <a:solidFill>
                <a:schemeClr val="tx1">
                  <a:lumMod val="75000"/>
                  <a:lumOff val="25000"/>
                </a:schemeClr>
              </a:solidFill>
              <a:latin typeface="+mn-ea"/>
              <a:sym typeface="+mn-ea"/>
            </a:endParaRPr>
          </a:p>
        </p:txBody>
      </p:sp>
      <p:sp>
        <p:nvSpPr>
          <p:cNvPr id="1049810"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81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14"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提问内容：根据幼儿的年龄和认知水平选择合适的问题</a:t>
            </a:r>
            <a:endParaRPr lang="zh-CN" altLang="en-US" sz="2000" spc="150">
              <a:solidFill>
                <a:schemeClr val="tx1">
                  <a:lumMod val="75000"/>
                  <a:lumOff val="25000"/>
                </a:schemeClr>
              </a:solidFill>
              <a:latin typeface="+mn-ea"/>
              <a:sym typeface="+mn-ea"/>
            </a:endParaRPr>
          </a:p>
        </p:txBody>
      </p:sp>
      <p:sp>
        <p:nvSpPr>
          <p:cNvPr id="1049816"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818"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20"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提问语气：亲切、自然避免使用命令式语气</a:t>
            </a:r>
            <a:endParaRPr lang="zh-CN" altLang="en-US" sz="2000" spc="150">
              <a:solidFill>
                <a:schemeClr val="tx1">
                  <a:lumMod val="75000"/>
                  <a:lumOff val="25000"/>
                </a:schemeClr>
              </a:solidFill>
              <a:latin typeface="+mn-ea"/>
              <a:sym typeface="+mn-ea"/>
            </a:endParaRPr>
          </a:p>
        </p:txBody>
      </p:sp>
      <p:sp>
        <p:nvSpPr>
          <p:cNvPr id="1049822"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https://d.book118.com/157065021154006036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81.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36.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幼儿教师教学口语运用训练</vt:lpstr>
      <vt:lpstr>目录</vt:lpstr>
      <vt:lpstr>单击此处添加章节标题</vt:lpstr>
      <vt:lpstr>幼儿教师教学口语的重要性和特点</vt:lpstr>
      <vt:lpstr>幼儿教师教学口语的重要性</vt:lpstr>
      <vt:lpstr>幼儿教师教学口语的特点</vt:lpstr>
      <vt:lpstr>幼儿教师教学口语的基本要求</vt:lpstr>
      <vt:lpstr>语音规范</vt:lpstr>
      <vt:lpstr>用词准确</vt:lpstr>
      <vt:lpstr>表达生动</vt:lpstr>
      <vt:lpstr>语速适中</vt:lpstr>
      <vt:lpstr>幼儿教师教学口语的运用技巧</vt:lpstr>
      <vt:lpstr>提问技巧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2024-09-11T22:59:12.307</cp:lastPrinted>
  <dcterms:created xsi:type="dcterms:W3CDTF">2024-09-11T14:59:12Z</dcterms:created>
  <dcterms:modified xsi:type="dcterms:W3CDTF">2024-09-11T14:59:14Z</dcterms:modified>
</cp:coreProperties>
</file>