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9144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07F998-F204-4F33-B24B-268BEA7E8B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687C00-1580-4A1A-BC69-57DCB70622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4AD8F3-052E-48B1-A58F-03702CEFC4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2689A1-C9EE-4AF1-B938-EA23AF56D5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A1E4C15-160A-40A1-9275-2DA9E0CC35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8157E8-F529-42D1-B4C5-875D96633D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21C86C-897E-4962-A65B-A37DE0AC2B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E8A260-8C0F-4263-B96D-7BFD8760F5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090082-68E0-4083-BC0E-2DD8009765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66BE59-840C-42EF-B096-93317AA655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36FDC4-E827-424E-9403-B8139F57DC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2014/11/5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2014/11/5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2014/11/5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2014/11/5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2014/11/5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30820CF-B880-4189-942D-D702A7CBA730}" type="datetimeFigureOut">
              <a:rPr lang="zh-CN" altLang="en-US" smtClean="0"/>
              <a:t>2014/11/5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Relationship Id="rId3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Relationship Id="rId3" Type="http://schemas.openxmlformats.org/officeDocument/2006/relationships/image" Target="../media/image4.jpeg" /><Relationship Id="rId4" Type="http://schemas.openxmlformats.org/officeDocument/2006/relationships/image" Target="../media/image5.gif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Relationship Id="rId3" Type="http://schemas.openxmlformats.org/officeDocument/2006/relationships/image" Target="../media/image1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Relationship Id="rId3" Type="http://schemas.openxmlformats.org/officeDocument/2006/relationships/image" Target="../media/image1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7065141166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249"/>
          <a:stretch>
            <a:fillRect/>
          </a:stretch>
        </p:blipFill>
        <p:spPr>
          <a:xfrm>
            <a:off x="0" y="8463"/>
            <a:ext cx="9144000" cy="684953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714" t="86753" b="2337"/>
          <a:stretch>
            <a:fillRect/>
          </a:stretch>
        </p:blipFill>
        <p:spPr>
          <a:xfrm>
            <a:off x="3432294" y="6021289"/>
            <a:ext cx="5711706" cy="85211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613" r="88253" b="80613"/>
          <a:stretch>
            <a:fillRect/>
          </a:stretch>
        </p:blipFill>
        <p:spPr>
          <a:xfrm>
            <a:off x="611560" y="332656"/>
            <a:ext cx="1872208" cy="176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2483768" y="2348880"/>
            <a:ext cx="5112568" cy="1758613"/>
          </a:xfrm>
          <a:prstGeom prst="horizont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smtClean="0">
                <a:solidFill>
                  <a:schemeClr val="tx1"/>
                </a:solidFill>
                <a:latin typeface="迷你简汉真广标" pitchFamily="49" charset="-122"/>
                <a:ea typeface="迷你简汉真广标" pitchFamily="49" charset="-122"/>
              </a:rPr>
              <a:t>第五单元</a:t>
            </a:r>
            <a:endParaRPr lang="en-US" altLang="zh-CN" sz="4000" smtClean="0">
              <a:solidFill>
                <a:schemeClr val="tx1"/>
              </a:solidFill>
              <a:latin typeface="迷你简汉真广标" pitchFamily="49" charset="-122"/>
              <a:ea typeface="迷你简汉真广标" pitchFamily="49" charset="-122"/>
            </a:endParaRPr>
          </a:p>
          <a:p>
            <a:pPr algn="ctr"/>
            <a:r>
              <a:rPr lang="zh-CN" altLang="en-US" sz="4000" smtClean="0">
                <a:solidFill>
                  <a:schemeClr val="tx1"/>
                </a:solidFill>
                <a:latin typeface="迷你简汉真广标" pitchFamily="49" charset="-122"/>
                <a:ea typeface="迷你简汉真广标" pitchFamily="49" charset="-122"/>
              </a:rPr>
              <a:t>领略演讲的风采</a:t>
            </a:r>
            <a:endParaRPr lang="en-US" altLang="zh-CN" sz="4000" smtClean="0">
              <a:solidFill>
                <a:schemeClr val="tx1"/>
              </a:solidFill>
              <a:latin typeface="迷你简汉真广标" pitchFamily="49" charset="-122"/>
              <a:ea typeface="迷你简汉真广标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0400158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249"/>
          <a:stretch>
            <a:fillRect/>
          </a:stretch>
        </p:blipFill>
        <p:spPr>
          <a:xfrm>
            <a:off x="0" y="8463"/>
            <a:ext cx="9144000" cy="68495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07704" y="1196752"/>
            <a:ext cx="3744416" cy="113877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smtClean="0">
                <a:solidFill>
                  <a:schemeClr val="tx1"/>
                </a:solidFill>
                <a:latin typeface="迷你简汉真广标" pitchFamily="49" charset="-122"/>
                <a:ea typeface="迷你简汉真广标" pitchFamily="49" charset="-122"/>
              </a:rPr>
              <a:t>不要抛弃学问</a:t>
            </a:r>
            <a:endParaRPr lang="en-US" altLang="zh-CN" sz="3600" smtClean="0">
              <a:solidFill>
                <a:schemeClr val="tx1"/>
              </a:solidFill>
              <a:latin typeface="迷你简汉真广标" pitchFamily="49" charset="-122"/>
              <a:ea typeface="迷你简汉真广标" pitchFamily="49" charset="-122"/>
            </a:endParaRPr>
          </a:p>
          <a:p>
            <a:pPr algn="ctr"/>
            <a:r>
              <a:rPr lang="zh-CN" altLang="en-US" sz="3200" smtClean="0">
                <a:solidFill>
                  <a:schemeClr val="tx1"/>
                </a:solidFill>
                <a:latin typeface="迷你简汉真广标" pitchFamily="49" charset="-122"/>
                <a:ea typeface="迷你简汉真广标" pitchFamily="49" charset="-122"/>
              </a:rPr>
              <a:t>胡适</a:t>
            </a:r>
            <a:endParaRPr lang="en-US" altLang="zh-CN" sz="3200" smtClean="0">
              <a:solidFill>
                <a:schemeClr val="tx1"/>
              </a:solidFill>
              <a:latin typeface="迷你简汉真广标" pitchFamily="49" charset="-122"/>
              <a:ea typeface="迷你简汉真广标" pitchFamily="49" charset="-122"/>
            </a:endParaRPr>
          </a:p>
        </p:txBody>
      </p:sp>
      <p:pic>
        <p:nvPicPr>
          <p:cNvPr id="26626" name="Picture 2" descr="http://s3.sinaimg.cn/middle/7823e17d4be00824d0682&amp;960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491880" y="2420888"/>
            <a:ext cx="4632515" cy="34743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Picture 2" descr="http://img5.imgtn.bdimg.com/it/u=1067488586,2742189837&amp;fm=23&amp;gp=0.jpg"/>
          <p:cNvPicPr>
            <a:picLocks noChangeAspect="1" noChangeArrowheads="1" noCrop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07504" y="5283338"/>
            <a:ext cx="2304256" cy="15746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90400158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249"/>
          <a:stretch>
            <a:fillRect/>
          </a:stretch>
        </p:blipFill>
        <p:spPr>
          <a:xfrm>
            <a:off x="0" y="8463"/>
            <a:ext cx="9144000" cy="68495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7584" y="476672"/>
            <a:ext cx="7200800" cy="378565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ts val="3600"/>
              </a:lnSpc>
            </a:pPr>
            <a:r>
              <a:rPr 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    “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栀子花来日，毕业离别时</a:t>
            </a:r>
            <a:r>
              <a:rPr 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”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。老舍说：“人生最值得纪念的是‘大学生活’那一段，它是</a:t>
            </a:r>
            <a:r>
              <a:rPr lang="zh-CN" alt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清醒的，意识的，主动的，努力向上的生活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，而且是后半世生活的根基。”</a:t>
            </a:r>
            <a:endParaRPr lang="en-US" altLang="zh-CN" sz="2800" b="1" smtClean="0">
              <a:solidFill>
                <a:schemeClr val="tx1"/>
              </a:solidFill>
              <a:latin typeface="幼圆" pitchFamily="49" charset="-122"/>
              <a:ea typeface="幼圆" pitchFamily="49" charset="-122"/>
            </a:endParaRPr>
          </a:p>
          <a:p>
            <a:pPr>
              <a:lnSpc>
                <a:spcPts val="3600"/>
              </a:lnSpc>
            </a:pP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“子在川上曰：‘逝者如斯夫’”。美好的大学生活总是短暂的，你们也会面对毕业，走向社会。今天，让我们一起来学习胡适先生给学生的毕业赠言</a:t>
            </a:r>
            <a:r>
              <a:rPr lang="en-US" altLang="zh-CN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——</a:t>
            </a:r>
            <a:r>
              <a:rPr lang="en-US" altLang="zh-CN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《</a:t>
            </a:r>
            <a:r>
              <a:rPr lang="zh-CN" alt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不要抛弃学问</a:t>
            </a:r>
            <a:r>
              <a:rPr lang="en-US" altLang="zh-CN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》</a:t>
            </a:r>
            <a:r>
              <a:rPr lang="zh-CN" alt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。</a:t>
            </a:r>
            <a:endParaRPr lang="en-US" altLang="zh-CN" sz="2800" b="1" smtClean="0">
              <a:solidFill>
                <a:schemeClr val="tx1"/>
              </a:solidFill>
              <a:latin typeface="幼圆" pitchFamily="49" charset="-122"/>
              <a:ea typeface="幼圆" pitchFamily="49" charset="-122"/>
            </a:endParaRPr>
          </a:p>
        </p:txBody>
      </p:sp>
      <p:pic>
        <p:nvPicPr>
          <p:cNvPr id="8" name="Picture 2" descr="http://img4.duitang.com/uploads/blog/201406/19/20140619030542_eevtF.jpe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79512" y="4293096"/>
            <a:ext cx="2863552" cy="2160240"/>
          </a:xfrm>
          <a:prstGeom prst="rect">
            <a:avLst/>
          </a:prstGeom>
          <a:noFill/>
        </p:spPr>
      </p:pic>
      <p:pic>
        <p:nvPicPr>
          <p:cNvPr id="12" name="Picture 4" descr="http://news.swupl.edu.cn:8081/uploadfile/2013/7/3/2013070385191169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012160" y="4293096"/>
            <a:ext cx="2771800" cy="2160240"/>
          </a:xfrm>
          <a:prstGeom prst="rect">
            <a:avLst/>
          </a:prstGeom>
          <a:noFill/>
        </p:spPr>
      </p:pic>
      <p:pic>
        <p:nvPicPr>
          <p:cNvPr id="13" name="Picture 8" descr="http://cdn.duitang.com/uploads/item/201405/26/20140526224541_XNFzw.thumb.600_0.jpe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131840" y="4293096"/>
            <a:ext cx="2808312" cy="2160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90400158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249"/>
          <a:stretch>
            <a:fillRect/>
          </a:stretch>
        </p:blipFill>
        <p:spPr>
          <a:xfrm>
            <a:off x="0" y="8463"/>
            <a:ext cx="9144000" cy="684953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339752" y="548680"/>
            <a:ext cx="2376264" cy="64633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smtClean="0">
                <a:solidFill>
                  <a:srgbClr val="C00000"/>
                </a:solidFill>
                <a:latin typeface="迷你简汉真广标" pitchFamily="49" charset="-122"/>
                <a:ea typeface="迷你简汉真广标" pitchFamily="49" charset="-122"/>
              </a:rPr>
              <a:t>内容提要</a:t>
            </a:r>
            <a:endParaRPr lang="en-US" altLang="zh-CN" sz="3600" smtClean="0">
              <a:solidFill>
                <a:srgbClr val="C00000"/>
              </a:solidFill>
              <a:latin typeface="迷你简汉真广标" pitchFamily="49" charset="-122"/>
              <a:ea typeface="迷你简汉真广标" pitchFamily="49" charset="-122"/>
            </a:endParaRPr>
          </a:p>
        </p:txBody>
      </p:sp>
      <p:sp>
        <p:nvSpPr>
          <p:cNvPr id="38" name="横卷形 37"/>
          <p:cNvSpPr/>
          <p:nvPr/>
        </p:nvSpPr>
        <p:spPr>
          <a:xfrm>
            <a:off x="1043608" y="1844824"/>
            <a:ext cx="4608512" cy="648071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smtClean="0">
                <a:latin typeface="迷你简汉真广标" pitchFamily="49" charset="-122"/>
                <a:ea typeface="迷你简汉真广标" pitchFamily="49" charset="-122"/>
              </a:rPr>
              <a:t>一、何为学问，读书为何</a:t>
            </a:r>
            <a:endParaRPr lang="zh-CN" altLang="en-US" sz="2800">
              <a:latin typeface="迷你简汉真广标" pitchFamily="49" charset="-122"/>
              <a:ea typeface="迷你简汉真广标" pitchFamily="49" charset="-122"/>
            </a:endParaRPr>
          </a:p>
        </p:txBody>
      </p:sp>
      <p:sp>
        <p:nvSpPr>
          <p:cNvPr id="39" name="横卷形 38"/>
          <p:cNvSpPr/>
          <p:nvPr/>
        </p:nvSpPr>
        <p:spPr>
          <a:xfrm>
            <a:off x="1979712" y="2996952"/>
            <a:ext cx="4608512" cy="648071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smtClean="0">
                <a:latin typeface="迷你简汉真广标" pitchFamily="49" charset="-122"/>
                <a:ea typeface="迷你简汉真广标" pitchFamily="49" charset="-122"/>
              </a:rPr>
              <a:t>二、搜集资料，了解背景</a:t>
            </a:r>
            <a:endParaRPr lang="zh-CN" altLang="en-US" sz="2800">
              <a:latin typeface="迷你简汉真广标" pitchFamily="49" charset="-122"/>
              <a:ea typeface="迷你简汉真广标" pitchFamily="49" charset="-122"/>
            </a:endParaRPr>
          </a:p>
        </p:txBody>
      </p:sp>
      <p:sp>
        <p:nvSpPr>
          <p:cNvPr id="40" name="横卷形 39"/>
          <p:cNvSpPr/>
          <p:nvPr/>
        </p:nvSpPr>
        <p:spPr>
          <a:xfrm>
            <a:off x="2915816" y="4149080"/>
            <a:ext cx="4608512" cy="648071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smtClean="0">
                <a:latin typeface="迷你简汉真广标" pitchFamily="49" charset="-122"/>
                <a:ea typeface="迷你简汉真广标" pitchFamily="49" charset="-122"/>
              </a:rPr>
              <a:t>三、走近作者，严谨治学</a:t>
            </a:r>
            <a:endParaRPr lang="zh-CN" altLang="en-US" sz="2800">
              <a:latin typeface="迷你简汉真广标" pitchFamily="49" charset="-122"/>
              <a:ea typeface="迷你简汉真广标" pitchFamily="49" charset="-122"/>
            </a:endParaRPr>
          </a:p>
        </p:txBody>
      </p:sp>
      <p:sp>
        <p:nvSpPr>
          <p:cNvPr id="41" name="横卷形 40"/>
          <p:cNvSpPr/>
          <p:nvPr/>
        </p:nvSpPr>
        <p:spPr>
          <a:xfrm>
            <a:off x="3707904" y="5229200"/>
            <a:ext cx="4608512" cy="648071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smtClean="0">
                <a:latin typeface="迷你简汉真广标" pitchFamily="49" charset="-122"/>
                <a:ea typeface="迷你简汉真广标" pitchFamily="49" charset="-122"/>
              </a:rPr>
              <a:t>四、理清层次，把握结构</a:t>
            </a:r>
            <a:endParaRPr lang="zh-CN" altLang="en-US" sz="2800">
              <a:latin typeface="迷你简汉真广标" pitchFamily="49" charset="-122"/>
              <a:ea typeface="迷你简汉真广标" pitchFamily="49" charset="-122"/>
            </a:endParaRPr>
          </a:p>
        </p:txBody>
      </p:sp>
      <p:pic>
        <p:nvPicPr>
          <p:cNvPr id="11" name="Picture 2" descr="http://img.taopic.com/uploads/allimg/120227/2305-12022G45G617.jpg"/>
          <p:cNvPicPr>
            <a:picLocks noChangeAspect="1" noChangeArrowheads="1"/>
          </p:cNvPicPr>
          <p:nvPr/>
        </p:nvPicPr>
        <p:blipFill>
          <a:blip r:embed="rId3"/>
          <a:srcRect l="4823" t="25467"/>
          <a:stretch>
            <a:fillRect/>
          </a:stretch>
        </p:blipFill>
        <p:spPr bwMode="auto">
          <a:xfrm>
            <a:off x="0" y="4750593"/>
            <a:ext cx="2841715" cy="2107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图片 11" descr="c0035e3fa54c395460dec02c3e481990.jpg"/>
          <p:cNvPicPr>
            <a:picLocks noChangeAspect="1"/>
          </p:cNvPicPr>
          <p:nvPr/>
        </p:nvPicPr>
        <p:blipFill>
          <a:blip r:embed="rId4"/>
          <a:srcRect b="32292"/>
          <a:stretch>
            <a:fillRect/>
          </a:stretch>
        </p:blipFill>
        <p:spPr>
          <a:xfrm>
            <a:off x="6156175" y="620688"/>
            <a:ext cx="2808313" cy="2106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0904001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249"/>
          <a:stretch>
            <a:fillRect/>
          </a:stretch>
        </p:blipFill>
        <p:spPr>
          <a:xfrm>
            <a:off x="0" y="8463"/>
            <a:ext cx="9144000" cy="6849537"/>
          </a:xfrm>
          <a:prstGeom prst="rect">
            <a:avLst/>
          </a:prstGeom>
        </p:spPr>
      </p:pic>
      <p:sp>
        <p:nvSpPr>
          <p:cNvPr id="38" name="横卷形 37"/>
          <p:cNvSpPr/>
          <p:nvPr/>
        </p:nvSpPr>
        <p:spPr>
          <a:xfrm>
            <a:off x="1043608" y="1844824"/>
            <a:ext cx="4608512" cy="648071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smtClean="0">
                <a:latin typeface="迷你简汉真广标" pitchFamily="49" charset="-122"/>
                <a:ea typeface="迷你简汉真广标" pitchFamily="49" charset="-122"/>
              </a:rPr>
              <a:t>五、语言朴实，启人深思</a:t>
            </a:r>
            <a:endParaRPr lang="zh-CN" altLang="en-US" sz="2800">
              <a:latin typeface="迷你简汉真广标" pitchFamily="49" charset="-122"/>
              <a:ea typeface="迷你简汉真广标" pitchFamily="49" charset="-122"/>
            </a:endParaRPr>
          </a:p>
        </p:txBody>
      </p:sp>
      <p:sp>
        <p:nvSpPr>
          <p:cNvPr id="39" name="横卷形 38"/>
          <p:cNvSpPr/>
          <p:nvPr/>
        </p:nvSpPr>
        <p:spPr>
          <a:xfrm>
            <a:off x="1979712" y="2996952"/>
            <a:ext cx="4608512" cy="648071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smtClean="0">
                <a:latin typeface="迷你简汉真广标" pitchFamily="49" charset="-122"/>
                <a:ea typeface="迷你简汉真广标" pitchFamily="49" charset="-122"/>
              </a:rPr>
              <a:t>六、引经据典，链接人物</a:t>
            </a:r>
            <a:endParaRPr lang="zh-CN" altLang="en-US" sz="2800">
              <a:latin typeface="迷你简汉真广标" pitchFamily="49" charset="-122"/>
              <a:ea typeface="迷你简汉真广标" pitchFamily="49" charset="-122"/>
            </a:endParaRPr>
          </a:p>
        </p:txBody>
      </p:sp>
      <p:sp>
        <p:nvSpPr>
          <p:cNvPr id="40" name="横卷形 39"/>
          <p:cNvSpPr/>
          <p:nvPr/>
        </p:nvSpPr>
        <p:spPr>
          <a:xfrm>
            <a:off x="2915816" y="4149080"/>
            <a:ext cx="4608512" cy="648071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smtClean="0">
                <a:latin typeface="迷你简汉真广标" pitchFamily="49" charset="-122"/>
                <a:ea typeface="迷你简汉真广标" pitchFamily="49" charset="-122"/>
              </a:rPr>
              <a:t>七、问题探究，拓展延伸</a:t>
            </a:r>
            <a:endParaRPr lang="zh-CN" altLang="en-US" sz="2800">
              <a:latin typeface="迷你简汉真广标" pitchFamily="49" charset="-122"/>
              <a:ea typeface="迷你简汉真广标" pitchFamily="49" charset="-122"/>
            </a:endParaRPr>
          </a:p>
        </p:txBody>
      </p:sp>
      <p:sp>
        <p:nvSpPr>
          <p:cNvPr id="41" name="横卷形 40"/>
          <p:cNvSpPr/>
          <p:nvPr/>
        </p:nvSpPr>
        <p:spPr>
          <a:xfrm>
            <a:off x="3707904" y="5229200"/>
            <a:ext cx="4608512" cy="648071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smtClean="0">
                <a:latin typeface="迷你简汉真广标" pitchFamily="49" charset="-122"/>
                <a:ea typeface="迷你简汉真广标" pitchFamily="49" charset="-122"/>
              </a:rPr>
              <a:t>八、课堂总结，寄予祝愿</a:t>
            </a:r>
            <a:endParaRPr lang="zh-CN" altLang="en-US" sz="2800">
              <a:latin typeface="迷你简汉真广标" pitchFamily="49" charset="-122"/>
              <a:ea typeface="迷你简汉真广标" pitchFamily="49" charset="-122"/>
            </a:endParaRPr>
          </a:p>
        </p:txBody>
      </p:sp>
      <p:pic>
        <p:nvPicPr>
          <p:cNvPr id="41986" name="Picture 2" descr="http://img.taopic.com/uploads/allimg/120227/2305-12022G45G617.jpg"/>
          <p:cNvPicPr>
            <a:picLocks noChangeAspect="1" noChangeArrowheads="1"/>
          </p:cNvPicPr>
          <p:nvPr/>
        </p:nvPicPr>
        <p:blipFill>
          <a:blip r:embed="rId3"/>
          <a:srcRect l="4823" t="25467"/>
          <a:stretch>
            <a:fillRect/>
          </a:stretch>
        </p:blipFill>
        <p:spPr bwMode="auto">
          <a:xfrm>
            <a:off x="179512" y="4653136"/>
            <a:ext cx="2841715" cy="2107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图片 8" descr="c0035e3fa54c395460dec02c3e481990.jpg"/>
          <p:cNvPicPr>
            <a:picLocks noChangeAspect="1"/>
          </p:cNvPicPr>
          <p:nvPr/>
        </p:nvPicPr>
        <p:blipFill>
          <a:blip r:embed="rId4"/>
          <a:srcRect b="32292"/>
          <a:stretch>
            <a:fillRect/>
          </a:stretch>
        </p:blipFill>
        <p:spPr>
          <a:xfrm>
            <a:off x="6156175" y="620688"/>
            <a:ext cx="2808313" cy="2106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2339752" y="548680"/>
            <a:ext cx="2376264" cy="64633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smtClean="0">
                <a:solidFill>
                  <a:srgbClr val="C00000"/>
                </a:solidFill>
                <a:latin typeface="迷你简汉真广标" pitchFamily="49" charset="-122"/>
                <a:ea typeface="迷你简汉真广标" pitchFamily="49" charset="-122"/>
              </a:rPr>
              <a:t>内容提要</a:t>
            </a:r>
            <a:endParaRPr lang="en-US" altLang="zh-CN" sz="3600" smtClean="0">
              <a:solidFill>
                <a:srgbClr val="C00000"/>
              </a:solidFill>
              <a:latin typeface="迷你简汉真广标" pitchFamily="49" charset="-122"/>
              <a:ea typeface="迷你简汉真广标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04001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249"/>
          <a:stretch>
            <a:fillRect/>
          </a:stretch>
        </p:blipFill>
        <p:spPr>
          <a:xfrm>
            <a:off x="0" y="8463"/>
            <a:ext cx="9144000" cy="68495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9552" y="2132856"/>
            <a:ext cx="4608512" cy="332398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ts val="3600"/>
              </a:lnSpc>
            </a:pP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    </a:t>
            </a:r>
            <a:r>
              <a:rPr lang="zh-CN" alt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何为学问？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普希金说：“阅读，这是最好的学问”，易卜生说：“你的最大责任是把你这块材料铸造成器”。课文中，胡适补充道：“学问便是铸器的工具。抛弃了学问便是毁了自己。”</a:t>
            </a:r>
          </a:p>
        </p:txBody>
      </p:sp>
      <p:sp>
        <p:nvSpPr>
          <p:cNvPr id="20484" name="AutoShape 4" descr="http://p3.so.qhimg.com/t0126761132f08ef5c3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486" name="AutoShape 6" descr="http://p3.so.qhimg.com/t0126761132f08ef5c3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11" name="Picture 2" descr="http://i0.kandao.com/x/92/05/l_c00a4a943b32e02425654112e93ba6d9.jpe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436096" y="1556792"/>
            <a:ext cx="2827262" cy="41321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TextBox 12"/>
          <p:cNvSpPr txBox="1"/>
          <p:nvPr/>
        </p:nvSpPr>
        <p:spPr>
          <a:xfrm>
            <a:off x="1691680" y="620688"/>
            <a:ext cx="5256584" cy="584775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zh-CN" altLang="en-US" sz="3200" smtClean="0">
                <a:solidFill>
                  <a:srgbClr val="C00000"/>
                </a:solidFill>
                <a:latin typeface="迷你简汉真广标" pitchFamily="49" charset="-122"/>
                <a:ea typeface="迷你简汉真广标" pitchFamily="49" charset="-122"/>
              </a:rPr>
              <a:t>一、何为学问，读书为何</a:t>
            </a:r>
            <a:endParaRPr lang="en-US" altLang="zh-CN" sz="3200" smtClean="0">
              <a:solidFill>
                <a:srgbClr val="C00000"/>
              </a:solidFill>
              <a:latin typeface="迷你简汉真广标" pitchFamily="49" charset="-122"/>
              <a:ea typeface="迷你简汉真广标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0400158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249"/>
          <a:stretch>
            <a:fillRect/>
          </a:stretch>
        </p:blipFill>
        <p:spPr>
          <a:xfrm>
            <a:off x="0" y="8463"/>
            <a:ext cx="9144000" cy="68495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19872" y="1268760"/>
            <a:ext cx="5472608" cy="465415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ts val="3600"/>
              </a:lnSpc>
            </a:pP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    </a:t>
            </a:r>
            <a:r>
              <a:rPr lang="zh-CN" alt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读书为何？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北大中文系教授陈平原说：“不是说书本本身特了不起，而是读书这个行为意味着你没有完全认同这个现世和现实，你还有追求，还在奋斗，你还有不满，你还在寻找一种可能性，另一种生活方式。”</a:t>
            </a:r>
            <a:endParaRPr lang="en-US" altLang="zh-CN" sz="2800" b="1" smtClean="0">
              <a:solidFill>
                <a:schemeClr val="tx1"/>
              </a:solidFill>
              <a:latin typeface="幼圆" pitchFamily="49" charset="-122"/>
              <a:ea typeface="幼圆" pitchFamily="49" charset="-122"/>
            </a:endParaRPr>
          </a:p>
          <a:p>
            <a:pPr>
              <a:lnSpc>
                <a:spcPts val="3600"/>
              </a:lnSpc>
            </a:pPr>
            <a:r>
              <a:rPr lang="zh-CN" altLang="en-US" sz="2800" smtClean="0">
                <a:solidFill>
                  <a:srgbClr val="C00000"/>
                </a:solidFill>
                <a:latin typeface="迷你简汉真广标" pitchFamily="49" charset="-122"/>
                <a:ea typeface="迷你简汉真广标" pitchFamily="49" charset="-122"/>
              </a:rPr>
              <a:t>    </a:t>
            </a:r>
            <a:r>
              <a:rPr lang="zh-CN" alt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读书的意义在于保持一种思考、反省、批判、上下求索的姿态和能力。</a:t>
            </a:r>
            <a:endParaRPr lang="en-US" altLang="zh-CN" sz="2800" b="1" smtClean="0">
              <a:solidFill>
                <a:schemeClr val="tx1"/>
              </a:solidFill>
              <a:latin typeface="幼圆" pitchFamily="49" charset="-122"/>
              <a:ea typeface="幼圆" pitchFamily="49" charset="-122"/>
            </a:endParaRPr>
          </a:p>
        </p:txBody>
      </p:sp>
      <p:pic>
        <p:nvPicPr>
          <p:cNvPr id="19458" name="Picture 2" descr="http://szsb.sznews.com/res/1/1162/2009-11/16/C01/res01_attpic_brief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79512" y="188640"/>
            <a:ext cx="3024336" cy="2160240"/>
          </a:xfrm>
          <a:prstGeom prst="rect">
            <a:avLst/>
          </a:prstGeom>
          <a:noFill/>
        </p:spPr>
      </p:pic>
      <p:sp>
        <p:nvSpPr>
          <p:cNvPr id="19464" name="AutoShape 8" descr="http://p1.so.qhimg.com/t01022a943213f58501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466" name="AutoShape 10" descr="http://p1.so.qhimg.com/t01022a943213f58501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12" name="图片 11" descr="t01022a943213f585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2492895"/>
            <a:ext cx="2952328" cy="41729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090400158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249"/>
          <a:stretch>
            <a:fillRect/>
          </a:stretch>
        </p:blipFill>
        <p:spPr>
          <a:xfrm>
            <a:off x="0" y="8463"/>
            <a:ext cx="9144000" cy="68495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528" y="1556792"/>
            <a:ext cx="5328592" cy="511582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ts val="3600"/>
              </a:lnSpc>
            </a:pPr>
            <a:r>
              <a:rPr lang="en-US" altLang="zh-CN" sz="2800" smtClean="0">
                <a:solidFill>
                  <a:srgbClr val="C00000"/>
                </a:solidFill>
                <a:latin typeface="迷你简汉真广标" pitchFamily="49" charset="-122"/>
                <a:ea typeface="迷你简汉真广标" pitchFamily="49" charset="-122"/>
              </a:rPr>
              <a:t>    </a:t>
            </a:r>
            <a:r>
              <a:rPr lang="en-US" altLang="zh-CN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《</a:t>
            </a:r>
            <a:r>
              <a:rPr lang="zh-CN" alt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不要抛弃学问</a:t>
            </a:r>
            <a:r>
              <a:rPr lang="en-US" altLang="zh-CN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》</a:t>
            </a:r>
            <a:r>
              <a:rPr lang="zh-CN" alt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是胡适</a:t>
            </a:r>
            <a:r>
              <a:rPr 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1929</a:t>
            </a:r>
            <a:r>
              <a:rPr lang="zh-CN" alt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年在中国公学</a:t>
            </a:r>
            <a:r>
              <a:rPr 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18</a:t>
            </a:r>
            <a:r>
              <a:rPr lang="zh-CN" alt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年级毕业典礼上的一篇精彩演讲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，看似随意散漫，实则匠心独运。他所讲的每一句话，说的每一件事，言的每一份情，无不是围绕“激发听众共鸣，鼓舞、说服、感染听众”这一目的而进行的。它如黑夜中的电光一样照亮道路，又如品香茗一样让人回味无穷，</a:t>
            </a:r>
            <a:r>
              <a:rPr lang="zh-CN" alt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是一篇劝学论道的演讲珍品。</a:t>
            </a:r>
            <a:endParaRPr lang="en-US" altLang="zh-CN" sz="2800" b="1" smtClean="0">
              <a:solidFill>
                <a:srgbClr val="C00000"/>
              </a:solidFill>
              <a:latin typeface="幼圆" pitchFamily="49" charset="-122"/>
              <a:ea typeface="幼圆" pitchFamily="49" charset="-122"/>
            </a:endParaRPr>
          </a:p>
        </p:txBody>
      </p:sp>
      <p:pic>
        <p:nvPicPr>
          <p:cNvPr id="20482" name="Picture 2" descr="http://img1.imgtn.bdimg.com/it/u=3840279122,1537776513&amp;fm=23&amp;gp=0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12160" y="1556792"/>
            <a:ext cx="2825114" cy="3960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1763688" y="548680"/>
            <a:ext cx="5256584" cy="584775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zh-CN" altLang="en-US" sz="3200" smtClean="0">
                <a:solidFill>
                  <a:srgbClr val="C00000"/>
                </a:solidFill>
                <a:latin typeface="迷你简汉真广标" pitchFamily="49" charset="-122"/>
                <a:ea typeface="迷你简汉真广标" pitchFamily="49" charset="-122"/>
              </a:rPr>
              <a:t>二、搜集资料，了解背景</a:t>
            </a:r>
            <a:endParaRPr lang="zh-CN" altLang="en-US" sz="3200">
              <a:solidFill>
                <a:srgbClr val="C00000"/>
              </a:solidFill>
              <a:latin typeface="迷你简汉真广标" pitchFamily="49" charset="-122"/>
              <a:ea typeface="迷你简汉真广标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0400158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249"/>
          <a:stretch>
            <a:fillRect/>
          </a:stretch>
        </p:blipFill>
        <p:spPr>
          <a:xfrm>
            <a:off x="0" y="8463"/>
            <a:ext cx="9144000" cy="68495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544" y="1844824"/>
            <a:ext cx="5112568" cy="373083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ts val="3600"/>
              </a:lnSpc>
            </a:pPr>
            <a:r>
              <a:rPr lang="zh-CN" alt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    胡适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（</a:t>
            </a:r>
            <a:r>
              <a:rPr 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1891</a:t>
            </a:r>
            <a:r>
              <a:rPr lang="en-US" altLang="zh-CN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—</a:t>
            </a:r>
            <a:r>
              <a:rPr 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1962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年），字适之，安徽绩溪人。现代著名学者、诗人、历史家、文学家、哲学家。主要著作有：</a:t>
            </a:r>
            <a:r>
              <a:rPr lang="en-US" altLang="zh-CN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《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中国哲学史大纲</a:t>
            </a:r>
            <a:r>
              <a:rPr lang="en-US" altLang="zh-CN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》《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尝试集</a:t>
            </a:r>
            <a:r>
              <a:rPr lang="en-US" altLang="zh-CN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》《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白话文学史</a:t>
            </a:r>
            <a:r>
              <a:rPr lang="en-US" altLang="zh-CN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》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。因提倡文学革命而成为</a:t>
            </a:r>
            <a:r>
              <a:rPr lang="zh-CN" alt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新文化运动的领袖之一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。</a:t>
            </a:r>
            <a:endParaRPr lang="en-US" altLang="zh-CN" sz="2800" b="1" smtClean="0">
              <a:solidFill>
                <a:schemeClr val="tx1"/>
              </a:solidFill>
              <a:latin typeface="幼圆" pitchFamily="49" charset="-122"/>
              <a:ea typeface="幼圆" pitchFamily="49" charset="-122"/>
            </a:endParaRPr>
          </a:p>
        </p:txBody>
      </p:sp>
      <p:pic>
        <p:nvPicPr>
          <p:cNvPr id="18436" name="Picture 4" descr="http://www.jguo.cn/data/attachment/portal/201212/05/17251722oe2ejrs5hhet52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300192" y="1268760"/>
            <a:ext cx="1997022" cy="2736304"/>
          </a:xfrm>
          <a:prstGeom prst="rect">
            <a:avLst/>
          </a:prstGeom>
          <a:noFill/>
        </p:spPr>
      </p:pic>
      <p:pic>
        <p:nvPicPr>
          <p:cNvPr id="18444" name="Picture 12" descr="http://image.suning.cn/content/catentries/00000000010509/000000000105090083/fullimage/000000000105090083_1.jpg"/>
          <p:cNvPicPr>
            <a:picLocks noChangeAspect="1" noChangeArrowheads="1"/>
          </p:cNvPicPr>
          <p:nvPr/>
        </p:nvPicPr>
        <p:blipFill>
          <a:blip r:embed="rId4"/>
          <a:srcRect l="15120" t="2520" r="16841"/>
          <a:stretch>
            <a:fillRect/>
          </a:stretch>
        </p:blipFill>
        <p:spPr bwMode="auto">
          <a:xfrm>
            <a:off x="6300192" y="4077072"/>
            <a:ext cx="1959200" cy="259093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763688" y="476672"/>
            <a:ext cx="5256584" cy="584775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smtClean="0">
                <a:solidFill>
                  <a:srgbClr val="C00000"/>
                </a:solidFill>
                <a:latin typeface="迷你简汉真广标" pitchFamily="49" charset="-122"/>
                <a:ea typeface="迷你简汉真广标" pitchFamily="49" charset="-122"/>
              </a:rPr>
              <a:t>三、走近作者，严谨治学</a:t>
            </a:r>
          </a:p>
        </p:txBody>
      </p:sp>
    </p:spTree>
    <p:extLst>
      <p:ext uri="{BB962C8B-B14F-4D97-AF65-F5344CB8AC3E}">
        <p14:creationId xmlns:p14="http://schemas.microsoft.com/office/powerpoint/2010/main" xmlns="" val="3090400158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249"/>
          <a:stretch>
            <a:fillRect/>
          </a:stretch>
        </p:blipFill>
        <p:spPr>
          <a:xfrm>
            <a:off x="0" y="8463"/>
            <a:ext cx="9144000" cy="68495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5536" y="1628800"/>
            <a:ext cx="4896544" cy="373083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ts val="3600"/>
              </a:lnSpc>
            </a:pP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    胡适</a:t>
            </a:r>
            <a:r>
              <a:rPr lang="zh-CN" alt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毕生宣扬自由主义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，是中国自由主义的先驱。提倡怀疑主义，并以</a:t>
            </a:r>
            <a:r>
              <a:rPr lang="en-US" altLang="zh-CN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《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新青年</a:t>
            </a:r>
            <a:r>
              <a:rPr lang="en-US" altLang="zh-CN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》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月刊为阵地，宣传民主、科学。毕生倡言</a:t>
            </a:r>
            <a:r>
              <a:rPr lang="zh-CN" alt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“大胆的假设，小心的求证”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、</a:t>
            </a:r>
            <a:r>
              <a:rPr lang="zh-CN" alt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“言必有证”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的治学方法，以及</a:t>
            </a:r>
            <a:r>
              <a:rPr lang="zh-CN" alt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“认真做事，严肃做人”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的做人之道。</a:t>
            </a:r>
            <a:endParaRPr lang="en-US" altLang="zh-CN" sz="2800" b="1" smtClean="0">
              <a:solidFill>
                <a:schemeClr val="tx1"/>
              </a:solidFill>
              <a:latin typeface="幼圆" pitchFamily="49" charset="-122"/>
              <a:ea typeface="幼圆" pitchFamily="49" charset="-122"/>
            </a:endParaRPr>
          </a:p>
        </p:txBody>
      </p:sp>
      <p:pic>
        <p:nvPicPr>
          <p:cNvPr id="5" name="Picture 6" descr="http://pic1.hebei.com.cn/0/11/69/46/11694637_225589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364088" y="235097"/>
            <a:ext cx="1719620" cy="23298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8" descr="http://p12.qhimg.com/t01f6fdc6904c7cfd6a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236296" y="228798"/>
            <a:ext cx="1669626" cy="24081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2" name="Picture 4" descr="http://y2.ifengimg.com/abaae711ba7f5202/2012/0219/rdn_4f40ecd764ea2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5796136" y="2780928"/>
            <a:ext cx="2479956" cy="35597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090400158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249"/>
          <a:stretch>
            <a:fillRect/>
          </a:stretch>
        </p:blipFill>
        <p:spPr>
          <a:xfrm>
            <a:off x="0" y="8463"/>
            <a:ext cx="9144000" cy="68495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07904" y="1988840"/>
            <a:ext cx="4824536" cy="332398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ts val="3600"/>
              </a:lnSpc>
            </a:pP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    这篇演讲的中心话题是：</a:t>
            </a:r>
            <a:r>
              <a:rPr lang="zh-CN" alt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不要抛弃学问。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全文思路清晰，行文流畅，层次分明。</a:t>
            </a:r>
            <a:endParaRPr lang="en-US" altLang="zh-CN" sz="2800" b="1" smtClean="0">
              <a:solidFill>
                <a:schemeClr val="tx1"/>
              </a:solidFill>
              <a:latin typeface="幼圆" pitchFamily="49" charset="-122"/>
              <a:ea typeface="幼圆" pitchFamily="49" charset="-122"/>
            </a:endParaRPr>
          </a:p>
          <a:p>
            <a:pPr>
              <a:lnSpc>
                <a:spcPts val="3600"/>
              </a:lnSpc>
            </a:pP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→</a:t>
            </a:r>
            <a:r>
              <a:rPr lang="zh-CN" alt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 提出赠言表明中心</a:t>
            </a:r>
            <a:endParaRPr lang="en-US" altLang="zh-CN" sz="2800" b="1" smtClean="0">
              <a:solidFill>
                <a:srgbClr val="C00000"/>
              </a:solidFill>
              <a:latin typeface="幼圆" pitchFamily="49" charset="-122"/>
              <a:ea typeface="幼圆" pitchFamily="49" charset="-122"/>
            </a:endParaRPr>
          </a:p>
          <a:p>
            <a:pPr>
              <a:lnSpc>
                <a:spcPts val="3600"/>
              </a:lnSpc>
            </a:pP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→ </a:t>
            </a:r>
            <a:r>
              <a:rPr lang="zh-CN" alt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论说学问的重要性</a:t>
            </a:r>
            <a:endParaRPr lang="en-US" altLang="zh-CN" sz="2800" b="1" smtClean="0">
              <a:solidFill>
                <a:srgbClr val="C00000"/>
              </a:solidFill>
              <a:latin typeface="幼圆" pitchFamily="49" charset="-122"/>
              <a:ea typeface="幼圆" pitchFamily="49" charset="-122"/>
            </a:endParaRPr>
          </a:p>
          <a:p>
            <a:pPr>
              <a:lnSpc>
                <a:spcPts val="3600"/>
              </a:lnSpc>
            </a:pP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→ </a:t>
            </a:r>
            <a:r>
              <a:rPr lang="zh-CN" alt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阐释如何做学问</a:t>
            </a:r>
            <a:endParaRPr lang="en-US" altLang="zh-CN" sz="2800" b="1" smtClean="0">
              <a:solidFill>
                <a:srgbClr val="C00000"/>
              </a:solidFill>
              <a:latin typeface="幼圆" pitchFamily="49" charset="-122"/>
              <a:ea typeface="幼圆" pitchFamily="49" charset="-122"/>
            </a:endParaRPr>
          </a:p>
          <a:p>
            <a:pPr>
              <a:lnSpc>
                <a:spcPts val="3600"/>
              </a:lnSpc>
            </a:pP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→ </a:t>
            </a:r>
            <a:r>
              <a:rPr lang="zh-CN" alt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表达希望与祝愿</a:t>
            </a:r>
            <a:endParaRPr lang="en-US" altLang="zh-CN" sz="2800" b="1" smtClean="0">
              <a:solidFill>
                <a:schemeClr val="tx1"/>
              </a:solidFill>
              <a:latin typeface="幼圆" pitchFamily="49" charset="-122"/>
              <a:ea typeface="幼圆" pitchFamily="49" charset="-122"/>
            </a:endParaRPr>
          </a:p>
        </p:txBody>
      </p:sp>
      <p:pic>
        <p:nvPicPr>
          <p:cNvPr id="16388" name="Picture 4" descr="http://p14.qhimg.com/t01e4abeb9ee99f6e6a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79512" y="3933056"/>
            <a:ext cx="3334131" cy="2592288"/>
          </a:xfrm>
          <a:prstGeom prst="rect">
            <a:avLst/>
          </a:prstGeom>
          <a:noFill/>
        </p:spPr>
      </p:pic>
      <p:pic>
        <p:nvPicPr>
          <p:cNvPr id="16390" name="Picture 6" descr="http://pic.baike.soso.com/p/20130620/20130620141920-1376609070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899592" y="1340768"/>
            <a:ext cx="1830338" cy="2401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763688" y="476672"/>
            <a:ext cx="5256584" cy="584775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smtClean="0">
                <a:solidFill>
                  <a:srgbClr val="C00000"/>
                </a:solidFill>
                <a:latin typeface="迷你简汉真广标" pitchFamily="49" charset="-122"/>
                <a:ea typeface="迷你简汉真广标" pitchFamily="49" charset="-122"/>
              </a:rPr>
              <a:t>四、理清层次，把握结构</a:t>
            </a:r>
            <a:endParaRPr lang="zh-CN" altLang="en-US" sz="3200">
              <a:solidFill>
                <a:srgbClr val="C00000"/>
              </a:solidFill>
              <a:latin typeface="迷你简汉真广标" pitchFamily="49" charset="-122"/>
              <a:ea typeface="迷你简汉真广标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0400158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249"/>
          <a:stretch>
            <a:fillRect/>
          </a:stretch>
        </p:blipFill>
        <p:spPr>
          <a:xfrm>
            <a:off x="0" y="0"/>
            <a:ext cx="9144000" cy="68495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528" y="548680"/>
            <a:ext cx="5184576" cy="603915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ts val="3600"/>
              </a:lnSpc>
            </a:pP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具体来讲：</a:t>
            </a:r>
          </a:p>
          <a:p>
            <a:pPr>
              <a:lnSpc>
                <a:spcPts val="3600"/>
              </a:lnSpc>
            </a:pPr>
            <a:r>
              <a:rPr 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1.</a:t>
            </a:r>
            <a:r>
              <a:rPr lang="zh-CN" alt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提出赠言明中心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（第</a:t>
            </a:r>
            <a:r>
              <a:rPr 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1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段）：</a:t>
            </a:r>
            <a:endParaRPr lang="en-US" altLang="zh-CN" sz="2800" b="1" smtClean="0">
              <a:solidFill>
                <a:schemeClr val="tx1"/>
              </a:solidFill>
              <a:latin typeface="幼圆" pitchFamily="49" charset="-122"/>
              <a:ea typeface="幼圆" pitchFamily="49" charset="-122"/>
            </a:endParaRPr>
          </a:p>
          <a:p>
            <a:pPr>
              <a:lnSpc>
                <a:spcPts val="3600"/>
              </a:lnSpc>
            </a:pPr>
            <a:r>
              <a:rPr lang="en-US" altLang="zh-CN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  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不要抛弃学问。</a:t>
            </a:r>
          </a:p>
          <a:p>
            <a:pPr>
              <a:lnSpc>
                <a:spcPts val="3600"/>
              </a:lnSpc>
            </a:pPr>
            <a:r>
              <a:rPr 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2.</a:t>
            </a:r>
            <a:r>
              <a:rPr lang="zh-CN" altLang="en-US" sz="2800" b="1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论说学问重要性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（第</a:t>
            </a:r>
            <a:r>
              <a:rPr 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2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段）：</a:t>
            </a:r>
            <a:endParaRPr lang="zh-CN" altLang="en-US" sz="2800" b="1" smtClean="0">
              <a:solidFill>
                <a:srgbClr val="C00000"/>
              </a:solidFill>
              <a:latin typeface="幼圆" pitchFamily="49" charset="-122"/>
              <a:ea typeface="幼圆" pitchFamily="49" charset="-122"/>
            </a:endParaRPr>
          </a:p>
          <a:p>
            <a:pPr>
              <a:lnSpc>
                <a:spcPts val="3600"/>
              </a:lnSpc>
            </a:pPr>
            <a:r>
              <a:rPr lang="zh-CN" altLang="en-US" sz="2800" b="1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sz="2400" smtClean="0">
                <a:solidFill>
                  <a:schemeClr val="tx1"/>
                </a:solidFill>
                <a:latin typeface="楷体_GB2312" pitchFamily="49" charset="-122"/>
                <a:ea typeface="楷体_GB2312"/>
              </a:rPr>
              <a:t>少年是一去不复返的，等到精力衰时，要做学问也来不及了。</a:t>
            </a:r>
          </a:p>
          <a:p>
            <a:pPr>
              <a:lnSpc>
                <a:spcPts val="3600"/>
              </a:lnSpc>
            </a:pPr>
            <a:r>
              <a:rPr lang="zh-CN" altLang="en-US" sz="2400" smtClean="0">
                <a:solidFill>
                  <a:schemeClr val="tx1"/>
                </a:solidFill>
                <a:latin typeface="楷体_GB2312" pitchFamily="49" charset="-122"/>
                <a:ea typeface="楷体_GB2312"/>
              </a:rPr>
              <a:t>    吃饭而不求学问，三年五年之后，你们都要被后进少年淘汰掉的。到那时再想做点学问来补救，恐怕已太晚了。</a:t>
            </a:r>
          </a:p>
          <a:p>
            <a:pPr>
              <a:lnSpc>
                <a:spcPts val="3600"/>
              </a:lnSpc>
            </a:pPr>
            <a:r>
              <a:rPr lang="zh-CN" altLang="en-US" sz="2400" b="1" smtClean="0">
                <a:solidFill>
                  <a:schemeClr val="tx1"/>
                </a:solidFill>
                <a:latin typeface="幼圆" pitchFamily="49" charset="-122"/>
                <a:ea typeface="楷体_GB2312"/>
              </a:rPr>
              <a:t>    </a:t>
            </a:r>
            <a:r>
              <a:rPr lang="zh-CN" altLang="en-US" sz="2800" b="1" smtClean="0">
                <a:solidFill>
                  <a:schemeClr val="tx1"/>
                </a:solidFill>
                <a:latin typeface="幼圆" pitchFamily="49" charset="-122"/>
                <a:ea typeface="幼圆" pitchFamily="49" charset="-122"/>
              </a:rPr>
              <a:t>“趁现在年富力强的时候，努力做一种专门学问。”点明了全段的主要思想。</a:t>
            </a:r>
            <a:endParaRPr lang="en-US" altLang="zh-CN" sz="2800" b="1" smtClean="0">
              <a:solidFill>
                <a:schemeClr val="tx1"/>
              </a:solidFill>
              <a:latin typeface="幼圆" pitchFamily="49" charset="-122"/>
              <a:ea typeface="幼圆" pitchFamily="49" charset="-122"/>
            </a:endParaRPr>
          </a:p>
        </p:txBody>
      </p:sp>
      <p:pic>
        <p:nvPicPr>
          <p:cNvPr id="15362" name="Picture 2" descr="http://pic1a.nipic.com/2008-11-10/200811107554687_2.jpg"/>
          <p:cNvPicPr>
            <a:picLocks noChangeAspect="1" noChangeArrowheads="1"/>
          </p:cNvPicPr>
          <p:nvPr/>
        </p:nvPicPr>
        <p:blipFill>
          <a:blip r:embed="rId3"/>
          <a:srcRect t="2783" r="41115"/>
          <a:stretch>
            <a:fillRect/>
          </a:stretch>
        </p:blipFill>
        <p:spPr bwMode="auto">
          <a:xfrm>
            <a:off x="5652120" y="4509120"/>
            <a:ext cx="3240360" cy="2213894"/>
          </a:xfrm>
          <a:prstGeom prst="rect">
            <a:avLst/>
          </a:prstGeom>
          <a:noFill/>
        </p:spPr>
      </p:pic>
      <p:pic>
        <p:nvPicPr>
          <p:cNvPr id="15364" name="Picture 4" descr="http://pic31.nipic.com/20130702/5669766_165849413319_2.jpg"/>
          <p:cNvPicPr>
            <a:picLocks noChangeAspect="1" noChangeArrowheads="1"/>
          </p:cNvPicPr>
          <p:nvPr/>
        </p:nvPicPr>
        <p:blipFill>
          <a:blip r:embed="rId4"/>
          <a:srcRect l="1887" b="7260"/>
          <a:stretch>
            <a:fillRect/>
          </a:stretch>
        </p:blipFill>
        <p:spPr bwMode="auto">
          <a:xfrm>
            <a:off x="5652120" y="188640"/>
            <a:ext cx="3245160" cy="1872208"/>
          </a:xfrm>
          <a:prstGeom prst="rect">
            <a:avLst/>
          </a:prstGeom>
          <a:noFill/>
        </p:spPr>
      </p:pic>
      <p:pic>
        <p:nvPicPr>
          <p:cNvPr id="15366" name="Picture 6" descr="http://img0.imgtn.bdimg.com/it/u=3129338000,4042200386&amp;fm=23&amp;gp=0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5652120" y="2132856"/>
            <a:ext cx="3240360" cy="2322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90400158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https://d.book118.com/157065141166006043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_rels/theme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0">
      <vt:lpstr>Arial</vt:lpstr>
      <vt:lpstr>Calibri</vt:lpstr>
      <vt:lpstr>宋体</vt:lpstr>
      <vt:lpstr>迷你简汉真广标</vt:lpstr>
      <vt:lpstr>幼圆</vt:lpstr>
      <vt:lpstr>楷体_GB2312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2024-09-18T01:20:04.899</cp:lastPrinted>
  <dcterms:created xsi:type="dcterms:W3CDTF">2024-09-17T17:20:04Z</dcterms:created>
  <dcterms:modified xsi:type="dcterms:W3CDTF">2024-09-17T17:20:06Z</dcterms:modified>
</cp:coreProperties>
</file>