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50713E-7364-410C-BB08-F85071D64F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312329-E03D-4BB9-B91E-F4C846DB93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3C01AB-6A2E-4D1E-A03E-ED728067F6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55A515-0DCE-4FB6-A7C6-34E6E86CEA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A57E89C-AD6B-4144-BB01-5F83E6BBA5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5AAE7A6-6047-473A-A063-6F8626B1AE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8FA1719-4915-4536-90AF-580C5E4836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76E5EB-5350-4EAC-82DC-F884B7A050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BAEE33-F014-4DB4-96FB-9706A91752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A805C0-CB24-4674-8FC1-C0A68C4F0B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9D03E5-B645-492A-9630-579023B801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7122056061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2023-12-25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16矿业项目风险监控概述培训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矿业项目风险监控背景与意义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关键绩效指标（KPI）体系建立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地质勘查阶段风险识别与评估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生产运营阶段风险监控策略部署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市场变化对矿业项目影响剖析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矿业项目风险监控背景与意义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5869176" y="1718742"/>
            <a:ext cx="203211" cy="3011"/>
          </a:xfrm>
          <a:prstGeom prst="line">
            <a:avLst/>
          </a:prstGeom>
          <a:ln w="1238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5869234" y="2048957"/>
            <a:ext cx="203211" cy="1506"/>
          </a:xfrm>
          <a:prstGeom prst="line">
            <a:avLst/>
          </a:prstGeom>
          <a:ln w="1238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5869176" y="2289940"/>
            <a:ext cx="203211" cy="1505"/>
          </a:xfrm>
          <a:prstGeom prst="line">
            <a:avLst/>
          </a:prstGeom>
          <a:ln w="123825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5869176" y="2606170"/>
            <a:ext cx="203211" cy="1506"/>
          </a:xfrm>
          <a:prstGeom prst="line">
            <a:avLst/>
          </a:prstGeom>
          <a:ln w="123825">
            <a:solidFill>
              <a:schemeClr val="accent4"/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5869176" y="2931925"/>
            <a:ext cx="203211" cy="3011"/>
          </a:xfrm>
          <a:prstGeom prst="line">
            <a:avLst/>
          </a:prstGeom>
          <a:ln w="123825">
            <a:solidFill>
              <a:schemeClr val="accent5"/>
            </a:solidFill>
            <a:prstDash val="solid"/>
          </a:ln>
        </p:spPr>
        <p:style>
          <a:lnRef idx="0">
            <a:schemeClr val="accent5"/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6276152" y="1125474"/>
            <a:ext cx="1371058" cy="984885"/>
          </a:xfrm>
          <a:prstGeom prst="rect">
            <a:avLst/>
          </a:prstGeom>
        </p:spPr>
        <p:txBody>
          <a:bodyPr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76152" y="2178729"/>
            <a:ext cx="1531585" cy="984885"/>
          </a:xfrm>
          <a:prstGeom prst="rect">
            <a:avLst/>
          </a:prstGeom>
        </p:spPr>
        <p:txBody>
          <a:bodyPr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76152" y="3231985"/>
            <a:ext cx="1455586" cy="984885"/>
          </a:xfrm>
          <a:prstGeom prst="rect">
            <a:avLst/>
          </a:prstGeom>
        </p:spPr>
        <p:txBody>
          <a:bodyPr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76152" y="4285240"/>
            <a:ext cx="1531585" cy="984885"/>
          </a:xfrm>
          <a:prstGeom prst="rect">
            <a:avLst/>
          </a:prstGeom>
        </p:spPr>
        <p:txBody>
          <a:bodyPr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76152" y="5338496"/>
            <a:ext cx="1371058" cy="984885"/>
          </a:xfrm>
          <a:prstGeom prst="rect">
            <a:avLst/>
          </a:prstGeom>
        </p:spPr>
        <p:txBody>
          <a:bodyPr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5"/>
                </a:solidFill>
                <a:latin typeface="Microsoft Yahei"/>
                <a:ea typeface="Microsoft Yahei"/>
                <a:cs typeface="Microsoft Yahei"/>
              </a:rPr>
              <a:t>05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3516854" y="1722297"/>
            <a:ext cx="2286044" cy="1214837"/>
            <a:chOff x="3516854" y="1722297"/>
            <a:chExt cx="2286044" cy="1214837"/>
          </a:xfrm>
        </p:grpSpPr>
        <p:cxnSp>
          <p:nvCxnSpPr>
            <p:cNvPr id="13" name="Connector 13"/>
            <p:cNvCxnSpPr/>
            <p:nvPr/>
          </p:nvCxnSpPr>
          <p:spPr>
            <a:xfrm>
              <a:off x="3516854" y="2936005"/>
              <a:ext cx="2286043" cy="1129"/>
            </a:xfrm>
            <a:prstGeom prst="line">
              <a:avLst/>
            </a:prstGeom>
            <a:ln w="123825">
              <a:solidFill>
                <a:schemeClr val="accent5"/>
              </a:solidFill>
              <a:prstDash val="solid"/>
            </a:ln>
          </p:spPr>
          <p:style>
            <a:lnRef idx="0">
              <a:schemeClr val="accent5"/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</p:cxnSp>
        <p:cxnSp>
          <p:nvCxnSpPr>
            <p:cNvPr id="14" name="Connector 14"/>
            <p:cNvCxnSpPr/>
            <p:nvPr/>
          </p:nvCxnSpPr>
          <p:spPr>
            <a:xfrm>
              <a:off x="3516854" y="2609027"/>
              <a:ext cx="2286043" cy="1129"/>
            </a:xfrm>
            <a:prstGeom prst="line">
              <a:avLst/>
            </a:prstGeom>
            <a:ln w="123825">
              <a:solidFill>
                <a:schemeClr val="accent4"/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</p:cxnSp>
        <p:cxnSp>
          <p:nvCxnSpPr>
            <p:cNvPr id="15" name="Connector 15"/>
            <p:cNvCxnSpPr/>
            <p:nvPr/>
          </p:nvCxnSpPr>
          <p:spPr>
            <a:xfrm>
              <a:off x="3516854" y="2292273"/>
              <a:ext cx="2286043" cy="2257"/>
            </a:xfrm>
            <a:prstGeom prst="line">
              <a:avLst/>
            </a:prstGeom>
            <a:ln w="123825">
              <a:solidFill>
                <a:schemeClr val="accent3"/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</p:cxnSp>
        <p:cxnSp>
          <p:nvCxnSpPr>
            <p:cNvPr id="16" name="Connector 16"/>
            <p:cNvCxnSpPr/>
            <p:nvPr/>
          </p:nvCxnSpPr>
          <p:spPr>
            <a:xfrm>
              <a:off x="3516854" y="2042290"/>
              <a:ext cx="2286043" cy="1128"/>
            </a:xfrm>
            <a:prstGeom prst="line">
              <a:avLst/>
            </a:prstGeom>
            <a:ln w="1238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cxnSp>
          <p:nvCxnSpPr>
            <p:cNvPr id="17" name="Connector 17"/>
            <p:cNvCxnSpPr/>
            <p:nvPr/>
          </p:nvCxnSpPr>
          <p:spPr>
            <a:xfrm>
              <a:off x="3516854" y="1722297"/>
              <a:ext cx="2286044" cy="1128"/>
            </a:xfrm>
            <a:prstGeom prst="line">
              <a:avLst/>
            </a:prstGeom>
            <a:ln w="1238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</p:grpSp>
      <p:sp>
        <p:nvSpPr>
          <p:cNvPr id="18" name="AutoShape 18"/>
          <p:cNvSpPr/>
          <p:nvPr/>
        </p:nvSpPr>
        <p:spPr>
          <a:xfrm>
            <a:off x="539110" y="1502508"/>
            <a:ext cx="4286250" cy="428625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20110" y="1885606"/>
            <a:ext cx="3524250" cy="35242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301110" y="2266606"/>
            <a:ext cx="2762250" cy="276225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682110" y="2647606"/>
            <a:ext cx="2000250" cy="200025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2063110" y="3028606"/>
            <a:ext cx="1238250" cy="1238250"/>
          </a:xfrm>
          <a:prstGeom prst="ellipse">
            <a:avLst/>
          </a:prstGeom>
          <a:solidFill>
            <a:schemeClr val="accent5">
              <a:alpha val="100000"/>
            </a:schemeClr>
          </a:solidFill>
        </p:spPr>
        <p:style>
          <a:lnRef idx="0">
            <a:schemeClr val="accent5"/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7397997" y="1117118"/>
            <a:ext cx="4231005" cy="1001597"/>
            <a:chOff x="7397997" y="1117118"/>
            <a:chExt cx="4231005" cy="1001597"/>
          </a:xfrm>
        </p:grpSpPr>
        <p:sp>
          <p:nvSpPr>
            <p:cNvPr id="24" name="TextBox 24"/>
            <p:cNvSpPr txBox="1"/>
            <p:nvPr/>
          </p:nvSpPr>
          <p:spPr>
            <a:xfrm>
              <a:off x="7397997" y="1117118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资源依赖性强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397997" y="1455775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矿业项目对自然资源的依赖程度较高，资源储量、品位和开采条件直接影响项目效益。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7397997" y="2152730"/>
            <a:ext cx="4231005" cy="1004807"/>
            <a:chOff x="7397997" y="2152730"/>
            <a:chExt cx="4231005" cy="1004807"/>
          </a:xfrm>
        </p:grpSpPr>
        <p:sp>
          <p:nvSpPr>
            <p:cNvPr id="27" name="TextBox 27"/>
            <p:cNvSpPr txBox="1"/>
            <p:nvPr/>
          </p:nvSpPr>
          <p:spPr>
            <a:xfrm>
              <a:off x="7397997" y="215273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投资规模大、周期长</a:t>
              </a:r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7397997" y="2494597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矿业项目通常需要大量资金投入，建设周期长，投资回收期也相对较长。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7397997" y="3191552"/>
            <a:ext cx="4231005" cy="1001597"/>
            <a:chOff x="7397997" y="3191552"/>
            <a:chExt cx="4231005" cy="1001597"/>
          </a:xfrm>
        </p:grpSpPr>
        <p:sp>
          <p:nvSpPr>
            <p:cNvPr id="30" name="TextBox 30"/>
            <p:cNvSpPr txBox="1"/>
            <p:nvPr/>
          </p:nvSpPr>
          <p:spPr>
            <a:xfrm>
              <a:off x="7397997" y="3191552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技术复杂、专业性强</a:t>
              </a:r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7397997" y="3530209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矿业项目涉及地质、采矿、选矿、冶金等多个专业领域，技术复杂度高。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397997" y="4227164"/>
            <a:ext cx="4231005" cy="1001598"/>
            <a:chOff x="7397997" y="4227164"/>
            <a:chExt cx="4231005" cy="1001598"/>
          </a:xfrm>
        </p:grpSpPr>
        <p:sp>
          <p:nvSpPr>
            <p:cNvPr id="33" name="TextBox 33"/>
            <p:cNvSpPr txBox="1"/>
            <p:nvPr/>
          </p:nvSpPr>
          <p:spPr>
            <a:xfrm>
              <a:off x="7397997" y="4227164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4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受政策法规影响大</a:t>
              </a:r>
            </a:p>
          </p:txBody>
        </p:sp>
        <p:sp>
          <p:nvSpPr>
            <p:cNvPr id="34" name="TextBox 34"/>
            <p:cNvSpPr txBox="1"/>
            <p:nvPr/>
          </p:nvSpPr>
          <p:spPr>
            <a:xfrm>
              <a:off x="7397997" y="4565822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矿业项目必须符合国家和地方政府的政策法规要求，政策调整可能对项目产生重大影响。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397997" y="5262777"/>
            <a:ext cx="4231005" cy="1004806"/>
            <a:chOff x="7397997" y="5262777"/>
            <a:chExt cx="4231005" cy="1004806"/>
          </a:xfrm>
        </p:grpSpPr>
        <p:sp>
          <p:nvSpPr>
            <p:cNvPr id="36" name="TextBox 36"/>
            <p:cNvSpPr txBox="1"/>
            <p:nvPr/>
          </p:nvSpPr>
          <p:spPr>
            <a:xfrm>
              <a:off x="7397997" y="5262777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5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市场波动风险</a:t>
              </a:r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7397997" y="5604643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矿产品价格波动大，市场供需变化以及国际政治经济因素都可能导致价格剧烈波动。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9" name="AutoShape 3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TextBox 5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矿业项目特点及风险来源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识别潜在风险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评估风险影响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制定应对措施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监控风险变化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风险监控在矿业项目中作用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根据风险评估结果，制定相应的应对措施和预案，降低风险对项目的不利影响。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对识别出的风险因素进行评估，分析其对项目目标的影响程度和可能性。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通过对项目全过程的监控，及时发现潜在的风险因素，为风险管理提供依据。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持续监控风险因素的变化情况，及时调整风险管理策略和措施。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提高风险意识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掌握风险识别方法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了解风险评估工具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熟悉风险应对措施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培训目标与预期成果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通过培训使学员充分认识到矿业项目风险的重要性和必要性，增强风险意识。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学员能够熟练掌握矿业项目风险识别的方法和技巧，提高风险识别的准确性和效率。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学员能够了解并掌握常用的风险评估工具和方法，能够对识别出的风险因素进行科学合理的评估。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学员能够熟悉并掌握针对不同类型的风险的应对措施和预案，提高应对风险的能力和水平。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关键绩效指标（KPI）体系建立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矿业项目可行性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技术创新与应用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安全生产与环保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确定关键成功因素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8237" r="8237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评估项目的资源储量、开采条件、市场需求等，确保项目具有经济可行性。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关注行业技术发展趋势，及时引进新技术、新工艺，提高项目的技术水平。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建立健全安全生产管理体系，确保项目生产过程中的安全与环保。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加强项目团队成员之间的沟通与协作，提高团队整体执行力。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050" r="15050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5573" r="2557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设定合理有效KPI指标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衡量项目对资源的有效利用程度，包括矿石回收率、能源消耗等。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评估项目的生产效率，包括吨矿成本、劳动生产率等。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反映项目的盈利能力和投资回报，包括净利润、投资回报率等。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评价项目对社会和环境的影响，包括就业创造、环保投入等。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资源利用率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生产效率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经济效益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社会与环境效益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48" r="1654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9420" r="1942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建立数据采集系统，确保数据的准确性、及时性和完整性。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数据采集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对采集的数据进行清洗、分类和整理，以便后续分析。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数据整理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运用统计分析方法，对KPI指标进行趋势分析、对比分析等，揭示项目运行状况及潜在风险。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数据分析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将分析结果以图表、报告等形式呈现，为决策者提供直观、准确的信息支持。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结果呈现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KPI数据采集、整理和分析方法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地质勘查阶段风险识别与评估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914" b="18914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地质构造复杂性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岩性变化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水文地质条件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不同地区地质构造差异大，复杂的地质构造可能增加勘查难度和风险。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岩性变化可能导致矿体赋存状态、矿石类型等发生改变，影响勘查结果。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地下水活动、水位变化等水文地质条件可能对勘查工作产生不利影响。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地质条件变化对勘查影响分析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利用物探方法间接推断和解释地质现象，需根据地质条件和勘查目标选择合适的方法。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地球物理勘查技术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地球化学勘查技术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遥感技术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钻探技术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通过系统采集和分析岩石、土壤、水等介质中的化学元素含量和分布特征，发现矿化异常。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利用遥感图像解译地质现象和矿产信息，适用于区域地质调查和矿产远景预测。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直接获取地下实物资料的重要手段，需根据地质条件和勘查目标设计合理的钻探工程。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勘查技术手段选择及优化建议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https://d.book118.com/157122056061006052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2024-09-25T20:51:14.953</cp:lastPrinted>
  <dcterms:created xsi:type="dcterms:W3CDTF">2024-09-25T12:51:14Z</dcterms:created>
  <dcterms:modified xsi:type="dcterms:W3CDTF">2024-09-25T12:51:17Z</dcterms:modified>
</cp:coreProperties>
</file>