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3A3AEE-9A50-46CF-84C2-3CABF4CD7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55C45E-EF29-4E49-AD2B-0848D4E0A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D0D1BE-7B19-47B3-BD7A-7CCEE48CBB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33AC7F-9DE4-488F-93E7-5E53656CB7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AA2529-6F21-488F-9938-1DAA71EA07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277F49-4382-4BB2-8AA7-126739FD66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D6C05D-E704-4000-B8A2-BEB7B803F7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49B964-CCBC-448C-94A6-670D2AAA7A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5C4F61-2DC3-4B64-9C35-28B2C33AA6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972358-ED91-4D2C-A6D0-57F5ABAFDB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808A81-BEB2-441A-8601-FE0A850CD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7123143142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本科精神医学讲座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精神医学概述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精神疾病的分类与诊断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精神疾病的病因与病理机制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精神疾病的治疗与康复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精神疾病的预防与控制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精神医学的未来发展与挑战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精神医学概述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精神医学的定义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精神医学是一门专门研究人类精神、情绪和行为障碍的医学学科。它关注心理、社会和生物因素对人类健康和疾病的影响，并寻求预防和治疗这些障碍的方法。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精神医学的重要性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随着社会压力的增加和人们生活节奏的加快，精神健康问题日益突出。精神医学在维护和促进人类健康、提高生活质量方面发挥着至关重要的作用。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精神医学的定义与重要性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古代精神医学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古代文明时期，人们已经开始关注精神健康问题。例如，古希腊哲学家希波克拉底提出了“体液学说”，认为人的性格和行为与体液有关。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近代精神医学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随着科学技术的进步，精神医学逐渐发展成为一门独立的学科。19世纪中叶，德国精神病学家埃米尔·克雷佩林提出了精神疾病的分类方法，为现代精神医学奠定了基础。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现代精神医学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现代精神医学在20世纪得到了迅速发展。随着药物治疗和心理治疗方法的不断涌现，人们对精神疾病的认知和治疗水平得到了显著提高。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精神医学的发展历程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620" r="28620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与神经科学的关系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精神医学与神经科学密切相关。两者都关注大脑与行为之间的关系，研究大脑的结构和功能以及它们如何影响人的情绪、认知和行为。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与心理学和社会学的关系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精神医学涉及到心理学的许多领域，如人格理论、心理治疗和行为疗法等。同时，它也与社会学有关，因为社会因素对人的心理健康有很大影响。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与药理学的关系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药理学是研究药物作用机制和药物应用的科学。在精神医学中，药物治疗是一种重要的治疗方法，因此与药理学密切相关。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精神医学与其他医学学科的关系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精神疾病的分类与诊断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9727" r="39727"/>
          <a:stretch>
            <a:fillRect/>
          </a:stretch>
        </p:blipFill>
        <p:spPr>
          <a:xfrm>
            <a:off x="1241255" y="1314002"/>
            <a:ext cx="2902138" cy="509023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精神疾病的分类</a:t>
              </a:r>
            </a:p>
          </p:txBody>
        </p:sp>
      </p:grpSp>
      <p:cxnSp>
        <p:nvCxnSpPr>
          <p:cNvPr id="25" name="Connector 25"/>
          <p:cNvCxnSpPr/>
          <p:nvPr/>
        </p:nvCxnSpPr>
        <p:spPr>
          <a:xfrm>
            <a:off x="4146550" y="1868488"/>
            <a:ext cx="141922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3970338" y="3735388"/>
            <a:ext cx="230187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2298700" y="5591175"/>
            <a:ext cx="2921000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8" name="Freeform 28"/>
          <p:cNvSpPr/>
          <p:nvPr/>
        </p:nvSpPr>
        <p:spPr>
          <a:xfrm>
            <a:off x="5541931" y="1397032"/>
            <a:ext cx="1192244" cy="973169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643563" y="1495425"/>
            <a:ext cx="773144" cy="77628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986463" y="3243263"/>
            <a:ext cx="1192244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088094" y="3341656"/>
            <a:ext cx="773144" cy="77466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918043" y="5105400"/>
            <a:ext cx="1193768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022818" y="5203793"/>
            <a:ext cx="774668" cy="77466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5753100" y="1618821"/>
            <a:ext cx="693277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76010" y="3464243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118735" y="5326380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861239" y="1206532"/>
            <a:ext cx="4364355" cy="135716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精神疾病的分类是依据病因、临床表现、病程和预后进行划分的。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178707" y="3037856"/>
            <a:ext cx="4364355" cy="1377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常见的精神疾病包括抑郁症、焦虑症、精神分裂症、双相情感障碍等。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118675" y="4936127"/>
            <a:ext cx="4362450" cy="1348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精神疾病的分类有助于医生对疾病的认识和治疗方案的制定。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精神疾病的诊断标准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诊断精神疾病需要依据症状表现、病程、严重程度和排除其他疾病的可能性。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国际上通用的诊断标准是DSM-5（美国精神障碍诊断与统计手册第五版）。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诊断标准是动态的，随着研究的深入，诊断标准会有所调整。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2266950" y="1986850"/>
            <a:ext cx="9925050" cy="4845050"/>
          </a:xfrm>
          <a:prstGeom prst="triangle">
            <a:avLst>
              <a:gd name="adj" fmla="val 0"/>
            </a:avLst>
          </a:prstGeom>
          <a:blipFill dpi="0" rotWithShape="1">
            <a:blip r:embed="rId2">
              <a:alphaModFix/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V="1">
            <a:off x="1966913" y="6027738"/>
            <a:ext cx="1973262" cy="985837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 rot="2700000">
            <a:off x="4090988" y="537845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V="1">
            <a:off x="4991100" y="5230813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6" name="AutoShape 6"/>
          <p:cNvSpPr/>
          <p:nvPr/>
        </p:nvSpPr>
        <p:spPr>
          <a:xfrm rot="2700000">
            <a:off x="5791200" y="455930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V="1">
            <a:off x="6677025" y="4410075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8" name="AutoShape 8"/>
          <p:cNvSpPr/>
          <p:nvPr/>
        </p:nvSpPr>
        <p:spPr>
          <a:xfrm rot="2700000">
            <a:off x="7454900" y="3749675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V="1">
            <a:off x="8316913" y="3598863"/>
            <a:ext cx="598487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10" name="AutoShape 10"/>
          <p:cNvSpPr/>
          <p:nvPr/>
        </p:nvSpPr>
        <p:spPr>
          <a:xfrm rot="2700000">
            <a:off x="9106425" y="2908122"/>
            <a:ext cx="695864" cy="69586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V="1">
            <a:off x="10059988" y="1960563"/>
            <a:ext cx="2282825" cy="109220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cxnSp>
        <p:nvCxnSpPr>
          <p:cNvPr id="12" name="Connector 12"/>
          <p:cNvCxnSpPr/>
          <p:nvPr/>
        </p:nvCxnSpPr>
        <p:spPr>
          <a:xfrm>
            <a:off x="936625" y="5559425"/>
            <a:ext cx="2614613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2873375" y="4413250"/>
            <a:ext cx="2614613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4702175" y="3371850"/>
            <a:ext cx="2614613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>
            <a:off x="6148388" y="2249488"/>
            <a:ext cx="2614612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5437188" y="1185863"/>
            <a:ext cx="1254125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11638" y="2351088"/>
            <a:ext cx="1255712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2578100" y="3321050"/>
            <a:ext cx="1254125" cy="39528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12813" y="4514850"/>
            <a:ext cx="1254125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6064251" y="1465262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精神疾病的诊断方法包括临床问诊、体格检查、心理评估和辅助检查。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617039" y="2645728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临床问诊是获取患者病史和症状表现的重要手段。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2830882" y="3652203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体格检查和心理评估有助于了解患者的生理和心理状况。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68842" y="4836890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辅助检查包括实验室检查、影像学检查等，有助于病因的诊断和鉴别诊断。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5819234" y="1157288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1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563428" y="2331720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1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968229" y="3292793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1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295356" y="4486275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1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9295617" y="3063151"/>
            <a:ext cx="302098" cy="447705"/>
            <a:chOff x="9295617" y="3063151"/>
            <a:chExt cx="302098" cy="447705"/>
          </a:xfrm>
        </p:grpSpPr>
        <p:sp>
          <p:nvSpPr>
            <p:cNvPr id="29" name="Freeform 29"/>
            <p:cNvSpPr/>
            <p:nvPr/>
          </p:nvSpPr>
          <p:spPr>
            <a:xfrm>
              <a:off x="9295617" y="3063151"/>
              <a:ext cx="302098" cy="331451"/>
            </a:xfrm>
            <a:custGeom>
              <a:rect l="l" t="t" r="r" b="b"/>
              <a:pathLst>
                <a:path w="149" h="163">
                  <a:moveTo>
                    <a:pt x="108" y="163"/>
                  </a:moveTo>
                  <a:cubicBezTo>
                    <a:pt x="35" y="163"/>
                    <a:pt x="35" y="163"/>
                    <a:pt x="35" y="163"/>
                  </a:cubicBezTo>
                  <a:cubicBezTo>
                    <a:pt x="35" y="158"/>
                    <a:pt x="35" y="158"/>
                    <a:pt x="35" y="158"/>
                  </a:cubicBezTo>
                  <a:cubicBezTo>
                    <a:pt x="34" y="153"/>
                    <a:pt x="32" y="144"/>
                    <a:pt x="30" y="142"/>
                  </a:cubicBezTo>
                  <a:cubicBezTo>
                    <a:pt x="28" y="137"/>
                    <a:pt x="24" y="132"/>
                    <a:pt x="21" y="127"/>
                  </a:cubicBezTo>
                  <a:cubicBezTo>
                    <a:pt x="11" y="112"/>
                    <a:pt x="0" y="95"/>
                    <a:pt x="0" y="74"/>
                  </a:cubicBezTo>
                  <a:cubicBezTo>
                    <a:pt x="0" y="33"/>
                    <a:pt x="33" y="0"/>
                    <a:pt x="74" y="0"/>
                  </a:cubicBezTo>
                  <a:cubicBezTo>
                    <a:pt x="115" y="0"/>
                    <a:pt x="149" y="33"/>
                    <a:pt x="149" y="74"/>
                  </a:cubicBezTo>
                  <a:cubicBezTo>
                    <a:pt x="149" y="95"/>
                    <a:pt x="138" y="112"/>
                    <a:pt x="127" y="127"/>
                  </a:cubicBezTo>
                  <a:cubicBezTo>
                    <a:pt x="124" y="132"/>
                    <a:pt x="121" y="137"/>
                    <a:pt x="118" y="142"/>
                  </a:cubicBezTo>
                  <a:cubicBezTo>
                    <a:pt x="117" y="144"/>
                    <a:pt x="115" y="153"/>
                    <a:pt x="114" y="158"/>
                  </a:cubicBezTo>
                  <a:cubicBezTo>
                    <a:pt x="113" y="163"/>
                    <a:pt x="113" y="163"/>
                    <a:pt x="113" y="163"/>
                  </a:cubicBezTo>
                  <a:lnTo>
                    <a:pt x="108" y="163"/>
                  </a:lnTo>
                  <a:close/>
                  <a:moveTo>
                    <a:pt x="46" y="151"/>
                  </a:moveTo>
                  <a:cubicBezTo>
                    <a:pt x="103" y="151"/>
                    <a:pt x="103" y="151"/>
                    <a:pt x="103" y="151"/>
                  </a:cubicBezTo>
                  <a:cubicBezTo>
                    <a:pt x="104" y="146"/>
                    <a:pt x="105" y="139"/>
                    <a:pt x="108" y="136"/>
                  </a:cubicBezTo>
                  <a:cubicBezTo>
                    <a:pt x="111" y="130"/>
                    <a:pt x="114" y="125"/>
                    <a:pt x="117" y="120"/>
                  </a:cubicBezTo>
                  <a:cubicBezTo>
                    <a:pt x="127" y="106"/>
                    <a:pt x="136" y="92"/>
                    <a:pt x="136" y="74"/>
                  </a:cubicBezTo>
                  <a:cubicBezTo>
                    <a:pt x="136" y="40"/>
                    <a:pt x="109" y="12"/>
                    <a:pt x="74" y="12"/>
                  </a:cubicBezTo>
                  <a:cubicBezTo>
                    <a:pt x="40" y="12"/>
                    <a:pt x="12" y="40"/>
                    <a:pt x="12" y="74"/>
                  </a:cubicBezTo>
                  <a:cubicBezTo>
                    <a:pt x="12" y="92"/>
                    <a:pt x="21" y="106"/>
                    <a:pt x="31" y="120"/>
                  </a:cubicBezTo>
                  <a:cubicBezTo>
                    <a:pt x="35" y="125"/>
                    <a:pt x="38" y="130"/>
                    <a:pt x="41" y="136"/>
                  </a:cubicBezTo>
                  <a:cubicBezTo>
                    <a:pt x="43" y="139"/>
                    <a:pt x="45" y="146"/>
                    <a:pt x="46" y="151"/>
                  </a:cubicBezTo>
                  <a:close/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9369028" y="3411797"/>
              <a:ext cx="150470" cy="99059"/>
            </a:xfrm>
            <a:custGeom>
              <a:rect l="l" t="t" r="r" b="b"/>
              <a:pathLst>
                <a:path w="74" h="49">
                  <a:moveTo>
                    <a:pt x="0" y="0"/>
                  </a:moveTo>
                  <a:cubicBezTo>
                    <a:pt x="0" y="20"/>
                    <a:pt x="0" y="20"/>
                    <a:pt x="0" y="20"/>
                  </a:cubicBezTo>
                  <a:cubicBezTo>
                    <a:pt x="0" y="36"/>
                    <a:pt x="17" y="49"/>
                    <a:pt x="37" y="49"/>
                  </a:cubicBezTo>
                  <a:cubicBezTo>
                    <a:pt x="41" y="49"/>
                    <a:pt x="41" y="49"/>
                    <a:pt x="41" y="49"/>
                  </a:cubicBezTo>
                  <a:cubicBezTo>
                    <a:pt x="61" y="49"/>
                    <a:pt x="74" y="36"/>
                    <a:pt x="74" y="20"/>
                  </a:cubicBezTo>
                  <a:cubicBezTo>
                    <a:pt x="74" y="0"/>
                    <a:pt x="74" y="0"/>
                    <a:pt x="74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9360459" y="3203836"/>
              <a:ext cx="172471" cy="138196"/>
            </a:xfrm>
            <a:custGeom>
              <a:rect l="l" t="t" r="r" b="b"/>
              <a:pathLst>
                <a:path w="85" h="68">
                  <a:moveTo>
                    <a:pt x="83" y="9"/>
                  </a:moveTo>
                  <a:cubicBezTo>
                    <a:pt x="71" y="25"/>
                    <a:pt x="64" y="44"/>
                    <a:pt x="62" y="66"/>
                  </a:cubicBezTo>
                  <a:cubicBezTo>
                    <a:pt x="62" y="68"/>
                    <a:pt x="62" y="68"/>
                    <a:pt x="62" y="68"/>
                  </a:cubicBezTo>
                  <a:cubicBezTo>
                    <a:pt x="52" y="68"/>
                    <a:pt x="52" y="68"/>
                    <a:pt x="52" y="68"/>
                  </a:cubicBezTo>
                  <a:cubicBezTo>
                    <a:pt x="53" y="66"/>
                    <a:pt x="53" y="66"/>
                    <a:pt x="53" y="66"/>
                  </a:cubicBezTo>
                  <a:cubicBezTo>
                    <a:pt x="55" y="48"/>
                    <a:pt x="59" y="32"/>
                    <a:pt x="67" y="17"/>
                  </a:cubicBezTo>
                  <a:cubicBezTo>
                    <a:pt x="67" y="17"/>
                    <a:pt x="67" y="17"/>
                    <a:pt x="67" y="17"/>
                  </a:cubicBezTo>
                  <a:cubicBezTo>
                    <a:pt x="66" y="17"/>
                    <a:pt x="66" y="17"/>
                    <a:pt x="66" y="17"/>
                  </a:cubicBezTo>
                  <a:cubicBezTo>
                    <a:pt x="63" y="17"/>
                    <a:pt x="59" y="16"/>
                    <a:pt x="55" y="13"/>
                  </a:cubicBezTo>
                  <a:cubicBezTo>
                    <a:pt x="52" y="16"/>
                    <a:pt x="48" y="17"/>
                    <a:pt x="44" y="17"/>
                  </a:cubicBezTo>
                  <a:cubicBezTo>
                    <a:pt x="39" y="17"/>
                    <a:pt x="34" y="16"/>
                    <a:pt x="30" y="12"/>
                  </a:cubicBezTo>
                  <a:cubicBezTo>
                    <a:pt x="26" y="15"/>
                    <a:pt x="21" y="17"/>
                    <a:pt x="17" y="16"/>
                  </a:cubicBezTo>
                  <a:cubicBezTo>
                    <a:pt x="28" y="38"/>
                    <a:pt x="30" y="59"/>
                    <a:pt x="30" y="66"/>
                  </a:cubicBezTo>
                  <a:cubicBezTo>
                    <a:pt x="31" y="68"/>
                    <a:pt x="31" y="68"/>
                    <a:pt x="31" y="68"/>
                  </a:cubicBezTo>
                  <a:cubicBezTo>
                    <a:pt x="21" y="68"/>
                    <a:pt x="21" y="68"/>
                    <a:pt x="21" y="68"/>
                  </a:cubicBezTo>
                  <a:cubicBezTo>
                    <a:pt x="21" y="66"/>
                    <a:pt x="21" y="66"/>
                    <a:pt x="21" y="66"/>
                  </a:cubicBezTo>
                  <a:cubicBezTo>
                    <a:pt x="21" y="58"/>
                    <a:pt x="17" y="31"/>
                    <a:pt x="2" y="9"/>
                  </a:cubicBezTo>
                  <a:cubicBezTo>
                    <a:pt x="2" y="9"/>
                    <a:pt x="2" y="9"/>
                    <a:pt x="2" y="9"/>
                  </a:cubicBezTo>
                  <a:cubicBezTo>
                    <a:pt x="1" y="8"/>
                    <a:pt x="1" y="8"/>
                    <a:pt x="1" y="8"/>
                  </a:cubicBezTo>
                  <a:cubicBezTo>
                    <a:pt x="1" y="8"/>
                    <a:pt x="1" y="8"/>
                    <a:pt x="1" y="8"/>
                  </a:cubicBezTo>
                  <a:cubicBezTo>
                    <a:pt x="1" y="7"/>
                    <a:pt x="1" y="7"/>
                    <a:pt x="1" y="7"/>
                  </a:cubicBezTo>
                  <a:cubicBezTo>
                    <a:pt x="0" y="5"/>
                    <a:pt x="0" y="3"/>
                    <a:pt x="2" y="1"/>
                  </a:cubicBezTo>
                  <a:cubicBezTo>
                    <a:pt x="5" y="0"/>
                    <a:pt x="7" y="1"/>
                    <a:pt x="9" y="3"/>
                  </a:cubicBezTo>
                  <a:cubicBezTo>
                    <a:pt x="9" y="3"/>
                    <a:pt x="9" y="3"/>
                    <a:pt x="9" y="3"/>
                  </a:cubicBezTo>
                  <a:cubicBezTo>
                    <a:pt x="11" y="5"/>
                    <a:pt x="14" y="7"/>
                    <a:pt x="16" y="7"/>
                  </a:cubicBezTo>
                  <a:cubicBezTo>
                    <a:pt x="20" y="7"/>
                    <a:pt x="23" y="6"/>
                    <a:pt x="27" y="2"/>
                  </a:cubicBezTo>
                  <a:cubicBezTo>
                    <a:pt x="28" y="1"/>
                    <a:pt x="29" y="1"/>
                    <a:pt x="31" y="1"/>
                  </a:cubicBezTo>
                  <a:cubicBezTo>
                    <a:pt x="32" y="1"/>
                    <a:pt x="33" y="2"/>
                    <a:pt x="34" y="3"/>
                  </a:cubicBezTo>
                  <a:cubicBezTo>
                    <a:pt x="37" y="6"/>
                    <a:pt x="40" y="8"/>
                    <a:pt x="43" y="8"/>
                  </a:cubicBezTo>
                  <a:cubicBezTo>
                    <a:pt x="47" y="8"/>
                    <a:pt x="50" y="5"/>
                    <a:pt x="52" y="3"/>
                  </a:cubicBezTo>
                  <a:cubicBezTo>
                    <a:pt x="53" y="2"/>
                    <a:pt x="54" y="1"/>
                    <a:pt x="55" y="1"/>
                  </a:cubicBezTo>
                  <a:cubicBezTo>
                    <a:pt x="57" y="1"/>
                    <a:pt x="58" y="2"/>
                    <a:pt x="59" y="3"/>
                  </a:cubicBezTo>
                  <a:cubicBezTo>
                    <a:pt x="61" y="6"/>
                    <a:pt x="63" y="8"/>
                    <a:pt x="66" y="8"/>
                  </a:cubicBezTo>
                  <a:cubicBezTo>
                    <a:pt x="66" y="8"/>
                    <a:pt x="66" y="8"/>
                    <a:pt x="66" y="8"/>
                  </a:cubicBezTo>
                  <a:cubicBezTo>
                    <a:pt x="70" y="8"/>
                    <a:pt x="73" y="6"/>
                    <a:pt x="76" y="3"/>
                  </a:cubicBezTo>
                  <a:cubicBezTo>
                    <a:pt x="78" y="1"/>
                    <a:pt x="81" y="1"/>
                    <a:pt x="82" y="2"/>
                  </a:cubicBezTo>
                  <a:cubicBezTo>
                    <a:pt x="84" y="4"/>
                    <a:pt x="85" y="7"/>
                    <a:pt x="83" y="9"/>
                  </a:cubicBezTo>
                  <a:close/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7651236" y="3928628"/>
            <a:ext cx="344403" cy="328462"/>
            <a:chOff x="7651236" y="3928628"/>
            <a:chExt cx="344403" cy="328462"/>
          </a:xfrm>
        </p:grpSpPr>
        <p:sp>
          <p:nvSpPr>
            <p:cNvPr id="33" name="AutoShape 33"/>
            <p:cNvSpPr/>
            <p:nvPr/>
          </p:nvSpPr>
          <p:spPr>
            <a:xfrm>
              <a:off x="7745966" y="3928628"/>
              <a:ext cx="154998" cy="155673"/>
            </a:xfrm>
            <a:prstGeom prst="ellipse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7651236" y="4108554"/>
              <a:ext cx="344403" cy="14853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Freeform 35"/>
          <p:cNvSpPr/>
          <p:nvPr/>
        </p:nvSpPr>
        <p:spPr>
          <a:xfrm>
            <a:off x="6062881" y="4755632"/>
            <a:ext cx="214971" cy="357102"/>
          </a:xfrm>
          <a:custGeom>
            <a:rect l="l" t="t" r="r" b="b"/>
            <a:pathLst>
              <a:path w="130" h="221">
                <a:moveTo>
                  <a:pt x="73" y="98"/>
                </a:moveTo>
                <a:cubicBezTo>
                  <a:pt x="95" y="103"/>
                  <a:pt x="110" y="109"/>
                  <a:pt x="118" y="116"/>
                </a:cubicBezTo>
                <a:cubicBezTo>
                  <a:pt x="126" y="124"/>
                  <a:pt x="130" y="135"/>
                  <a:pt x="130" y="149"/>
                </a:cubicBezTo>
                <a:cubicBezTo>
                  <a:pt x="130" y="163"/>
                  <a:pt x="125" y="175"/>
                  <a:pt x="115" y="186"/>
                </a:cubicBezTo>
                <a:cubicBezTo>
                  <a:pt x="105" y="196"/>
                  <a:pt x="91" y="202"/>
                  <a:pt x="73" y="203"/>
                </a:cubicBezTo>
                <a:cubicBezTo>
                  <a:pt x="73" y="222"/>
                  <a:pt x="73" y="222"/>
                  <a:pt x="73" y="222"/>
                </a:cubicBezTo>
                <a:cubicBezTo>
                  <a:pt x="58" y="222"/>
                  <a:pt x="58" y="222"/>
                  <a:pt x="58" y="222"/>
                </a:cubicBezTo>
                <a:cubicBezTo>
                  <a:pt x="58" y="203"/>
                  <a:pt x="58" y="203"/>
                  <a:pt x="58" y="203"/>
                </a:cubicBezTo>
                <a:cubicBezTo>
                  <a:pt x="22" y="200"/>
                  <a:pt x="2" y="182"/>
                  <a:pt x="0" y="150"/>
                </a:cubicBezTo>
                <a:cubicBezTo>
                  <a:pt x="26" y="150"/>
                  <a:pt x="26" y="150"/>
                  <a:pt x="26" y="150"/>
                </a:cubicBezTo>
                <a:cubicBezTo>
                  <a:pt x="28" y="170"/>
                  <a:pt x="39" y="182"/>
                  <a:pt x="58" y="185"/>
                </a:cubicBezTo>
                <a:cubicBezTo>
                  <a:pt x="58" y="117"/>
                  <a:pt x="58" y="117"/>
                  <a:pt x="58" y="117"/>
                </a:cubicBezTo>
                <a:cubicBezTo>
                  <a:pt x="22" y="110"/>
                  <a:pt x="4" y="94"/>
                  <a:pt x="4" y="69"/>
                </a:cubicBezTo>
                <a:cubicBezTo>
                  <a:pt x="4" y="54"/>
                  <a:pt x="9" y="43"/>
                  <a:pt x="19" y="34"/>
                </a:cubicBezTo>
                <a:cubicBezTo>
                  <a:pt x="28" y="25"/>
                  <a:pt x="42" y="20"/>
                  <a:pt x="58" y="19"/>
                </a:cubicBezTo>
                <a:cubicBezTo>
                  <a:pt x="58" y="0"/>
                  <a:pt x="58" y="0"/>
                  <a:pt x="58" y="0"/>
                </a:cubicBezTo>
                <a:cubicBezTo>
                  <a:pt x="73" y="0"/>
                  <a:pt x="73" y="0"/>
                  <a:pt x="73" y="0"/>
                </a:cubicBezTo>
                <a:cubicBezTo>
                  <a:pt x="73" y="19"/>
                  <a:pt x="73" y="19"/>
                  <a:pt x="73" y="19"/>
                </a:cubicBezTo>
                <a:cubicBezTo>
                  <a:pt x="105" y="21"/>
                  <a:pt x="122" y="35"/>
                  <a:pt x="125" y="63"/>
                </a:cubicBezTo>
                <a:cubicBezTo>
                  <a:pt x="99" y="63"/>
                  <a:pt x="99" y="63"/>
                  <a:pt x="99" y="63"/>
                </a:cubicBezTo>
                <a:cubicBezTo>
                  <a:pt x="98" y="48"/>
                  <a:pt x="89" y="39"/>
                  <a:pt x="73" y="37"/>
                </a:cubicBezTo>
                <a:lnTo>
                  <a:pt x="73" y="98"/>
                </a:lnTo>
                <a:close/>
                <a:moveTo>
                  <a:pt x="58" y="96"/>
                </a:moveTo>
                <a:cubicBezTo>
                  <a:pt x="58" y="37"/>
                  <a:pt x="58" y="37"/>
                  <a:pt x="58" y="37"/>
                </a:cubicBezTo>
                <a:cubicBezTo>
                  <a:pt x="39" y="40"/>
                  <a:pt x="30" y="50"/>
                  <a:pt x="30" y="67"/>
                </a:cubicBezTo>
                <a:cubicBezTo>
                  <a:pt x="30" y="76"/>
                  <a:pt x="33" y="82"/>
                  <a:pt x="38" y="86"/>
                </a:cubicBezTo>
                <a:cubicBezTo>
                  <a:pt x="43" y="91"/>
                  <a:pt x="50" y="94"/>
                  <a:pt x="58" y="96"/>
                </a:cubicBezTo>
                <a:close/>
                <a:moveTo>
                  <a:pt x="73" y="185"/>
                </a:moveTo>
                <a:cubicBezTo>
                  <a:pt x="93" y="182"/>
                  <a:pt x="104" y="171"/>
                  <a:pt x="104" y="150"/>
                </a:cubicBezTo>
                <a:cubicBezTo>
                  <a:pt x="104" y="142"/>
                  <a:pt x="102" y="135"/>
                  <a:pt x="97" y="131"/>
                </a:cubicBezTo>
                <a:cubicBezTo>
                  <a:pt x="93" y="126"/>
                  <a:pt x="85" y="122"/>
                  <a:pt x="73" y="120"/>
                </a:cubicBezTo>
                <a:lnTo>
                  <a:pt x="73" y="185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263213" y="5550384"/>
            <a:ext cx="379450" cy="380033"/>
          </a:xfrm>
          <a:custGeom>
            <a:rect l="l" t="t" r="r" b="b"/>
            <a:pathLst>
              <a:path w="311" h="312">
                <a:moveTo>
                  <a:pt x="281" y="130"/>
                </a:moveTo>
                <a:cubicBezTo>
                  <a:pt x="311" y="116"/>
                  <a:pt x="311" y="116"/>
                  <a:pt x="311" y="116"/>
                </a:cubicBezTo>
                <a:cubicBezTo>
                  <a:pt x="294" y="75"/>
                  <a:pt x="294" y="75"/>
                  <a:pt x="294" y="7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53" y="71"/>
                  <a:pt x="240" y="58"/>
                  <a:pt x="226" y="48"/>
                </a:cubicBezTo>
                <a:cubicBezTo>
                  <a:pt x="237" y="17"/>
                  <a:pt x="237" y="17"/>
                  <a:pt x="237" y="17"/>
                </a:cubicBezTo>
                <a:cubicBezTo>
                  <a:pt x="197" y="0"/>
                  <a:pt x="197" y="0"/>
                  <a:pt x="197" y="0"/>
                </a:cubicBezTo>
                <a:cubicBezTo>
                  <a:pt x="183" y="30"/>
                  <a:pt x="183" y="30"/>
                  <a:pt x="183" y="30"/>
                </a:cubicBezTo>
                <a:cubicBezTo>
                  <a:pt x="165" y="27"/>
                  <a:pt x="147" y="26"/>
                  <a:pt x="129" y="30"/>
                </a:cubicBezTo>
                <a:cubicBezTo>
                  <a:pt x="115" y="0"/>
                  <a:pt x="115" y="0"/>
                  <a:pt x="115" y="0"/>
                </a:cubicBezTo>
                <a:cubicBezTo>
                  <a:pt x="75" y="17"/>
                  <a:pt x="75" y="17"/>
                  <a:pt x="75" y="17"/>
                </a:cubicBezTo>
                <a:cubicBezTo>
                  <a:pt x="86" y="48"/>
                  <a:pt x="86" y="48"/>
                  <a:pt x="86" y="48"/>
                </a:cubicBezTo>
                <a:cubicBezTo>
                  <a:pt x="70" y="58"/>
                  <a:pt x="58" y="71"/>
                  <a:pt x="48" y="85"/>
                </a:cubicBezTo>
                <a:cubicBezTo>
                  <a:pt x="17" y="74"/>
                  <a:pt x="17" y="74"/>
                  <a:pt x="17" y="74"/>
                </a:cubicBezTo>
                <a:cubicBezTo>
                  <a:pt x="0" y="114"/>
                  <a:pt x="0" y="114"/>
                  <a:pt x="0" y="114"/>
                </a:cubicBezTo>
                <a:cubicBezTo>
                  <a:pt x="30" y="129"/>
                  <a:pt x="30" y="129"/>
                  <a:pt x="30" y="129"/>
                </a:cubicBezTo>
                <a:cubicBezTo>
                  <a:pt x="26" y="146"/>
                  <a:pt x="26" y="164"/>
                  <a:pt x="30" y="182"/>
                </a:cubicBezTo>
                <a:cubicBezTo>
                  <a:pt x="0" y="196"/>
                  <a:pt x="0" y="196"/>
                  <a:pt x="0" y="196"/>
                </a:cubicBezTo>
                <a:cubicBezTo>
                  <a:pt x="16" y="236"/>
                  <a:pt x="16" y="236"/>
                  <a:pt x="16" y="236"/>
                </a:cubicBezTo>
                <a:cubicBezTo>
                  <a:pt x="47" y="225"/>
                  <a:pt x="47" y="225"/>
                  <a:pt x="47" y="225"/>
                </a:cubicBezTo>
                <a:cubicBezTo>
                  <a:pt x="57" y="241"/>
                  <a:pt x="70" y="253"/>
                  <a:pt x="85" y="263"/>
                </a:cubicBezTo>
                <a:cubicBezTo>
                  <a:pt x="73" y="294"/>
                  <a:pt x="73" y="294"/>
                  <a:pt x="73" y="294"/>
                </a:cubicBezTo>
                <a:cubicBezTo>
                  <a:pt x="114" y="311"/>
                  <a:pt x="114" y="311"/>
                  <a:pt x="114" y="311"/>
                </a:cubicBezTo>
                <a:cubicBezTo>
                  <a:pt x="128" y="281"/>
                  <a:pt x="128" y="281"/>
                  <a:pt x="128" y="281"/>
                </a:cubicBezTo>
                <a:cubicBezTo>
                  <a:pt x="145" y="285"/>
                  <a:pt x="163" y="285"/>
                  <a:pt x="181" y="282"/>
                </a:cubicBezTo>
                <a:cubicBezTo>
                  <a:pt x="195" y="312"/>
                  <a:pt x="195" y="312"/>
                  <a:pt x="195" y="312"/>
                </a:cubicBezTo>
                <a:cubicBezTo>
                  <a:pt x="236" y="295"/>
                  <a:pt x="236" y="295"/>
                  <a:pt x="236" y="295"/>
                </a:cubicBezTo>
                <a:cubicBezTo>
                  <a:pt x="225" y="264"/>
                  <a:pt x="225" y="264"/>
                  <a:pt x="225" y="264"/>
                </a:cubicBezTo>
                <a:cubicBezTo>
                  <a:pt x="240" y="254"/>
                  <a:pt x="253" y="241"/>
                  <a:pt x="263" y="226"/>
                </a:cubicBezTo>
                <a:cubicBezTo>
                  <a:pt x="294" y="238"/>
                  <a:pt x="294" y="238"/>
                  <a:pt x="294" y="238"/>
                </a:cubicBezTo>
                <a:cubicBezTo>
                  <a:pt x="311" y="197"/>
                  <a:pt x="311" y="197"/>
                  <a:pt x="311" y="197"/>
                </a:cubicBezTo>
                <a:cubicBezTo>
                  <a:pt x="281" y="183"/>
                  <a:pt x="281" y="183"/>
                  <a:pt x="281" y="183"/>
                </a:cubicBezTo>
                <a:cubicBezTo>
                  <a:pt x="285" y="166"/>
                  <a:pt x="285" y="148"/>
                  <a:pt x="281" y="130"/>
                </a:cubicBezTo>
                <a:close/>
                <a:moveTo>
                  <a:pt x="155" y="254"/>
                </a:moveTo>
                <a:cubicBezTo>
                  <a:pt x="101" y="254"/>
                  <a:pt x="57" y="210"/>
                  <a:pt x="57" y="156"/>
                </a:cubicBezTo>
                <a:cubicBezTo>
                  <a:pt x="57" y="101"/>
                  <a:pt x="101" y="57"/>
                  <a:pt x="155" y="57"/>
                </a:cubicBezTo>
                <a:cubicBezTo>
                  <a:pt x="210" y="57"/>
                  <a:pt x="254" y="101"/>
                  <a:pt x="254" y="156"/>
                </a:cubicBezTo>
                <a:cubicBezTo>
                  <a:pt x="254" y="210"/>
                  <a:pt x="210" y="254"/>
                  <a:pt x="155" y="254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精神疾病的诊断方法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精神疾病的病因与病理机制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遗传因素在精神疾病发病中起重要作用，许多精神疾病具有家族聚集现象。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基因组学研究发现了与精神疾病发病相关的多个基因位点，揭示了遗传因素在精神疾病发病中的重要作用。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遗传因素与环境因素相互作用，共同影响精神疾病的发生和发展。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622109" y="119176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220252" y="1252051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918492" y="1215599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精神疾病的遗传因素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神经递质的不平衡是精神疾病发生的重要机制之一。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精神疾病患者大脑神经元突触间隙的神经递质浓度异常，导致神经元信号传递障碍。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31" b="1253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32437" b="32437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精神疾病患者大脑神经元突触间隙的神经递质受体数量和功能异常，影响神经元信号的传递。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精神疾病的生物化学机制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https://d.book118.com/157123143142006033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2024-09-07T08:28:20.901</cp:lastPrinted>
  <dcterms:created xsi:type="dcterms:W3CDTF">2024-09-07T00:28:20Z</dcterms:created>
  <dcterms:modified xsi:type="dcterms:W3CDTF">2024-09-07T00:28:22Z</dcterms:modified>
</cp:coreProperties>
</file>