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8" r:id="rId23"/>
  </p:sldIdLst>
  <p:sldSz cx="9144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2D5ABB26-0587-4C30-8999-92F81FD0307C}" styleName="No Style, No Grid">
    <a:wholeTbl>
      <a:tcTxStyle>
        <a:fontRef idx="minor"/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image" Target="../media/image2.jpeg" /><Relationship Id="rId3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D8BF04-D8CD-43DD-B692-247DEEB502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607B87-4B29-4CD3-8420-8C24755744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E4F50C-7119-4D69-BA15-DE0CD08E0B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DB1909-05A1-465A-A189-159147B94C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5DF35F-0269-4AC4-B5AA-F3008B005A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A53090F-14CC-4F84-83F8-70E006D304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2091D6D-1AB2-4552-B25A-B9217FB8A4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83814D-F56F-4030-B5C9-FB03EEA3FB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CD23D1-5FEB-4E03-A9D8-B110596DE6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BC4CE1-3CEA-4B61-BE3D-1695328577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29B8D0-BB38-4069-ACEF-0762C7955D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685800" y="2125980"/>
            <a:ext cx="77724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600" b="1" i="0">
                <a:solidFill>
                  <a:srgbClr val="CC3300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>
              <a:defRPr sz="10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/>
              <a:t>11/12/2023</a:t>
            </a:r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0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pPr marL="107950">
              <a:lnSpc>
                <a:spcPct val="100000"/>
              </a:lnSpc>
              <a:spcBef>
                <a:spcPts val="5"/>
              </a:spcBef>
            </a:pPr>
            <a:fld id="{81D60167-4931-47E6-BA6A-407CBD079E47}" type="slidenum">
              <a:rPr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1" i="0">
                <a:solidFill>
                  <a:srgbClr val="CC3300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b="0" i="0">
                <a:solidFill>
                  <a:schemeClr val="tx1"/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>
              <a:defRPr sz="10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/>
              <a:t>11/12/2023</a:t>
            </a:r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0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pPr marL="107950">
              <a:lnSpc>
                <a:spcPct val="100000"/>
              </a:lnSpc>
              <a:spcBef>
                <a:spcPts val="5"/>
              </a:spcBef>
            </a:pPr>
            <a:fld id="{81D60167-4931-47E6-BA6A-407CBD079E47}" type="slidenum">
              <a:rPr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wo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bg object 16"/>
          <p:cNvSpPr/>
          <p:nvPr/>
        </p:nvSpPr>
        <p:spPr>
          <a:xfrm>
            <a:off x="4868863" y="304800"/>
            <a:ext cx="1104900" cy="1104900"/>
          </a:xfrm>
          <a:custGeom>
            <a:rect l="l" t="t" r="r" b="b"/>
            <a:pathLst>
              <a:path w="1104900" h="1104900">
                <a:moveTo>
                  <a:pt x="0" y="552450"/>
                </a:moveTo>
                <a:lnTo>
                  <a:pt x="1104898" y="552450"/>
                </a:lnTo>
                <a:lnTo>
                  <a:pt x="1102870" y="504782"/>
                </a:lnTo>
                <a:lnTo>
                  <a:pt x="1096897" y="458240"/>
                </a:lnTo>
                <a:lnTo>
                  <a:pt x="1087145" y="412990"/>
                </a:lnTo>
                <a:lnTo>
                  <a:pt x="1073780" y="369198"/>
                </a:lnTo>
                <a:lnTo>
                  <a:pt x="1056966" y="327030"/>
                </a:lnTo>
                <a:lnTo>
                  <a:pt x="1036871" y="286650"/>
                </a:lnTo>
                <a:lnTo>
                  <a:pt x="1013660" y="248226"/>
                </a:lnTo>
                <a:lnTo>
                  <a:pt x="987499" y="211923"/>
                </a:lnTo>
                <a:lnTo>
                  <a:pt x="958554" y="177907"/>
                </a:lnTo>
                <a:lnTo>
                  <a:pt x="926990" y="146343"/>
                </a:lnTo>
                <a:lnTo>
                  <a:pt x="892973" y="117398"/>
                </a:lnTo>
                <a:lnTo>
                  <a:pt x="856670" y="91237"/>
                </a:lnTo>
                <a:lnTo>
                  <a:pt x="818246" y="68026"/>
                </a:lnTo>
                <a:lnTo>
                  <a:pt x="777867" y="47931"/>
                </a:lnTo>
                <a:lnTo>
                  <a:pt x="735698" y="31118"/>
                </a:lnTo>
                <a:lnTo>
                  <a:pt x="691906" y="17752"/>
                </a:lnTo>
                <a:lnTo>
                  <a:pt x="646656" y="8000"/>
                </a:lnTo>
                <a:lnTo>
                  <a:pt x="600112" y="2027"/>
                </a:lnTo>
                <a:lnTo>
                  <a:pt x="552449" y="0"/>
                </a:lnTo>
                <a:lnTo>
                  <a:pt x="504781" y="2027"/>
                </a:lnTo>
                <a:lnTo>
                  <a:pt x="458240" y="8000"/>
                </a:lnTo>
                <a:lnTo>
                  <a:pt x="412990" y="17753"/>
                </a:lnTo>
                <a:lnTo>
                  <a:pt x="369198" y="31118"/>
                </a:lnTo>
                <a:lnTo>
                  <a:pt x="327029" y="47931"/>
                </a:lnTo>
                <a:lnTo>
                  <a:pt x="286650" y="68026"/>
                </a:lnTo>
                <a:lnTo>
                  <a:pt x="248226" y="91237"/>
                </a:lnTo>
                <a:lnTo>
                  <a:pt x="211923" y="117398"/>
                </a:lnTo>
                <a:lnTo>
                  <a:pt x="177907" y="146344"/>
                </a:lnTo>
                <a:lnTo>
                  <a:pt x="146343" y="177908"/>
                </a:lnTo>
                <a:lnTo>
                  <a:pt x="117398" y="211924"/>
                </a:lnTo>
                <a:lnTo>
                  <a:pt x="91237" y="248227"/>
                </a:lnTo>
                <a:lnTo>
                  <a:pt x="68026" y="286651"/>
                </a:lnTo>
                <a:lnTo>
                  <a:pt x="47931" y="327031"/>
                </a:lnTo>
                <a:lnTo>
                  <a:pt x="31118" y="369199"/>
                </a:lnTo>
                <a:lnTo>
                  <a:pt x="17752" y="412991"/>
                </a:lnTo>
                <a:lnTo>
                  <a:pt x="8000" y="458241"/>
                </a:lnTo>
                <a:lnTo>
                  <a:pt x="2027" y="504782"/>
                </a:lnTo>
                <a:lnTo>
                  <a:pt x="0" y="552450"/>
                </a:lnTo>
                <a:close/>
              </a:path>
              <a:path w="1104900" h="1104900">
                <a:moveTo>
                  <a:pt x="552449" y="1104900"/>
                </a:moveTo>
                <a:lnTo>
                  <a:pt x="600117" y="1102872"/>
                </a:lnTo>
                <a:lnTo>
                  <a:pt x="646659" y="1096899"/>
                </a:lnTo>
                <a:lnTo>
                  <a:pt x="691908" y="1087147"/>
                </a:lnTo>
                <a:lnTo>
                  <a:pt x="735700" y="1073781"/>
                </a:lnTo>
                <a:lnTo>
                  <a:pt x="777869" y="1056968"/>
                </a:lnTo>
                <a:lnTo>
                  <a:pt x="818248" y="1036873"/>
                </a:lnTo>
                <a:lnTo>
                  <a:pt x="856672" y="1013662"/>
                </a:lnTo>
                <a:lnTo>
                  <a:pt x="892975" y="987501"/>
                </a:lnTo>
                <a:lnTo>
                  <a:pt x="926992" y="958556"/>
                </a:lnTo>
                <a:lnTo>
                  <a:pt x="958555" y="926992"/>
                </a:lnTo>
                <a:lnTo>
                  <a:pt x="987501" y="892976"/>
                </a:lnTo>
                <a:lnTo>
                  <a:pt x="1013662" y="856672"/>
                </a:lnTo>
                <a:lnTo>
                  <a:pt x="1036873" y="818248"/>
                </a:lnTo>
                <a:lnTo>
                  <a:pt x="1056967" y="777869"/>
                </a:lnTo>
                <a:lnTo>
                  <a:pt x="1073781" y="735700"/>
                </a:lnTo>
                <a:lnTo>
                  <a:pt x="1087146" y="691908"/>
                </a:lnTo>
                <a:lnTo>
                  <a:pt x="1096898" y="646659"/>
                </a:lnTo>
                <a:lnTo>
                  <a:pt x="1102871" y="600117"/>
                </a:lnTo>
                <a:lnTo>
                  <a:pt x="1104899" y="552450"/>
                </a:lnTo>
                <a:lnTo>
                  <a:pt x="0" y="552450"/>
                </a:lnTo>
                <a:lnTo>
                  <a:pt x="2027" y="600117"/>
                </a:lnTo>
                <a:lnTo>
                  <a:pt x="8000" y="646659"/>
                </a:lnTo>
                <a:lnTo>
                  <a:pt x="17752" y="691909"/>
                </a:lnTo>
                <a:lnTo>
                  <a:pt x="31118" y="735701"/>
                </a:lnTo>
                <a:lnTo>
                  <a:pt x="47931" y="777869"/>
                </a:lnTo>
                <a:lnTo>
                  <a:pt x="68026" y="818249"/>
                </a:lnTo>
                <a:lnTo>
                  <a:pt x="91237" y="856673"/>
                </a:lnTo>
                <a:lnTo>
                  <a:pt x="117398" y="892976"/>
                </a:lnTo>
                <a:lnTo>
                  <a:pt x="146343" y="926992"/>
                </a:lnTo>
                <a:lnTo>
                  <a:pt x="177907" y="958556"/>
                </a:lnTo>
                <a:lnTo>
                  <a:pt x="211924" y="987501"/>
                </a:lnTo>
                <a:lnTo>
                  <a:pt x="248227" y="1013662"/>
                </a:lnTo>
                <a:lnTo>
                  <a:pt x="286651" y="1036873"/>
                </a:lnTo>
                <a:lnTo>
                  <a:pt x="327030" y="1056968"/>
                </a:lnTo>
                <a:lnTo>
                  <a:pt x="369199" y="1073781"/>
                </a:lnTo>
                <a:lnTo>
                  <a:pt x="412991" y="1087147"/>
                </a:lnTo>
                <a:lnTo>
                  <a:pt x="458241" y="1096899"/>
                </a:lnTo>
                <a:lnTo>
                  <a:pt x="504783" y="1102872"/>
                </a:lnTo>
                <a:lnTo>
                  <a:pt x="552449" y="1104900"/>
                </a:lnTo>
                <a:close/>
              </a:path>
            </a:pathLst>
          </a:custGeom>
          <a:solidFill>
            <a:srgbClr val="D9D8E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7" name="bg object 17"/>
          <p:cNvSpPr/>
          <p:nvPr/>
        </p:nvSpPr>
        <p:spPr>
          <a:xfrm>
            <a:off x="7583488" y="304800"/>
            <a:ext cx="1103630" cy="1104900"/>
          </a:xfrm>
          <a:custGeom>
            <a:rect l="l" t="t" r="r" b="b"/>
            <a:pathLst>
              <a:path w="1103629" h="1104900">
                <a:moveTo>
                  <a:pt x="0" y="552450"/>
                </a:moveTo>
                <a:lnTo>
                  <a:pt x="1103311" y="552450"/>
                </a:lnTo>
                <a:lnTo>
                  <a:pt x="1101286" y="504782"/>
                </a:lnTo>
                <a:lnTo>
                  <a:pt x="1095322" y="458240"/>
                </a:lnTo>
                <a:lnTo>
                  <a:pt x="1085584" y="412990"/>
                </a:lnTo>
                <a:lnTo>
                  <a:pt x="1072237" y="369198"/>
                </a:lnTo>
                <a:lnTo>
                  <a:pt x="1055448" y="327030"/>
                </a:lnTo>
                <a:lnTo>
                  <a:pt x="1035382" y="286650"/>
                </a:lnTo>
                <a:lnTo>
                  <a:pt x="1012204" y="248226"/>
                </a:lnTo>
                <a:lnTo>
                  <a:pt x="986081" y="211923"/>
                </a:lnTo>
                <a:lnTo>
                  <a:pt x="957177" y="177907"/>
                </a:lnTo>
                <a:lnTo>
                  <a:pt x="925658" y="146343"/>
                </a:lnTo>
                <a:lnTo>
                  <a:pt x="891691" y="117398"/>
                </a:lnTo>
                <a:lnTo>
                  <a:pt x="855439" y="91237"/>
                </a:lnTo>
                <a:lnTo>
                  <a:pt x="817070" y="68026"/>
                </a:lnTo>
                <a:lnTo>
                  <a:pt x="776749" y="47931"/>
                </a:lnTo>
                <a:lnTo>
                  <a:pt x="734641" y="31118"/>
                </a:lnTo>
                <a:lnTo>
                  <a:pt x="690911" y="17752"/>
                </a:lnTo>
                <a:lnTo>
                  <a:pt x="645726" y="8000"/>
                </a:lnTo>
                <a:lnTo>
                  <a:pt x="599250" y="2027"/>
                </a:lnTo>
                <a:lnTo>
                  <a:pt x="551655" y="0"/>
                </a:lnTo>
                <a:lnTo>
                  <a:pt x="504056" y="2027"/>
                </a:lnTo>
                <a:lnTo>
                  <a:pt x="457582" y="8000"/>
                </a:lnTo>
                <a:lnTo>
                  <a:pt x="412397" y="17753"/>
                </a:lnTo>
                <a:lnTo>
                  <a:pt x="368668" y="31118"/>
                </a:lnTo>
                <a:lnTo>
                  <a:pt x="326560" y="47931"/>
                </a:lnTo>
                <a:lnTo>
                  <a:pt x="286238" y="68026"/>
                </a:lnTo>
                <a:lnTo>
                  <a:pt x="247870" y="91237"/>
                </a:lnTo>
                <a:lnTo>
                  <a:pt x="211619" y="117398"/>
                </a:lnTo>
                <a:lnTo>
                  <a:pt x="177651" y="146344"/>
                </a:lnTo>
                <a:lnTo>
                  <a:pt x="146133" y="177908"/>
                </a:lnTo>
                <a:lnTo>
                  <a:pt x="117229" y="211924"/>
                </a:lnTo>
                <a:lnTo>
                  <a:pt x="91105" y="248227"/>
                </a:lnTo>
                <a:lnTo>
                  <a:pt x="67928" y="286651"/>
                </a:lnTo>
                <a:lnTo>
                  <a:pt x="47862" y="327031"/>
                </a:lnTo>
                <a:lnTo>
                  <a:pt x="31073" y="369199"/>
                </a:lnTo>
                <a:lnTo>
                  <a:pt x="17726" y="412991"/>
                </a:lnTo>
                <a:lnTo>
                  <a:pt x="7988" y="458241"/>
                </a:lnTo>
                <a:lnTo>
                  <a:pt x="2024" y="504782"/>
                </a:lnTo>
                <a:lnTo>
                  <a:pt x="0" y="552450"/>
                </a:lnTo>
                <a:close/>
              </a:path>
              <a:path w="1103629" h="1104900">
                <a:moveTo>
                  <a:pt x="551655" y="1104900"/>
                </a:moveTo>
                <a:lnTo>
                  <a:pt x="599254" y="1102872"/>
                </a:lnTo>
                <a:lnTo>
                  <a:pt x="645729" y="1096899"/>
                </a:lnTo>
                <a:lnTo>
                  <a:pt x="690914" y="1087147"/>
                </a:lnTo>
                <a:lnTo>
                  <a:pt x="734643" y="1073781"/>
                </a:lnTo>
                <a:lnTo>
                  <a:pt x="776751" y="1056968"/>
                </a:lnTo>
                <a:lnTo>
                  <a:pt x="817072" y="1036873"/>
                </a:lnTo>
                <a:lnTo>
                  <a:pt x="855441" y="1013662"/>
                </a:lnTo>
                <a:lnTo>
                  <a:pt x="891692" y="987501"/>
                </a:lnTo>
                <a:lnTo>
                  <a:pt x="925659" y="958556"/>
                </a:lnTo>
                <a:lnTo>
                  <a:pt x="957178" y="926992"/>
                </a:lnTo>
                <a:lnTo>
                  <a:pt x="986082" y="892976"/>
                </a:lnTo>
                <a:lnTo>
                  <a:pt x="1012205" y="856672"/>
                </a:lnTo>
                <a:lnTo>
                  <a:pt x="1035383" y="818248"/>
                </a:lnTo>
                <a:lnTo>
                  <a:pt x="1055449" y="777869"/>
                </a:lnTo>
                <a:lnTo>
                  <a:pt x="1072238" y="735700"/>
                </a:lnTo>
                <a:lnTo>
                  <a:pt x="1085584" y="691908"/>
                </a:lnTo>
                <a:lnTo>
                  <a:pt x="1095323" y="646659"/>
                </a:lnTo>
                <a:lnTo>
                  <a:pt x="1101287" y="600117"/>
                </a:lnTo>
                <a:lnTo>
                  <a:pt x="1103312" y="552450"/>
                </a:lnTo>
                <a:lnTo>
                  <a:pt x="0" y="552450"/>
                </a:lnTo>
                <a:lnTo>
                  <a:pt x="2024" y="600117"/>
                </a:lnTo>
                <a:lnTo>
                  <a:pt x="7989" y="646659"/>
                </a:lnTo>
                <a:lnTo>
                  <a:pt x="17727" y="691909"/>
                </a:lnTo>
                <a:lnTo>
                  <a:pt x="31073" y="735701"/>
                </a:lnTo>
                <a:lnTo>
                  <a:pt x="47862" y="777869"/>
                </a:lnTo>
                <a:lnTo>
                  <a:pt x="67928" y="818249"/>
                </a:lnTo>
                <a:lnTo>
                  <a:pt x="91106" y="856673"/>
                </a:lnTo>
                <a:lnTo>
                  <a:pt x="117229" y="892976"/>
                </a:lnTo>
                <a:lnTo>
                  <a:pt x="146133" y="926992"/>
                </a:lnTo>
                <a:lnTo>
                  <a:pt x="177651" y="958556"/>
                </a:lnTo>
                <a:lnTo>
                  <a:pt x="211619" y="987501"/>
                </a:lnTo>
                <a:lnTo>
                  <a:pt x="247870" y="1013662"/>
                </a:lnTo>
                <a:lnTo>
                  <a:pt x="286239" y="1036873"/>
                </a:lnTo>
                <a:lnTo>
                  <a:pt x="326560" y="1056968"/>
                </a:lnTo>
                <a:lnTo>
                  <a:pt x="368668" y="1073781"/>
                </a:lnTo>
                <a:lnTo>
                  <a:pt x="412397" y="1087147"/>
                </a:lnTo>
                <a:lnTo>
                  <a:pt x="457582" y="1096899"/>
                </a:lnTo>
                <a:lnTo>
                  <a:pt x="504057" y="1102872"/>
                </a:lnTo>
                <a:lnTo>
                  <a:pt x="551655" y="1104900"/>
                </a:lnTo>
                <a:close/>
              </a:path>
            </a:pathLst>
          </a:custGeom>
          <a:solidFill>
            <a:srgbClr val="D9D8E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8" name="bg object 18"/>
          <p:cNvSpPr/>
          <p:nvPr/>
        </p:nvSpPr>
        <p:spPr>
          <a:xfrm>
            <a:off x="1071562" y="306387"/>
            <a:ext cx="1103630" cy="1104900"/>
          </a:xfrm>
          <a:custGeom>
            <a:rect l="l" t="t" r="r" b="b"/>
            <a:pathLst>
              <a:path w="1103630" h="1104900">
                <a:moveTo>
                  <a:pt x="0" y="552450"/>
                </a:moveTo>
                <a:lnTo>
                  <a:pt x="1103311" y="552450"/>
                </a:lnTo>
                <a:lnTo>
                  <a:pt x="1101286" y="504782"/>
                </a:lnTo>
                <a:lnTo>
                  <a:pt x="1095322" y="458240"/>
                </a:lnTo>
                <a:lnTo>
                  <a:pt x="1085584" y="412991"/>
                </a:lnTo>
                <a:lnTo>
                  <a:pt x="1072237" y="369198"/>
                </a:lnTo>
                <a:lnTo>
                  <a:pt x="1055448" y="327030"/>
                </a:lnTo>
                <a:lnTo>
                  <a:pt x="1035382" y="286650"/>
                </a:lnTo>
                <a:lnTo>
                  <a:pt x="1012204" y="248226"/>
                </a:lnTo>
                <a:lnTo>
                  <a:pt x="986081" y="211923"/>
                </a:lnTo>
                <a:lnTo>
                  <a:pt x="957177" y="177907"/>
                </a:lnTo>
                <a:lnTo>
                  <a:pt x="925658" y="146343"/>
                </a:lnTo>
                <a:lnTo>
                  <a:pt x="891691" y="117398"/>
                </a:lnTo>
                <a:lnTo>
                  <a:pt x="855440" y="91237"/>
                </a:lnTo>
                <a:lnTo>
                  <a:pt x="817071" y="68026"/>
                </a:lnTo>
                <a:lnTo>
                  <a:pt x="776749" y="47931"/>
                </a:lnTo>
                <a:lnTo>
                  <a:pt x="734641" y="31118"/>
                </a:lnTo>
                <a:lnTo>
                  <a:pt x="690912" y="17752"/>
                </a:lnTo>
                <a:lnTo>
                  <a:pt x="645727" y="8000"/>
                </a:lnTo>
                <a:lnTo>
                  <a:pt x="599250" y="2027"/>
                </a:lnTo>
                <a:lnTo>
                  <a:pt x="551655" y="0"/>
                </a:lnTo>
                <a:lnTo>
                  <a:pt x="504056" y="2027"/>
                </a:lnTo>
                <a:lnTo>
                  <a:pt x="457582" y="8000"/>
                </a:lnTo>
                <a:lnTo>
                  <a:pt x="412397" y="17753"/>
                </a:lnTo>
                <a:lnTo>
                  <a:pt x="368668" y="31118"/>
                </a:lnTo>
                <a:lnTo>
                  <a:pt x="326560" y="47931"/>
                </a:lnTo>
                <a:lnTo>
                  <a:pt x="286239" y="68026"/>
                </a:lnTo>
                <a:lnTo>
                  <a:pt x="247870" y="91237"/>
                </a:lnTo>
                <a:lnTo>
                  <a:pt x="211619" y="117398"/>
                </a:lnTo>
                <a:lnTo>
                  <a:pt x="177651" y="146344"/>
                </a:lnTo>
                <a:lnTo>
                  <a:pt x="146133" y="177908"/>
                </a:lnTo>
                <a:lnTo>
                  <a:pt x="117229" y="211924"/>
                </a:lnTo>
                <a:lnTo>
                  <a:pt x="91106" y="248227"/>
                </a:lnTo>
                <a:lnTo>
                  <a:pt x="67928" y="286651"/>
                </a:lnTo>
                <a:lnTo>
                  <a:pt x="47862" y="327031"/>
                </a:lnTo>
                <a:lnTo>
                  <a:pt x="31073" y="369199"/>
                </a:lnTo>
                <a:lnTo>
                  <a:pt x="17727" y="412991"/>
                </a:lnTo>
                <a:lnTo>
                  <a:pt x="7989" y="458241"/>
                </a:lnTo>
                <a:lnTo>
                  <a:pt x="2024" y="504783"/>
                </a:lnTo>
                <a:lnTo>
                  <a:pt x="0" y="552450"/>
                </a:lnTo>
                <a:close/>
              </a:path>
              <a:path w="1103630" h="1104900">
                <a:moveTo>
                  <a:pt x="551655" y="1104900"/>
                </a:moveTo>
                <a:lnTo>
                  <a:pt x="599255" y="1102872"/>
                </a:lnTo>
                <a:lnTo>
                  <a:pt x="645729" y="1096899"/>
                </a:lnTo>
                <a:lnTo>
                  <a:pt x="690914" y="1087147"/>
                </a:lnTo>
                <a:lnTo>
                  <a:pt x="734643" y="1073781"/>
                </a:lnTo>
                <a:lnTo>
                  <a:pt x="776751" y="1056968"/>
                </a:lnTo>
                <a:lnTo>
                  <a:pt x="817072" y="1036873"/>
                </a:lnTo>
                <a:lnTo>
                  <a:pt x="855441" y="1013662"/>
                </a:lnTo>
                <a:lnTo>
                  <a:pt x="891692" y="987501"/>
                </a:lnTo>
                <a:lnTo>
                  <a:pt x="925660" y="958556"/>
                </a:lnTo>
                <a:lnTo>
                  <a:pt x="957178" y="926992"/>
                </a:lnTo>
                <a:lnTo>
                  <a:pt x="986082" y="892976"/>
                </a:lnTo>
                <a:lnTo>
                  <a:pt x="1012205" y="856673"/>
                </a:lnTo>
                <a:lnTo>
                  <a:pt x="1035383" y="818248"/>
                </a:lnTo>
                <a:lnTo>
                  <a:pt x="1055449" y="777869"/>
                </a:lnTo>
                <a:lnTo>
                  <a:pt x="1072238" y="735701"/>
                </a:lnTo>
                <a:lnTo>
                  <a:pt x="1085584" y="691908"/>
                </a:lnTo>
                <a:lnTo>
                  <a:pt x="1095323" y="646659"/>
                </a:lnTo>
                <a:lnTo>
                  <a:pt x="1101287" y="600117"/>
                </a:lnTo>
                <a:lnTo>
                  <a:pt x="1103312" y="552450"/>
                </a:lnTo>
                <a:lnTo>
                  <a:pt x="0" y="552450"/>
                </a:lnTo>
                <a:lnTo>
                  <a:pt x="2024" y="600117"/>
                </a:lnTo>
                <a:lnTo>
                  <a:pt x="7989" y="646659"/>
                </a:lnTo>
                <a:lnTo>
                  <a:pt x="17727" y="691909"/>
                </a:lnTo>
                <a:lnTo>
                  <a:pt x="31073" y="735701"/>
                </a:lnTo>
                <a:lnTo>
                  <a:pt x="47862" y="777869"/>
                </a:lnTo>
                <a:lnTo>
                  <a:pt x="67929" y="818249"/>
                </a:lnTo>
                <a:lnTo>
                  <a:pt x="91106" y="856673"/>
                </a:lnTo>
                <a:lnTo>
                  <a:pt x="117230" y="892976"/>
                </a:lnTo>
                <a:lnTo>
                  <a:pt x="146133" y="926992"/>
                </a:lnTo>
                <a:lnTo>
                  <a:pt x="177652" y="958556"/>
                </a:lnTo>
                <a:lnTo>
                  <a:pt x="211619" y="987501"/>
                </a:lnTo>
                <a:lnTo>
                  <a:pt x="247870" y="1013662"/>
                </a:lnTo>
                <a:lnTo>
                  <a:pt x="286239" y="1036873"/>
                </a:lnTo>
                <a:lnTo>
                  <a:pt x="326561" y="1056968"/>
                </a:lnTo>
                <a:lnTo>
                  <a:pt x="368669" y="1073782"/>
                </a:lnTo>
                <a:lnTo>
                  <a:pt x="412398" y="1087147"/>
                </a:lnTo>
                <a:lnTo>
                  <a:pt x="457582" y="1096899"/>
                </a:lnTo>
                <a:lnTo>
                  <a:pt x="504057" y="1102872"/>
                </a:lnTo>
                <a:lnTo>
                  <a:pt x="551655" y="1104900"/>
                </a:lnTo>
                <a:close/>
              </a:path>
            </a:pathLst>
          </a:custGeom>
          <a:solidFill>
            <a:srgbClr val="D9D8E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9" name="bg object 19"/>
          <p:cNvSpPr/>
          <p:nvPr/>
        </p:nvSpPr>
        <p:spPr>
          <a:xfrm>
            <a:off x="6324600" y="304799"/>
            <a:ext cx="1103630" cy="1104900"/>
          </a:xfrm>
          <a:custGeom>
            <a:rect l="l" t="t" r="r" b="b"/>
            <a:pathLst>
              <a:path w="1103629" h="1104900">
                <a:moveTo>
                  <a:pt x="1103312" y="552450"/>
                </a:moveTo>
                <a:lnTo>
                  <a:pt x="1101287" y="504783"/>
                </a:lnTo>
                <a:lnTo>
                  <a:pt x="1095322" y="458241"/>
                </a:lnTo>
                <a:lnTo>
                  <a:pt x="1085584" y="412991"/>
                </a:lnTo>
                <a:lnTo>
                  <a:pt x="1072238" y="369199"/>
                </a:lnTo>
                <a:lnTo>
                  <a:pt x="1055449" y="327031"/>
                </a:lnTo>
                <a:lnTo>
                  <a:pt x="1035383" y="286651"/>
                </a:lnTo>
                <a:lnTo>
                  <a:pt x="1012205" y="248227"/>
                </a:lnTo>
                <a:lnTo>
                  <a:pt x="986082" y="211924"/>
                </a:lnTo>
                <a:lnTo>
                  <a:pt x="957178" y="177908"/>
                </a:lnTo>
                <a:lnTo>
                  <a:pt x="925660" y="146344"/>
                </a:lnTo>
                <a:lnTo>
                  <a:pt x="891692" y="117398"/>
                </a:lnTo>
                <a:lnTo>
                  <a:pt x="855441" y="91237"/>
                </a:lnTo>
                <a:lnTo>
                  <a:pt x="817072" y="68026"/>
                </a:lnTo>
                <a:lnTo>
                  <a:pt x="776751" y="47931"/>
                </a:lnTo>
                <a:lnTo>
                  <a:pt x="734643" y="31118"/>
                </a:lnTo>
                <a:lnTo>
                  <a:pt x="690914" y="17753"/>
                </a:lnTo>
                <a:lnTo>
                  <a:pt x="645729" y="8000"/>
                </a:lnTo>
                <a:lnTo>
                  <a:pt x="599255" y="2027"/>
                </a:lnTo>
                <a:lnTo>
                  <a:pt x="551656" y="0"/>
                </a:lnTo>
                <a:lnTo>
                  <a:pt x="504058" y="2027"/>
                </a:lnTo>
                <a:lnTo>
                  <a:pt x="457584" y="8000"/>
                </a:lnTo>
                <a:lnTo>
                  <a:pt x="412399" y="17752"/>
                </a:lnTo>
                <a:lnTo>
                  <a:pt x="368670" y="31118"/>
                </a:lnTo>
                <a:lnTo>
                  <a:pt x="326562" y="47931"/>
                </a:lnTo>
                <a:lnTo>
                  <a:pt x="286240" y="68026"/>
                </a:lnTo>
                <a:lnTo>
                  <a:pt x="247871" y="91237"/>
                </a:lnTo>
                <a:lnTo>
                  <a:pt x="211620" y="117398"/>
                </a:lnTo>
                <a:lnTo>
                  <a:pt x="177653" y="146343"/>
                </a:lnTo>
                <a:lnTo>
                  <a:pt x="146134" y="177907"/>
                </a:lnTo>
                <a:lnTo>
                  <a:pt x="117230" y="211923"/>
                </a:lnTo>
                <a:lnTo>
                  <a:pt x="91107" y="248226"/>
                </a:lnTo>
                <a:lnTo>
                  <a:pt x="67929" y="286650"/>
                </a:lnTo>
                <a:lnTo>
                  <a:pt x="47863" y="327030"/>
                </a:lnTo>
                <a:lnTo>
                  <a:pt x="31074" y="369198"/>
                </a:lnTo>
                <a:lnTo>
                  <a:pt x="17727" y="412991"/>
                </a:lnTo>
                <a:lnTo>
                  <a:pt x="7989" y="458240"/>
                </a:lnTo>
                <a:lnTo>
                  <a:pt x="2025" y="504782"/>
                </a:lnTo>
                <a:lnTo>
                  <a:pt x="0" y="552450"/>
                </a:lnTo>
                <a:lnTo>
                  <a:pt x="2025" y="600117"/>
                </a:lnTo>
                <a:lnTo>
                  <a:pt x="7989" y="646659"/>
                </a:lnTo>
                <a:lnTo>
                  <a:pt x="17728" y="691908"/>
                </a:lnTo>
                <a:lnTo>
                  <a:pt x="31074" y="735701"/>
                </a:lnTo>
                <a:lnTo>
                  <a:pt x="47863" y="777869"/>
                </a:lnTo>
                <a:lnTo>
                  <a:pt x="67929" y="818248"/>
                </a:lnTo>
                <a:lnTo>
                  <a:pt x="91107" y="856673"/>
                </a:lnTo>
                <a:lnTo>
                  <a:pt x="117230" y="892976"/>
                </a:lnTo>
                <a:lnTo>
                  <a:pt x="146134" y="926992"/>
                </a:lnTo>
                <a:lnTo>
                  <a:pt x="177652" y="958556"/>
                </a:lnTo>
                <a:lnTo>
                  <a:pt x="211619" y="987501"/>
                </a:lnTo>
                <a:lnTo>
                  <a:pt x="247870" y="1013662"/>
                </a:lnTo>
                <a:lnTo>
                  <a:pt x="286239" y="1036873"/>
                </a:lnTo>
                <a:lnTo>
                  <a:pt x="326560" y="1056968"/>
                </a:lnTo>
                <a:lnTo>
                  <a:pt x="368668" y="1073781"/>
                </a:lnTo>
                <a:lnTo>
                  <a:pt x="412397" y="1087147"/>
                </a:lnTo>
                <a:lnTo>
                  <a:pt x="457582" y="1096899"/>
                </a:lnTo>
                <a:lnTo>
                  <a:pt x="504057" y="1102872"/>
                </a:lnTo>
                <a:lnTo>
                  <a:pt x="551656" y="1104900"/>
                </a:lnTo>
                <a:lnTo>
                  <a:pt x="599255" y="1102872"/>
                </a:lnTo>
                <a:lnTo>
                  <a:pt x="645729" y="1096899"/>
                </a:lnTo>
                <a:lnTo>
                  <a:pt x="690914" y="1087147"/>
                </a:lnTo>
                <a:lnTo>
                  <a:pt x="734643" y="1073782"/>
                </a:lnTo>
                <a:lnTo>
                  <a:pt x="776751" y="1056968"/>
                </a:lnTo>
                <a:lnTo>
                  <a:pt x="817072" y="1036873"/>
                </a:lnTo>
                <a:lnTo>
                  <a:pt x="855441" y="1013662"/>
                </a:lnTo>
                <a:lnTo>
                  <a:pt x="891692" y="987501"/>
                </a:lnTo>
                <a:lnTo>
                  <a:pt x="925660" y="958556"/>
                </a:lnTo>
                <a:lnTo>
                  <a:pt x="957178" y="926992"/>
                </a:lnTo>
                <a:lnTo>
                  <a:pt x="986082" y="892976"/>
                </a:lnTo>
                <a:lnTo>
                  <a:pt x="1012206" y="856673"/>
                </a:lnTo>
                <a:lnTo>
                  <a:pt x="1035383" y="818249"/>
                </a:lnTo>
                <a:lnTo>
                  <a:pt x="1055449" y="777869"/>
                </a:lnTo>
                <a:lnTo>
                  <a:pt x="1072238" y="735701"/>
                </a:lnTo>
                <a:lnTo>
                  <a:pt x="1085585" y="691909"/>
                </a:lnTo>
                <a:lnTo>
                  <a:pt x="1095323" y="646659"/>
                </a:lnTo>
                <a:lnTo>
                  <a:pt x="1101287" y="600117"/>
                </a:lnTo>
                <a:lnTo>
                  <a:pt x="1103312" y="552450"/>
                </a:lnTo>
                <a:close/>
              </a:path>
            </a:pathLst>
          </a:custGeom>
          <a:ln w="28575">
            <a:solidFill>
              <a:srgbClr val="D9D8E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0" name="bg object 20"/>
          <p:cNvSpPr/>
          <p:nvPr/>
        </p:nvSpPr>
        <p:spPr>
          <a:xfrm>
            <a:off x="2359025" y="304799"/>
            <a:ext cx="1103630" cy="1104900"/>
          </a:xfrm>
          <a:custGeom>
            <a:rect l="l" t="t" r="r" b="b"/>
            <a:pathLst>
              <a:path w="1103629" h="1104900">
                <a:moveTo>
                  <a:pt x="1103311" y="552450"/>
                </a:moveTo>
                <a:lnTo>
                  <a:pt x="1101286" y="504783"/>
                </a:lnTo>
                <a:lnTo>
                  <a:pt x="1095322" y="458241"/>
                </a:lnTo>
                <a:lnTo>
                  <a:pt x="1085584" y="412991"/>
                </a:lnTo>
                <a:lnTo>
                  <a:pt x="1072238" y="369199"/>
                </a:lnTo>
                <a:lnTo>
                  <a:pt x="1055449" y="327031"/>
                </a:lnTo>
                <a:lnTo>
                  <a:pt x="1035382" y="286651"/>
                </a:lnTo>
                <a:lnTo>
                  <a:pt x="1012205" y="248227"/>
                </a:lnTo>
                <a:lnTo>
                  <a:pt x="986082" y="211924"/>
                </a:lnTo>
                <a:lnTo>
                  <a:pt x="957178" y="177908"/>
                </a:lnTo>
                <a:lnTo>
                  <a:pt x="925659" y="146344"/>
                </a:lnTo>
                <a:lnTo>
                  <a:pt x="891692" y="117398"/>
                </a:lnTo>
                <a:lnTo>
                  <a:pt x="855441" y="91237"/>
                </a:lnTo>
                <a:lnTo>
                  <a:pt x="817072" y="68026"/>
                </a:lnTo>
                <a:lnTo>
                  <a:pt x="776751" y="47931"/>
                </a:lnTo>
                <a:lnTo>
                  <a:pt x="734643" y="31118"/>
                </a:lnTo>
                <a:lnTo>
                  <a:pt x="690914" y="17753"/>
                </a:lnTo>
                <a:lnTo>
                  <a:pt x="645729" y="8000"/>
                </a:lnTo>
                <a:lnTo>
                  <a:pt x="599255" y="2027"/>
                </a:lnTo>
                <a:lnTo>
                  <a:pt x="551656" y="0"/>
                </a:lnTo>
                <a:lnTo>
                  <a:pt x="504058" y="2027"/>
                </a:lnTo>
                <a:lnTo>
                  <a:pt x="457583" y="8000"/>
                </a:lnTo>
                <a:lnTo>
                  <a:pt x="412398" y="17752"/>
                </a:lnTo>
                <a:lnTo>
                  <a:pt x="368669" y="31118"/>
                </a:lnTo>
                <a:lnTo>
                  <a:pt x="326561" y="47931"/>
                </a:lnTo>
                <a:lnTo>
                  <a:pt x="286240" y="68026"/>
                </a:lnTo>
                <a:lnTo>
                  <a:pt x="247871" y="91237"/>
                </a:lnTo>
                <a:lnTo>
                  <a:pt x="211620" y="117398"/>
                </a:lnTo>
                <a:lnTo>
                  <a:pt x="177652" y="146343"/>
                </a:lnTo>
                <a:lnTo>
                  <a:pt x="146134" y="177907"/>
                </a:lnTo>
                <a:lnTo>
                  <a:pt x="117230" y="211923"/>
                </a:lnTo>
                <a:lnTo>
                  <a:pt x="91106" y="248226"/>
                </a:lnTo>
                <a:lnTo>
                  <a:pt x="67929" y="286650"/>
                </a:lnTo>
                <a:lnTo>
                  <a:pt x="47863" y="327030"/>
                </a:lnTo>
                <a:lnTo>
                  <a:pt x="31074" y="369198"/>
                </a:lnTo>
                <a:lnTo>
                  <a:pt x="17727" y="412991"/>
                </a:lnTo>
                <a:lnTo>
                  <a:pt x="7989" y="458240"/>
                </a:lnTo>
                <a:lnTo>
                  <a:pt x="2024" y="504782"/>
                </a:lnTo>
                <a:lnTo>
                  <a:pt x="0" y="552450"/>
                </a:lnTo>
                <a:lnTo>
                  <a:pt x="2025" y="600117"/>
                </a:lnTo>
                <a:lnTo>
                  <a:pt x="7989" y="646659"/>
                </a:lnTo>
                <a:lnTo>
                  <a:pt x="17727" y="691908"/>
                </a:lnTo>
                <a:lnTo>
                  <a:pt x="31074" y="735701"/>
                </a:lnTo>
                <a:lnTo>
                  <a:pt x="47863" y="777869"/>
                </a:lnTo>
                <a:lnTo>
                  <a:pt x="67929" y="818248"/>
                </a:lnTo>
                <a:lnTo>
                  <a:pt x="91106" y="856673"/>
                </a:lnTo>
                <a:lnTo>
                  <a:pt x="117230" y="892976"/>
                </a:lnTo>
                <a:lnTo>
                  <a:pt x="146133" y="926992"/>
                </a:lnTo>
                <a:lnTo>
                  <a:pt x="177652" y="958556"/>
                </a:lnTo>
                <a:lnTo>
                  <a:pt x="211619" y="987501"/>
                </a:lnTo>
                <a:lnTo>
                  <a:pt x="247870" y="1013662"/>
                </a:lnTo>
                <a:lnTo>
                  <a:pt x="286239" y="1036873"/>
                </a:lnTo>
                <a:lnTo>
                  <a:pt x="326560" y="1056968"/>
                </a:lnTo>
                <a:lnTo>
                  <a:pt x="368668" y="1073781"/>
                </a:lnTo>
                <a:lnTo>
                  <a:pt x="412397" y="1087147"/>
                </a:lnTo>
                <a:lnTo>
                  <a:pt x="457582" y="1096899"/>
                </a:lnTo>
                <a:lnTo>
                  <a:pt x="504057" y="1102872"/>
                </a:lnTo>
                <a:lnTo>
                  <a:pt x="551656" y="1104900"/>
                </a:lnTo>
                <a:lnTo>
                  <a:pt x="599255" y="1102872"/>
                </a:lnTo>
                <a:lnTo>
                  <a:pt x="645729" y="1096899"/>
                </a:lnTo>
                <a:lnTo>
                  <a:pt x="690914" y="1087147"/>
                </a:lnTo>
                <a:lnTo>
                  <a:pt x="734643" y="1073782"/>
                </a:lnTo>
                <a:lnTo>
                  <a:pt x="776751" y="1056968"/>
                </a:lnTo>
                <a:lnTo>
                  <a:pt x="817072" y="1036873"/>
                </a:lnTo>
                <a:lnTo>
                  <a:pt x="855441" y="1013662"/>
                </a:lnTo>
                <a:lnTo>
                  <a:pt x="891692" y="987501"/>
                </a:lnTo>
                <a:lnTo>
                  <a:pt x="925660" y="958556"/>
                </a:lnTo>
                <a:lnTo>
                  <a:pt x="957178" y="926992"/>
                </a:lnTo>
                <a:lnTo>
                  <a:pt x="986082" y="892976"/>
                </a:lnTo>
                <a:lnTo>
                  <a:pt x="1012205" y="856673"/>
                </a:lnTo>
                <a:lnTo>
                  <a:pt x="1035383" y="818249"/>
                </a:lnTo>
                <a:lnTo>
                  <a:pt x="1055449" y="777869"/>
                </a:lnTo>
                <a:lnTo>
                  <a:pt x="1072238" y="735701"/>
                </a:lnTo>
                <a:lnTo>
                  <a:pt x="1085585" y="691909"/>
                </a:lnTo>
                <a:lnTo>
                  <a:pt x="1095323" y="646659"/>
                </a:lnTo>
                <a:lnTo>
                  <a:pt x="1101287" y="600117"/>
                </a:lnTo>
                <a:lnTo>
                  <a:pt x="1103312" y="552450"/>
                </a:lnTo>
                <a:close/>
              </a:path>
            </a:pathLst>
          </a:custGeom>
          <a:ln w="28575">
            <a:solidFill>
              <a:srgbClr val="D9D8EC"/>
            </a:solidFill>
          </a:ln>
        </p:spPr>
        <p:txBody>
          <a:bodyPr wrap="square" lIns="0" tIns="0" rIns="0" bIns="0" rtlCol="0"/>
          <a:lstStyle/>
          <a:p/>
        </p:txBody>
      </p:sp>
      <p:pic>
        <p:nvPicPr>
          <p:cNvPr id="21" name="bg object 21"/>
          <p:cNvPicPr/>
          <p:nvPr/>
        </p:nvPicPr>
        <p:blipFill>
          <a:blip r:embed="rId1"/>
          <a:stretch>
            <a:fillRect/>
          </a:stretch>
        </p:blipFill>
        <p:spPr>
          <a:xfrm>
            <a:off x="1447800" y="381000"/>
            <a:ext cx="1600200" cy="639762"/>
          </a:xfrm>
          <a:prstGeom prst="rect">
            <a:avLst/>
          </a:prstGeom>
        </p:spPr>
      </p:pic>
      <p:pic>
        <p:nvPicPr>
          <p:cNvPr id="22" name="bg object 2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47799" cy="14478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1" i="0">
                <a:solidFill>
                  <a:srgbClr val="CC3300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>
              <a:defRPr sz="10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/>
              <a:t>11/12/2023</a:t>
            </a:r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0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pPr marL="107950">
              <a:lnSpc>
                <a:spcPct val="100000"/>
              </a:lnSpc>
              <a:spcBef>
                <a:spcPts val="5"/>
              </a:spcBef>
            </a:pPr>
            <a:fld id="{81D60167-4931-47E6-BA6A-407CBD079E47}" type="slidenum">
              <a:rPr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1" i="0">
                <a:solidFill>
                  <a:srgbClr val="CC3300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>
              <a:defRPr sz="10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/>
              <a:t>11/12/2023</a:t>
            </a:r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0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pPr marL="107950">
              <a:lnSpc>
                <a:spcPct val="100000"/>
              </a:lnSpc>
              <a:spcBef>
                <a:spcPts val="5"/>
              </a:spcBef>
            </a:pPr>
            <a:fld id="{81D60167-4931-47E6-BA6A-407CBD079E47}" type="slidenum">
              <a:rPr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>
              <a:defRPr sz="10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/>
              <a:t>11/12/2023</a:t>
            </a:r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0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pPr marL="107950">
              <a:lnSpc>
                <a:spcPct val="100000"/>
              </a:lnSpc>
              <a:spcBef>
                <a:spcPts val="5"/>
              </a:spcBef>
            </a:pPr>
            <a:fld id="{81D60167-4931-47E6-BA6A-407CBD079E47}" type="slidenum">
              <a:rPr/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bg object 16"/>
          <p:cNvSpPr/>
          <p:nvPr/>
        </p:nvSpPr>
        <p:spPr>
          <a:xfrm>
            <a:off x="4868863" y="304800"/>
            <a:ext cx="1104900" cy="1104900"/>
          </a:xfrm>
          <a:custGeom>
            <a:rect l="l" t="t" r="r" b="b"/>
            <a:pathLst>
              <a:path w="1104900" h="1104900">
                <a:moveTo>
                  <a:pt x="0" y="552450"/>
                </a:moveTo>
                <a:lnTo>
                  <a:pt x="1104898" y="552450"/>
                </a:lnTo>
                <a:lnTo>
                  <a:pt x="1102870" y="504782"/>
                </a:lnTo>
                <a:lnTo>
                  <a:pt x="1096897" y="458240"/>
                </a:lnTo>
                <a:lnTo>
                  <a:pt x="1087145" y="412990"/>
                </a:lnTo>
                <a:lnTo>
                  <a:pt x="1073780" y="369198"/>
                </a:lnTo>
                <a:lnTo>
                  <a:pt x="1056966" y="327030"/>
                </a:lnTo>
                <a:lnTo>
                  <a:pt x="1036871" y="286650"/>
                </a:lnTo>
                <a:lnTo>
                  <a:pt x="1013660" y="248226"/>
                </a:lnTo>
                <a:lnTo>
                  <a:pt x="987499" y="211923"/>
                </a:lnTo>
                <a:lnTo>
                  <a:pt x="958554" y="177907"/>
                </a:lnTo>
                <a:lnTo>
                  <a:pt x="926990" y="146343"/>
                </a:lnTo>
                <a:lnTo>
                  <a:pt x="892973" y="117398"/>
                </a:lnTo>
                <a:lnTo>
                  <a:pt x="856670" y="91237"/>
                </a:lnTo>
                <a:lnTo>
                  <a:pt x="818246" y="68026"/>
                </a:lnTo>
                <a:lnTo>
                  <a:pt x="777867" y="47931"/>
                </a:lnTo>
                <a:lnTo>
                  <a:pt x="735698" y="31118"/>
                </a:lnTo>
                <a:lnTo>
                  <a:pt x="691906" y="17752"/>
                </a:lnTo>
                <a:lnTo>
                  <a:pt x="646656" y="8000"/>
                </a:lnTo>
                <a:lnTo>
                  <a:pt x="600112" y="2027"/>
                </a:lnTo>
                <a:lnTo>
                  <a:pt x="552449" y="0"/>
                </a:lnTo>
                <a:lnTo>
                  <a:pt x="504781" y="2027"/>
                </a:lnTo>
                <a:lnTo>
                  <a:pt x="458240" y="8000"/>
                </a:lnTo>
                <a:lnTo>
                  <a:pt x="412990" y="17753"/>
                </a:lnTo>
                <a:lnTo>
                  <a:pt x="369198" y="31118"/>
                </a:lnTo>
                <a:lnTo>
                  <a:pt x="327029" y="47931"/>
                </a:lnTo>
                <a:lnTo>
                  <a:pt x="286650" y="68026"/>
                </a:lnTo>
                <a:lnTo>
                  <a:pt x="248226" y="91237"/>
                </a:lnTo>
                <a:lnTo>
                  <a:pt x="211923" y="117398"/>
                </a:lnTo>
                <a:lnTo>
                  <a:pt x="177907" y="146344"/>
                </a:lnTo>
                <a:lnTo>
                  <a:pt x="146343" y="177908"/>
                </a:lnTo>
                <a:lnTo>
                  <a:pt x="117398" y="211924"/>
                </a:lnTo>
                <a:lnTo>
                  <a:pt x="91237" y="248227"/>
                </a:lnTo>
                <a:lnTo>
                  <a:pt x="68026" y="286651"/>
                </a:lnTo>
                <a:lnTo>
                  <a:pt x="47931" y="327031"/>
                </a:lnTo>
                <a:lnTo>
                  <a:pt x="31118" y="369199"/>
                </a:lnTo>
                <a:lnTo>
                  <a:pt x="17752" y="412991"/>
                </a:lnTo>
                <a:lnTo>
                  <a:pt x="8000" y="458241"/>
                </a:lnTo>
                <a:lnTo>
                  <a:pt x="2027" y="504782"/>
                </a:lnTo>
                <a:lnTo>
                  <a:pt x="0" y="552450"/>
                </a:lnTo>
                <a:close/>
              </a:path>
              <a:path w="1104900" h="1104900">
                <a:moveTo>
                  <a:pt x="552449" y="1104900"/>
                </a:moveTo>
                <a:lnTo>
                  <a:pt x="600117" y="1102872"/>
                </a:lnTo>
                <a:lnTo>
                  <a:pt x="646659" y="1096899"/>
                </a:lnTo>
                <a:lnTo>
                  <a:pt x="691908" y="1087147"/>
                </a:lnTo>
                <a:lnTo>
                  <a:pt x="735700" y="1073781"/>
                </a:lnTo>
                <a:lnTo>
                  <a:pt x="777869" y="1056968"/>
                </a:lnTo>
                <a:lnTo>
                  <a:pt x="818248" y="1036873"/>
                </a:lnTo>
                <a:lnTo>
                  <a:pt x="856672" y="1013662"/>
                </a:lnTo>
                <a:lnTo>
                  <a:pt x="892975" y="987501"/>
                </a:lnTo>
                <a:lnTo>
                  <a:pt x="926992" y="958556"/>
                </a:lnTo>
                <a:lnTo>
                  <a:pt x="958555" y="926992"/>
                </a:lnTo>
                <a:lnTo>
                  <a:pt x="987501" y="892976"/>
                </a:lnTo>
                <a:lnTo>
                  <a:pt x="1013662" y="856672"/>
                </a:lnTo>
                <a:lnTo>
                  <a:pt x="1036873" y="818248"/>
                </a:lnTo>
                <a:lnTo>
                  <a:pt x="1056967" y="777869"/>
                </a:lnTo>
                <a:lnTo>
                  <a:pt x="1073781" y="735700"/>
                </a:lnTo>
                <a:lnTo>
                  <a:pt x="1087146" y="691908"/>
                </a:lnTo>
                <a:lnTo>
                  <a:pt x="1096898" y="646659"/>
                </a:lnTo>
                <a:lnTo>
                  <a:pt x="1102871" y="600117"/>
                </a:lnTo>
                <a:lnTo>
                  <a:pt x="1104899" y="552450"/>
                </a:lnTo>
                <a:lnTo>
                  <a:pt x="0" y="552450"/>
                </a:lnTo>
                <a:lnTo>
                  <a:pt x="2027" y="600117"/>
                </a:lnTo>
                <a:lnTo>
                  <a:pt x="8000" y="646659"/>
                </a:lnTo>
                <a:lnTo>
                  <a:pt x="17752" y="691909"/>
                </a:lnTo>
                <a:lnTo>
                  <a:pt x="31118" y="735701"/>
                </a:lnTo>
                <a:lnTo>
                  <a:pt x="47931" y="777869"/>
                </a:lnTo>
                <a:lnTo>
                  <a:pt x="68026" y="818249"/>
                </a:lnTo>
                <a:lnTo>
                  <a:pt x="91237" y="856673"/>
                </a:lnTo>
                <a:lnTo>
                  <a:pt x="117398" y="892976"/>
                </a:lnTo>
                <a:lnTo>
                  <a:pt x="146343" y="926992"/>
                </a:lnTo>
                <a:lnTo>
                  <a:pt x="177907" y="958556"/>
                </a:lnTo>
                <a:lnTo>
                  <a:pt x="211924" y="987501"/>
                </a:lnTo>
                <a:lnTo>
                  <a:pt x="248227" y="1013662"/>
                </a:lnTo>
                <a:lnTo>
                  <a:pt x="286651" y="1036873"/>
                </a:lnTo>
                <a:lnTo>
                  <a:pt x="327030" y="1056968"/>
                </a:lnTo>
                <a:lnTo>
                  <a:pt x="369199" y="1073781"/>
                </a:lnTo>
                <a:lnTo>
                  <a:pt x="412991" y="1087147"/>
                </a:lnTo>
                <a:lnTo>
                  <a:pt x="458241" y="1096899"/>
                </a:lnTo>
                <a:lnTo>
                  <a:pt x="504783" y="1102872"/>
                </a:lnTo>
                <a:lnTo>
                  <a:pt x="552449" y="1104900"/>
                </a:lnTo>
                <a:close/>
              </a:path>
            </a:pathLst>
          </a:custGeom>
          <a:solidFill>
            <a:srgbClr val="D9D8E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7" name="bg object 17"/>
          <p:cNvSpPr/>
          <p:nvPr/>
        </p:nvSpPr>
        <p:spPr>
          <a:xfrm>
            <a:off x="7583488" y="304800"/>
            <a:ext cx="1103630" cy="1104900"/>
          </a:xfrm>
          <a:custGeom>
            <a:rect l="l" t="t" r="r" b="b"/>
            <a:pathLst>
              <a:path w="1103629" h="1104900">
                <a:moveTo>
                  <a:pt x="0" y="552450"/>
                </a:moveTo>
                <a:lnTo>
                  <a:pt x="1103311" y="552450"/>
                </a:lnTo>
                <a:lnTo>
                  <a:pt x="1101286" y="504782"/>
                </a:lnTo>
                <a:lnTo>
                  <a:pt x="1095322" y="458240"/>
                </a:lnTo>
                <a:lnTo>
                  <a:pt x="1085584" y="412990"/>
                </a:lnTo>
                <a:lnTo>
                  <a:pt x="1072237" y="369198"/>
                </a:lnTo>
                <a:lnTo>
                  <a:pt x="1055448" y="327030"/>
                </a:lnTo>
                <a:lnTo>
                  <a:pt x="1035382" y="286650"/>
                </a:lnTo>
                <a:lnTo>
                  <a:pt x="1012204" y="248226"/>
                </a:lnTo>
                <a:lnTo>
                  <a:pt x="986081" y="211923"/>
                </a:lnTo>
                <a:lnTo>
                  <a:pt x="957177" y="177907"/>
                </a:lnTo>
                <a:lnTo>
                  <a:pt x="925658" y="146343"/>
                </a:lnTo>
                <a:lnTo>
                  <a:pt x="891691" y="117398"/>
                </a:lnTo>
                <a:lnTo>
                  <a:pt x="855439" y="91237"/>
                </a:lnTo>
                <a:lnTo>
                  <a:pt x="817070" y="68026"/>
                </a:lnTo>
                <a:lnTo>
                  <a:pt x="776749" y="47931"/>
                </a:lnTo>
                <a:lnTo>
                  <a:pt x="734641" y="31118"/>
                </a:lnTo>
                <a:lnTo>
                  <a:pt x="690911" y="17752"/>
                </a:lnTo>
                <a:lnTo>
                  <a:pt x="645726" y="8000"/>
                </a:lnTo>
                <a:lnTo>
                  <a:pt x="599250" y="2027"/>
                </a:lnTo>
                <a:lnTo>
                  <a:pt x="551655" y="0"/>
                </a:lnTo>
                <a:lnTo>
                  <a:pt x="504056" y="2027"/>
                </a:lnTo>
                <a:lnTo>
                  <a:pt x="457582" y="8000"/>
                </a:lnTo>
                <a:lnTo>
                  <a:pt x="412397" y="17753"/>
                </a:lnTo>
                <a:lnTo>
                  <a:pt x="368668" y="31118"/>
                </a:lnTo>
                <a:lnTo>
                  <a:pt x="326560" y="47931"/>
                </a:lnTo>
                <a:lnTo>
                  <a:pt x="286238" y="68026"/>
                </a:lnTo>
                <a:lnTo>
                  <a:pt x="247870" y="91237"/>
                </a:lnTo>
                <a:lnTo>
                  <a:pt x="211619" y="117398"/>
                </a:lnTo>
                <a:lnTo>
                  <a:pt x="177651" y="146344"/>
                </a:lnTo>
                <a:lnTo>
                  <a:pt x="146133" y="177908"/>
                </a:lnTo>
                <a:lnTo>
                  <a:pt x="117229" y="211924"/>
                </a:lnTo>
                <a:lnTo>
                  <a:pt x="91105" y="248227"/>
                </a:lnTo>
                <a:lnTo>
                  <a:pt x="67928" y="286651"/>
                </a:lnTo>
                <a:lnTo>
                  <a:pt x="47862" y="327031"/>
                </a:lnTo>
                <a:lnTo>
                  <a:pt x="31073" y="369199"/>
                </a:lnTo>
                <a:lnTo>
                  <a:pt x="17726" y="412991"/>
                </a:lnTo>
                <a:lnTo>
                  <a:pt x="7988" y="458241"/>
                </a:lnTo>
                <a:lnTo>
                  <a:pt x="2024" y="504782"/>
                </a:lnTo>
                <a:lnTo>
                  <a:pt x="0" y="552450"/>
                </a:lnTo>
                <a:close/>
              </a:path>
              <a:path w="1103629" h="1104900">
                <a:moveTo>
                  <a:pt x="551655" y="1104900"/>
                </a:moveTo>
                <a:lnTo>
                  <a:pt x="599254" y="1102872"/>
                </a:lnTo>
                <a:lnTo>
                  <a:pt x="645729" y="1096899"/>
                </a:lnTo>
                <a:lnTo>
                  <a:pt x="690914" y="1087147"/>
                </a:lnTo>
                <a:lnTo>
                  <a:pt x="734643" y="1073781"/>
                </a:lnTo>
                <a:lnTo>
                  <a:pt x="776751" y="1056968"/>
                </a:lnTo>
                <a:lnTo>
                  <a:pt x="817072" y="1036873"/>
                </a:lnTo>
                <a:lnTo>
                  <a:pt x="855441" y="1013662"/>
                </a:lnTo>
                <a:lnTo>
                  <a:pt x="891692" y="987501"/>
                </a:lnTo>
                <a:lnTo>
                  <a:pt x="925659" y="958556"/>
                </a:lnTo>
                <a:lnTo>
                  <a:pt x="957178" y="926992"/>
                </a:lnTo>
                <a:lnTo>
                  <a:pt x="986082" y="892976"/>
                </a:lnTo>
                <a:lnTo>
                  <a:pt x="1012205" y="856672"/>
                </a:lnTo>
                <a:lnTo>
                  <a:pt x="1035383" y="818248"/>
                </a:lnTo>
                <a:lnTo>
                  <a:pt x="1055449" y="777869"/>
                </a:lnTo>
                <a:lnTo>
                  <a:pt x="1072238" y="735700"/>
                </a:lnTo>
                <a:lnTo>
                  <a:pt x="1085584" y="691908"/>
                </a:lnTo>
                <a:lnTo>
                  <a:pt x="1095323" y="646659"/>
                </a:lnTo>
                <a:lnTo>
                  <a:pt x="1101287" y="600117"/>
                </a:lnTo>
                <a:lnTo>
                  <a:pt x="1103312" y="552450"/>
                </a:lnTo>
                <a:lnTo>
                  <a:pt x="0" y="552450"/>
                </a:lnTo>
                <a:lnTo>
                  <a:pt x="2024" y="600117"/>
                </a:lnTo>
                <a:lnTo>
                  <a:pt x="7989" y="646659"/>
                </a:lnTo>
                <a:lnTo>
                  <a:pt x="17727" y="691909"/>
                </a:lnTo>
                <a:lnTo>
                  <a:pt x="31073" y="735701"/>
                </a:lnTo>
                <a:lnTo>
                  <a:pt x="47862" y="777869"/>
                </a:lnTo>
                <a:lnTo>
                  <a:pt x="67928" y="818249"/>
                </a:lnTo>
                <a:lnTo>
                  <a:pt x="91106" y="856673"/>
                </a:lnTo>
                <a:lnTo>
                  <a:pt x="117229" y="892976"/>
                </a:lnTo>
                <a:lnTo>
                  <a:pt x="146133" y="926992"/>
                </a:lnTo>
                <a:lnTo>
                  <a:pt x="177651" y="958556"/>
                </a:lnTo>
                <a:lnTo>
                  <a:pt x="211619" y="987501"/>
                </a:lnTo>
                <a:lnTo>
                  <a:pt x="247870" y="1013662"/>
                </a:lnTo>
                <a:lnTo>
                  <a:pt x="286239" y="1036873"/>
                </a:lnTo>
                <a:lnTo>
                  <a:pt x="326560" y="1056968"/>
                </a:lnTo>
                <a:lnTo>
                  <a:pt x="368668" y="1073781"/>
                </a:lnTo>
                <a:lnTo>
                  <a:pt x="412397" y="1087147"/>
                </a:lnTo>
                <a:lnTo>
                  <a:pt x="457582" y="1096899"/>
                </a:lnTo>
                <a:lnTo>
                  <a:pt x="504057" y="1102872"/>
                </a:lnTo>
                <a:lnTo>
                  <a:pt x="551655" y="1104900"/>
                </a:lnTo>
                <a:close/>
              </a:path>
            </a:pathLst>
          </a:custGeom>
          <a:solidFill>
            <a:srgbClr val="D9D8E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8" name="bg object 18"/>
          <p:cNvSpPr/>
          <p:nvPr/>
        </p:nvSpPr>
        <p:spPr>
          <a:xfrm>
            <a:off x="1071562" y="306387"/>
            <a:ext cx="1103630" cy="1104900"/>
          </a:xfrm>
          <a:custGeom>
            <a:rect l="l" t="t" r="r" b="b"/>
            <a:pathLst>
              <a:path w="1103630" h="1104900">
                <a:moveTo>
                  <a:pt x="0" y="552450"/>
                </a:moveTo>
                <a:lnTo>
                  <a:pt x="1103311" y="552450"/>
                </a:lnTo>
                <a:lnTo>
                  <a:pt x="1101286" y="504782"/>
                </a:lnTo>
                <a:lnTo>
                  <a:pt x="1095322" y="458240"/>
                </a:lnTo>
                <a:lnTo>
                  <a:pt x="1085584" y="412991"/>
                </a:lnTo>
                <a:lnTo>
                  <a:pt x="1072237" y="369198"/>
                </a:lnTo>
                <a:lnTo>
                  <a:pt x="1055448" y="327030"/>
                </a:lnTo>
                <a:lnTo>
                  <a:pt x="1035382" y="286650"/>
                </a:lnTo>
                <a:lnTo>
                  <a:pt x="1012204" y="248226"/>
                </a:lnTo>
                <a:lnTo>
                  <a:pt x="986081" y="211923"/>
                </a:lnTo>
                <a:lnTo>
                  <a:pt x="957177" y="177907"/>
                </a:lnTo>
                <a:lnTo>
                  <a:pt x="925658" y="146343"/>
                </a:lnTo>
                <a:lnTo>
                  <a:pt x="891691" y="117398"/>
                </a:lnTo>
                <a:lnTo>
                  <a:pt x="855440" y="91237"/>
                </a:lnTo>
                <a:lnTo>
                  <a:pt x="817071" y="68026"/>
                </a:lnTo>
                <a:lnTo>
                  <a:pt x="776749" y="47931"/>
                </a:lnTo>
                <a:lnTo>
                  <a:pt x="734641" y="31118"/>
                </a:lnTo>
                <a:lnTo>
                  <a:pt x="690912" y="17752"/>
                </a:lnTo>
                <a:lnTo>
                  <a:pt x="645727" y="8000"/>
                </a:lnTo>
                <a:lnTo>
                  <a:pt x="599250" y="2027"/>
                </a:lnTo>
                <a:lnTo>
                  <a:pt x="551655" y="0"/>
                </a:lnTo>
                <a:lnTo>
                  <a:pt x="504056" y="2027"/>
                </a:lnTo>
                <a:lnTo>
                  <a:pt x="457582" y="8000"/>
                </a:lnTo>
                <a:lnTo>
                  <a:pt x="412397" y="17753"/>
                </a:lnTo>
                <a:lnTo>
                  <a:pt x="368668" y="31118"/>
                </a:lnTo>
                <a:lnTo>
                  <a:pt x="326560" y="47931"/>
                </a:lnTo>
                <a:lnTo>
                  <a:pt x="286239" y="68026"/>
                </a:lnTo>
                <a:lnTo>
                  <a:pt x="247870" y="91237"/>
                </a:lnTo>
                <a:lnTo>
                  <a:pt x="211619" y="117398"/>
                </a:lnTo>
                <a:lnTo>
                  <a:pt x="177651" y="146344"/>
                </a:lnTo>
                <a:lnTo>
                  <a:pt x="146133" y="177908"/>
                </a:lnTo>
                <a:lnTo>
                  <a:pt x="117229" y="211924"/>
                </a:lnTo>
                <a:lnTo>
                  <a:pt x="91106" y="248227"/>
                </a:lnTo>
                <a:lnTo>
                  <a:pt x="67928" y="286651"/>
                </a:lnTo>
                <a:lnTo>
                  <a:pt x="47862" y="327031"/>
                </a:lnTo>
                <a:lnTo>
                  <a:pt x="31073" y="369199"/>
                </a:lnTo>
                <a:lnTo>
                  <a:pt x="17727" y="412991"/>
                </a:lnTo>
                <a:lnTo>
                  <a:pt x="7989" y="458241"/>
                </a:lnTo>
                <a:lnTo>
                  <a:pt x="2024" y="504783"/>
                </a:lnTo>
                <a:lnTo>
                  <a:pt x="0" y="552450"/>
                </a:lnTo>
                <a:close/>
              </a:path>
              <a:path w="1103630" h="1104900">
                <a:moveTo>
                  <a:pt x="551655" y="1104900"/>
                </a:moveTo>
                <a:lnTo>
                  <a:pt x="599255" y="1102872"/>
                </a:lnTo>
                <a:lnTo>
                  <a:pt x="645729" y="1096899"/>
                </a:lnTo>
                <a:lnTo>
                  <a:pt x="690914" y="1087147"/>
                </a:lnTo>
                <a:lnTo>
                  <a:pt x="734643" y="1073781"/>
                </a:lnTo>
                <a:lnTo>
                  <a:pt x="776751" y="1056968"/>
                </a:lnTo>
                <a:lnTo>
                  <a:pt x="817072" y="1036873"/>
                </a:lnTo>
                <a:lnTo>
                  <a:pt x="855441" y="1013662"/>
                </a:lnTo>
                <a:lnTo>
                  <a:pt x="891692" y="987501"/>
                </a:lnTo>
                <a:lnTo>
                  <a:pt x="925660" y="958556"/>
                </a:lnTo>
                <a:lnTo>
                  <a:pt x="957178" y="926992"/>
                </a:lnTo>
                <a:lnTo>
                  <a:pt x="986082" y="892976"/>
                </a:lnTo>
                <a:lnTo>
                  <a:pt x="1012205" y="856673"/>
                </a:lnTo>
                <a:lnTo>
                  <a:pt x="1035383" y="818248"/>
                </a:lnTo>
                <a:lnTo>
                  <a:pt x="1055449" y="777869"/>
                </a:lnTo>
                <a:lnTo>
                  <a:pt x="1072238" y="735701"/>
                </a:lnTo>
                <a:lnTo>
                  <a:pt x="1085584" y="691908"/>
                </a:lnTo>
                <a:lnTo>
                  <a:pt x="1095323" y="646659"/>
                </a:lnTo>
                <a:lnTo>
                  <a:pt x="1101287" y="600117"/>
                </a:lnTo>
                <a:lnTo>
                  <a:pt x="1103312" y="552450"/>
                </a:lnTo>
                <a:lnTo>
                  <a:pt x="0" y="552450"/>
                </a:lnTo>
                <a:lnTo>
                  <a:pt x="2024" y="600117"/>
                </a:lnTo>
                <a:lnTo>
                  <a:pt x="7989" y="646659"/>
                </a:lnTo>
                <a:lnTo>
                  <a:pt x="17727" y="691909"/>
                </a:lnTo>
                <a:lnTo>
                  <a:pt x="31073" y="735701"/>
                </a:lnTo>
                <a:lnTo>
                  <a:pt x="47862" y="777869"/>
                </a:lnTo>
                <a:lnTo>
                  <a:pt x="67929" y="818249"/>
                </a:lnTo>
                <a:lnTo>
                  <a:pt x="91106" y="856673"/>
                </a:lnTo>
                <a:lnTo>
                  <a:pt x="117230" y="892976"/>
                </a:lnTo>
                <a:lnTo>
                  <a:pt x="146133" y="926992"/>
                </a:lnTo>
                <a:lnTo>
                  <a:pt x="177652" y="958556"/>
                </a:lnTo>
                <a:lnTo>
                  <a:pt x="211619" y="987501"/>
                </a:lnTo>
                <a:lnTo>
                  <a:pt x="247870" y="1013662"/>
                </a:lnTo>
                <a:lnTo>
                  <a:pt x="286239" y="1036873"/>
                </a:lnTo>
                <a:lnTo>
                  <a:pt x="326561" y="1056968"/>
                </a:lnTo>
                <a:lnTo>
                  <a:pt x="368669" y="1073782"/>
                </a:lnTo>
                <a:lnTo>
                  <a:pt x="412398" y="1087147"/>
                </a:lnTo>
                <a:lnTo>
                  <a:pt x="457582" y="1096899"/>
                </a:lnTo>
                <a:lnTo>
                  <a:pt x="504057" y="1102872"/>
                </a:lnTo>
                <a:lnTo>
                  <a:pt x="551655" y="1104900"/>
                </a:lnTo>
                <a:close/>
              </a:path>
            </a:pathLst>
          </a:custGeom>
          <a:solidFill>
            <a:srgbClr val="D9D8E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9" name="bg object 19"/>
          <p:cNvSpPr/>
          <p:nvPr/>
        </p:nvSpPr>
        <p:spPr>
          <a:xfrm>
            <a:off x="6324600" y="304799"/>
            <a:ext cx="1103630" cy="1104900"/>
          </a:xfrm>
          <a:custGeom>
            <a:rect l="l" t="t" r="r" b="b"/>
            <a:pathLst>
              <a:path w="1103629" h="1104900">
                <a:moveTo>
                  <a:pt x="1103312" y="552450"/>
                </a:moveTo>
                <a:lnTo>
                  <a:pt x="1101287" y="504783"/>
                </a:lnTo>
                <a:lnTo>
                  <a:pt x="1095322" y="458241"/>
                </a:lnTo>
                <a:lnTo>
                  <a:pt x="1085584" y="412991"/>
                </a:lnTo>
                <a:lnTo>
                  <a:pt x="1072238" y="369199"/>
                </a:lnTo>
                <a:lnTo>
                  <a:pt x="1055449" y="327031"/>
                </a:lnTo>
                <a:lnTo>
                  <a:pt x="1035383" y="286651"/>
                </a:lnTo>
                <a:lnTo>
                  <a:pt x="1012205" y="248227"/>
                </a:lnTo>
                <a:lnTo>
                  <a:pt x="986082" y="211924"/>
                </a:lnTo>
                <a:lnTo>
                  <a:pt x="957178" y="177908"/>
                </a:lnTo>
                <a:lnTo>
                  <a:pt x="925660" y="146344"/>
                </a:lnTo>
                <a:lnTo>
                  <a:pt x="891692" y="117398"/>
                </a:lnTo>
                <a:lnTo>
                  <a:pt x="855441" y="91237"/>
                </a:lnTo>
                <a:lnTo>
                  <a:pt x="817072" y="68026"/>
                </a:lnTo>
                <a:lnTo>
                  <a:pt x="776751" y="47931"/>
                </a:lnTo>
                <a:lnTo>
                  <a:pt x="734643" y="31118"/>
                </a:lnTo>
                <a:lnTo>
                  <a:pt x="690914" y="17753"/>
                </a:lnTo>
                <a:lnTo>
                  <a:pt x="645729" y="8000"/>
                </a:lnTo>
                <a:lnTo>
                  <a:pt x="599255" y="2027"/>
                </a:lnTo>
                <a:lnTo>
                  <a:pt x="551656" y="0"/>
                </a:lnTo>
                <a:lnTo>
                  <a:pt x="504058" y="2027"/>
                </a:lnTo>
                <a:lnTo>
                  <a:pt x="457584" y="8000"/>
                </a:lnTo>
                <a:lnTo>
                  <a:pt x="412399" y="17752"/>
                </a:lnTo>
                <a:lnTo>
                  <a:pt x="368670" y="31118"/>
                </a:lnTo>
                <a:lnTo>
                  <a:pt x="326562" y="47931"/>
                </a:lnTo>
                <a:lnTo>
                  <a:pt x="286240" y="68026"/>
                </a:lnTo>
                <a:lnTo>
                  <a:pt x="247871" y="91237"/>
                </a:lnTo>
                <a:lnTo>
                  <a:pt x="211620" y="117398"/>
                </a:lnTo>
                <a:lnTo>
                  <a:pt x="177653" y="146343"/>
                </a:lnTo>
                <a:lnTo>
                  <a:pt x="146134" y="177907"/>
                </a:lnTo>
                <a:lnTo>
                  <a:pt x="117230" y="211923"/>
                </a:lnTo>
                <a:lnTo>
                  <a:pt x="91107" y="248226"/>
                </a:lnTo>
                <a:lnTo>
                  <a:pt x="67929" y="286650"/>
                </a:lnTo>
                <a:lnTo>
                  <a:pt x="47863" y="327030"/>
                </a:lnTo>
                <a:lnTo>
                  <a:pt x="31074" y="369198"/>
                </a:lnTo>
                <a:lnTo>
                  <a:pt x="17727" y="412991"/>
                </a:lnTo>
                <a:lnTo>
                  <a:pt x="7989" y="458240"/>
                </a:lnTo>
                <a:lnTo>
                  <a:pt x="2025" y="504782"/>
                </a:lnTo>
                <a:lnTo>
                  <a:pt x="0" y="552450"/>
                </a:lnTo>
                <a:lnTo>
                  <a:pt x="2025" y="600117"/>
                </a:lnTo>
                <a:lnTo>
                  <a:pt x="7989" y="646659"/>
                </a:lnTo>
                <a:lnTo>
                  <a:pt x="17728" y="691908"/>
                </a:lnTo>
                <a:lnTo>
                  <a:pt x="31074" y="735701"/>
                </a:lnTo>
                <a:lnTo>
                  <a:pt x="47863" y="777869"/>
                </a:lnTo>
                <a:lnTo>
                  <a:pt x="67929" y="818248"/>
                </a:lnTo>
                <a:lnTo>
                  <a:pt x="91107" y="856673"/>
                </a:lnTo>
                <a:lnTo>
                  <a:pt x="117230" y="892976"/>
                </a:lnTo>
                <a:lnTo>
                  <a:pt x="146134" y="926992"/>
                </a:lnTo>
                <a:lnTo>
                  <a:pt x="177652" y="958556"/>
                </a:lnTo>
                <a:lnTo>
                  <a:pt x="211619" y="987501"/>
                </a:lnTo>
                <a:lnTo>
                  <a:pt x="247870" y="1013662"/>
                </a:lnTo>
                <a:lnTo>
                  <a:pt x="286239" y="1036873"/>
                </a:lnTo>
                <a:lnTo>
                  <a:pt x="326560" y="1056968"/>
                </a:lnTo>
                <a:lnTo>
                  <a:pt x="368668" y="1073781"/>
                </a:lnTo>
                <a:lnTo>
                  <a:pt x="412397" y="1087147"/>
                </a:lnTo>
                <a:lnTo>
                  <a:pt x="457582" y="1096899"/>
                </a:lnTo>
                <a:lnTo>
                  <a:pt x="504057" y="1102872"/>
                </a:lnTo>
                <a:lnTo>
                  <a:pt x="551656" y="1104900"/>
                </a:lnTo>
                <a:lnTo>
                  <a:pt x="599255" y="1102872"/>
                </a:lnTo>
                <a:lnTo>
                  <a:pt x="645729" y="1096899"/>
                </a:lnTo>
                <a:lnTo>
                  <a:pt x="690914" y="1087147"/>
                </a:lnTo>
                <a:lnTo>
                  <a:pt x="734643" y="1073782"/>
                </a:lnTo>
                <a:lnTo>
                  <a:pt x="776751" y="1056968"/>
                </a:lnTo>
                <a:lnTo>
                  <a:pt x="817072" y="1036873"/>
                </a:lnTo>
                <a:lnTo>
                  <a:pt x="855441" y="1013662"/>
                </a:lnTo>
                <a:lnTo>
                  <a:pt x="891692" y="987501"/>
                </a:lnTo>
                <a:lnTo>
                  <a:pt x="925660" y="958556"/>
                </a:lnTo>
                <a:lnTo>
                  <a:pt x="957178" y="926992"/>
                </a:lnTo>
                <a:lnTo>
                  <a:pt x="986082" y="892976"/>
                </a:lnTo>
                <a:lnTo>
                  <a:pt x="1012206" y="856673"/>
                </a:lnTo>
                <a:lnTo>
                  <a:pt x="1035383" y="818249"/>
                </a:lnTo>
                <a:lnTo>
                  <a:pt x="1055449" y="777869"/>
                </a:lnTo>
                <a:lnTo>
                  <a:pt x="1072238" y="735701"/>
                </a:lnTo>
                <a:lnTo>
                  <a:pt x="1085585" y="691909"/>
                </a:lnTo>
                <a:lnTo>
                  <a:pt x="1095323" y="646659"/>
                </a:lnTo>
                <a:lnTo>
                  <a:pt x="1101287" y="600117"/>
                </a:lnTo>
                <a:lnTo>
                  <a:pt x="1103312" y="552450"/>
                </a:lnTo>
                <a:close/>
              </a:path>
            </a:pathLst>
          </a:custGeom>
          <a:ln w="28575">
            <a:solidFill>
              <a:srgbClr val="D9D8E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0" name="bg object 20"/>
          <p:cNvSpPr/>
          <p:nvPr/>
        </p:nvSpPr>
        <p:spPr>
          <a:xfrm>
            <a:off x="2359025" y="304799"/>
            <a:ext cx="1103630" cy="1104900"/>
          </a:xfrm>
          <a:custGeom>
            <a:rect l="l" t="t" r="r" b="b"/>
            <a:pathLst>
              <a:path w="1103629" h="1104900">
                <a:moveTo>
                  <a:pt x="1103311" y="552450"/>
                </a:moveTo>
                <a:lnTo>
                  <a:pt x="1101286" y="504783"/>
                </a:lnTo>
                <a:lnTo>
                  <a:pt x="1095322" y="458241"/>
                </a:lnTo>
                <a:lnTo>
                  <a:pt x="1085584" y="412991"/>
                </a:lnTo>
                <a:lnTo>
                  <a:pt x="1072238" y="369199"/>
                </a:lnTo>
                <a:lnTo>
                  <a:pt x="1055449" y="327031"/>
                </a:lnTo>
                <a:lnTo>
                  <a:pt x="1035382" y="286651"/>
                </a:lnTo>
                <a:lnTo>
                  <a:pt x="1012205" y="248227"/>
                </a:lnTo>
                <a:lnTo>
                  <a:pt x="986082" y="211924"/>
                </a:lnTo>
                <a:lnTo>
                  <a:pt x="957178" y="177908"/>
                </a:lnTo>
                <a:lnTo>
                  <a:pt x="925659" y="146344"/>
                </a:lnTo>
                <a:lnTo>
                  <a:pt x="891692" y="117398"/>
                </a:lnTo>
                <a:lnTo>
                  <a:pt x="855441" y="91237"/>
                </a:lnTo>
                <a:lnTo>
                  <a:pt x="817072" y="68026"/>
                </a:lnTo>
                <a:lnTo>
                  <a:pt x="776751" y="47931"/>
                </a:lnTo>
                <a:lnTo>
                  <a:pt x="734643" y="31118"/>
                </a:lnTo>
                <a:lnTo>
                  <a:pt x="690914" y="17753"/>
                </a:lnTo>
                <a:lnTo>
                  <a:pt x="645729" y="8000"/>
                </a:lnTo>
                <a:lnTo>
                  <a:pt x="599255" y="2027"/>
                </a:lnTo>
                <a:lnTo>
                  <a:pt x="551656" y="0"/>
                </a:lnTo>
                <a:lnTo>
                  <a:pt x="504058" y="2027"/>
                </a:lnTo>
                <a:lnTo>
                  <a:pt x="457583" y="8000"/>
                </a:lnTo>
                <a:lnTo>
                  <a:pt x="412398" y="17752"/>
                </a:lnTo>
                <a:lnTo>
                  <a:pt x="368669" y="31118"/>
                </a:lnTo>
                <a:lnTo>
                  <a:pt x="326561" y="47931"/>
                </a:lnTo>
                <a:lnTo>
                  <a:pt x="286240" y="68026"/>
                </a:lnTo>
                <a:lnTo>
                  <a:pt x="247871" y="91237"/>
                </a:lnTo>
                <a:lnTo>
                  <a:pt x="211620" y="117398"/>
                </a:lnTo>
                <a:lnTo>
                  <a:pt x="177652" y="146343"/>
                </a:lnTo>
                <a:lnTo>
                  <a:pt x="146134" y="177907"/>
                </a:lnTo>
                <a:lnTo>
                  <a:pt x="117230" y="211923"/>
                </a:lnTo>
                <a:lnTo>
                  <a:pt x="91106" y="248226"/>
                </a:lnTo>
                <a:lnTo>
                  <a:pt x="67929" y="286650"/>
                </a:lnTo>
                <a:lnTo>
                  <a:pt x="47863" y="327030"/>
                </a:lnTo>
                <a:lnTo>
                  <a:pt x="31074" y="369198"/>
                </a:lnTo>
                <a:lnTo>
                  <a:pt x="17727" y="412991"/>
                </a:lnTo>
                <a:lnTo>
                  <a:pt x="7989" y="458240"/>
                </a:lnTo>
                <a:lnTo>
                  <a:pt x="2024" y="504782"/>
                </a:lnTo>
                <a:lnTo>
                  <a:pt x="0" y="552450"/>
                </a:lnTo>
                <a:lnTo>
                  <a:pt x="2025" y="600117"/>
                </a:lnTo>
                <a:lnTo>
                  <a:pt x="7989" y="646659"/>
                </a:lnTo>
                <a:lnTo>
                  <a:pt x="17727" y="691908"/>
                </a:lnTo>
                <a:lnTo>
                  <a:pt x="31074" y="735701"/>
                </a:lnTo>
                <a:lnTo>
                  <a:pt x="47863" y="777869"/>
                </a:lnTo>
                <a:lnTo>
                  <a:pt x="67929" y="818248"/>
                </a:lnTo>
                <a:lnTo>
                  <a:pt x="91106" y="856673"/>
                </a:lnTo>
                <a:lnTo>
                  <a:pt x="117230" y="892976"/>
                </a:lnTo>
                <a:lnTo>
                  <a:pt x="146133" y="926992"/>
                </a:lnTo>
                <a:lnTo>
                  <a:pt x="177652" y="958556"/>
                </a:lnTo>
                <a:lnTo>
                  <a:pt x="211619" y="987501"/>
                </a:lnTo>
                <a:lnTo>
                  <a:pt x="247870" y="1013662"/>
                </a:lnTo>
                <a:lnTo>
                  <a:pt x="286239" y="1036873"/>
                </a:lnTo>
                <a:lnTo>
                  <a:pt x="326560" y="1056968"/>
                </a:lnTo>
                <a:lnTo>
                  <a:pt x="368668" y="1073781"/>
                </a:lnTo>
                <a:lnTo>
                  <a:pt x="412397" y="1087147"/>
                </a:lnTo>
                <a:lnTo>
                  <a:pt x="457582" y="1096899"/>
                </a:lnTo>
                <a:lnTo>
                  <a:pt x="504057" y="1102872"/>
                </a:lnTo>
                <a:lnTo>
                  <a:pt x="551656" y="1104900"/>
                </a:lnTo>
                <a:lnTo>
                  <a:pt x="599255" y="1102872"/>
                </a:lnTo>
                <a:lnTo>
                  <a:pt x="645729" y="1096899"/>
                </a:lnTo>
                <a:lnTo>
                  <a:pt x="690914" y="1087147"/>
                </a:lnTo>
                <a:lnTo>
                  <a:pt x="734643" y="1073782"/>
                </a:lnTo>
                <a:lnTo>
                  <a:pt x="776751" y="1056968"/>
                </a:lnTo>
                <a:lnTo>
                  <a:pt x="817072" y="1036873"/>
                </a:lnTo>
                <a:lnTo>
                  <a:pt x="855441" y="1013662"/>
                </a:lnTo>
                <a:lnTo>
                  <a:pt x="891692" y="987501"/>
                </a:lnTo>
                <a:lnTo>
                  <a:pt x="925660" y="958556"/>
                </a:lnTo>
                <a:lnTo>
                  <a:pt x="957178" y="926992"/>
                </a:lnTo>
                <a:lnTo>
                  <a:pt x="986082" y="892976"/>
                </a:lnTo>
                <a:lnTo>
                  <a:pt x="1012205" y="856673"/>
                </a:lnTo>
                <a:lnTo>
                  <a:pt x="1035383" y="818249"/>
                </a:lnTo>
                <a:lnTo>
                  <a:pt x="1055449" y="777869"/>
                </a:lnTo>
                <a:lnTo>
                  <a:pt x="1072238" y="735701"/>
                </a:lnTo>
                <a:lnTo>
                  <a:pt x="1085585" y="691909"/>
                </a:lnTo>
                <a:lnTo>
                  <a:pt x="1095323" y="646659"/>
                </a:lnTo>
                <a:lnTo>
                  <a:pt x="1101287" y="600117"/>
                </a:lnTo>
                <a:lnTo>
                  <a:pt x="1103312" y="552450"/>
                </a:lnTo>
                <a:close/>
              </a:path>
            </a:pathLst>
          </a:custGeom>
          <a:ln w="28575">
            <a:solidFill>
              <a:srgbClr val="D9D8E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459739" y="502920"/>
            <a:ext cx="8224520" cy="86677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600" b="1" i="0">
                <a:solidFill>
                  <a:srgbClr val="CC3300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81000" y="1738312"/>
            <a:ext cx="8453755" cy="40303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535939" y="6289942"/>
            <a:ext cx="661035" cy="16763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>
              <a:defRPr sz="10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/>
              <a:t>11/12/2023</a:t>
            </a:r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417559" y="6289942"/>
            <a:ext cx="230504" cy="16763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>
              <a:defRPr sz="10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pPr marL="107950">
              <a:lnSpc>
                <a:spcPct val="100000"/>
              </a:lnSpc>
              <a:spcBef>
                <a:spcPts val="5"/>
              </a:spcBef>
            </a:pPr>
            <a:fld id="{81D60167-4931-47E6-BA6A-407CBD079E47}" type="slidenum">
              <a:rPr/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Relationship Id="rId3" Type="http://schemas.openxmlformats.org/officeDocument/2006/relationships/image" Target="../media/image5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8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13.jpeg" /><Relationship Id="rId7" Type="http://schemas.openxmlformats.org/officeDocument/2006/relationships/image" Target="../media/image14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5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7125153031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2336164" y="2709555"/>
            <a:ext cx="3213100" cy="2073910"/>
          </a:xfrm>
          <a:prstGeom prst="rect">
            <a:avLst/>
          </a:prstGeom>
        </p:spPr>
        <p:txBody>
          <a:bodyPr vert="horz" wrap="square" lIns="0" tIns="207645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1635"/>
              </a:spcBef>
              <a:buClr>
                <a:srgbClr val="CCCCFF"/>
              </a:buClr>
              <a:buSzPct val="81250"/>
              <a:buFont typeface="Wingdings"/>
              <a:buChar char=""/>
              <a:tabLst>
                <a:tab pos="355600"/>
              </a:tabLst>
            </a:pPr>
            <a:r>
              <a:rPr sz="3200" b="1" spc="-10">
                <a:latin typeface="Microsoft JhengHei"/>
                <a:cs typeface="Microsoft JhengHei"/>
              </a:rPr>
              <a:t>产品和产品组合</a:t>
            </a:r>
            <a:endParaRPr sz="3200">
              <a:latin typeface="Microsoft JhengHei"/>
              <a:cs typeface="Microsoft JhengHei"/>
            </a:endParaRPr>
          </a:p>
          <a:p>
            <a:pPr marL="355600" indent="-342900">
              <a:lnSpc>
                <a:spcPct val="100000"/>
              </a:lnSpc>
              <a:spcBef>
                <a:spcPts val="1535"/>
              </a:spcBef>
              <a:buClr>
                <a:srgbClr val="CCCCFF"/>
              </a:buClr>
              <a:buSzPct val="81250"/>
              <a:buFont typeface="Wingdings"/>
              <a:buChar char=""/>
              <a:tabLst>
                <a:tab pos="355600"/>
              </a:tabLst>
            </a:pPr>
            <a:r>
              <a:rPr sz="3200" b="1" spc="-15">
                <a:latin typeface="Microsoft JhengHei"/>
                <a:cs typeface="Microsoft JhengHei"/>
              </a:rPr>
              <a:t>品牌策略</a:t>
            </a:r>
            <a:endParaRPr sz="3200">
              <a:latin typeface="Microsoft JhengHei"/>
              <a:cs typeface="Microsoft JhengHei"/>
            </a:endParaRPr>
          </a:p>
          <a:p>
            <a:pPr marL="355600" indent="-342900">
              <a:lnSpc>
                <a:spcPct val="100000"/>
              </a:lnSpc>
              <a:spcBef>
                <a:spcPts val="1535"/>
              </a:spcBef>
              <a:buClr>
                <a:srgbClr val="CCCCFF"/>
              </a:buClr>
              <a:buSzPct val="81250"/>
              <a:buFont typeface="Wingdings"/>
              <a:buChar char=""/>
              <a:tabLst>
                <a:tab pos="355600"/>
              </a:tabLst>
            </a:pPr>
            <a:r>
              <a:rPr sz="3200" b="1" spc="-15">
                <a:latin typeface="Microsoft JhengHei"/>
                <a:cs typeface="Microsoft JhengHei"/>
              </a:rPr>
              <a:t>包装策略</a:t>
            </a:r>
            <a:endParaRPr sz="320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535939" y="6289942"/>
            <a:ext cx="661035" cy="167640"/>
          </a:xfrm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1000" spc="-10">
                <a:latin typeface="Arial"/>
                <a:cs typeface="Arial"/>
              </a:rPr>
              <a:t>10/10/2023</a:t>
            </a:r>
            <a:endParaRPr sz="1000">
              <a:latin typeface="Arial"/>
              <a:cs typeface="Arial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07950">
              <a:lnSpc>
                <a:spcPct val="100000"/>
              </a:lnSpc>
              <a:spcBef>
                <a:spcPts val="5"/>
              </a:spcBef>
            </a:pPr>
            <a:fld id="{81D60167-4931-47E6-BA6A-407CBD079E47}" type="slidenum">
              <a:rPr/>
              <a:t>1</a:t>
            </a:fld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247850" y="1667510"/>
            <a:ext cx="4801235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349500"/>
              </a:tabLst>
            </a:pPr>
            <a:r>
              <a:rPr sz="4800">
                <a:solidFill>
                  <a:srgbClr val="000066"/>
                </a:solidFill>
              </a:rPr>
              <a:t>第八</a:t>
            </a:r>
            <a:r>
              <a:rPr sz="4800" spc="-50">
                <a:solidFill>
                  <a:srgbClr val="000066"/>
                </a:solidFill>
              </a:rPr>
              <a:t>章</a:t>
            </a:r>
            <a:r>
              <a:rPr sz="4800">
                <a:solidFill>
                  <a:srgbClr val="000066"/>
                </a:solidFill>
              </a:rPr>
              <a:t>	产品策</a:t>
            </a:r>
            <a:r>
              <a:rPr sz="4800" spc="-50">
                <a:solidFill>
                  <a:srgbClr val="000066"/>
                </a:solidFill>
              </a:rPr>
              <a:t>略</a:t>
            </a:r>
            <a:endParaRPr sz="48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916940" y="2277352"/>
            <a:ext cx="7315200" cy="3482340"/>
          </a:xfrm>
          <a:prstGeom prst="rect">
            <a:avLst/>
          </a:prstGeom>
        </p:spPr>
        <p:txBody>
          <a:bodyPr vert="horz" wrap="square" lIns="0" tIns="9779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770"/>
              </a:spcBef>
            </a:pPr>
            <a:r>
              <a:rPr sz="2800" b="1" spc="-285">
                <a:solidFill>
                  <a:srgbClr val="000099"/>
                </a:solidFill>
                <a:latin typeface="Microsoft JhengHei"/>
                <a:cs typeface="Microsoft JhengHei"/>
              </a:rPr>
              <a:t>1</a:t>
            </a:r>
            <a:r>
              <a:rPr sz="2800" b="1" spc="-5">
                <a:solidFill>
                  <a:srgbClr val="000099"/>
                </a:solidFill>
                <a:latin typeface="Microsoft JhengHei"/>
                <a:cs typeface="Microsoft JhengHei"/>
              </a:rPr>
              <a:t>、掌握产品整体思想，明确整体产品的层次；</a:t>
            </a:r>
            <a:endParaRPr sz="2800">
              <a:latin typeface="Microsoft JhengHei"/>
              <a:cs typeface="Microsoft JhengHei"/>
            </a:endParaRPr>
          </a:p>
          <a:p>
            <a:pPr marL="355600" marR="5080" indent="-342900">
              <a:lnSpc>
                <a:spcPct val="110000"/>
              </a:lnSpc>
              <a:spcBef>
                <a:spcPts val="335"/>
              </a:spcBef>
            </a:pPr>
            <a:r>
              <a:rPr sz="2800" b="1" spc="-285">
                <a:solidFill>
                  <a:srgbClr val="000099"/>
                </a:solidFill>
                <a:latin typeface="Microsoft JhengHei"/>
                <a:cs typeface="Microsoft JhengHei"/>
              </a:rPr>
              <a:t>2</a:t>
            </a:r>
            <a:r>
              <a:rPr sz="2800" b="1" spc="-5">
                <a:solidFill>
                  <a:srgbClr val="000099"/>
                </a:solidFill>
                <a:latin typeface="Microsoft JhengHei"/>
                <a:cs typeface="Microsoft JhengHei"/>
              </a:rPr>
              <a:t>、理解产品组合的相关概念，知道如何对企业的产品组合状况进行分析判断和决策；</a:t>
            </a:r>
            <a:endParaRPr sz="2800">
              <a:latin typeface="Microsoft JhengHei"/>
              <a:cs typeface="Microsoft JhengHei"/>
            </a:endParaRPr>
          </a:p>
          <a:p>
            <a:pPr marL="355600" marR="5080" indent="-342900">
              <a:lnSpc>
                <a:spcPct val="110000"/>
              </a:lnSpc>
              <a:spcBef>
                <a:spcPts val="340"/>
              </a:spcBef>
            </a:pPr>
            <a:r>
              <a:rPr sz="2800" b="1" spc="-285">
                <a:solidFill>
                  <a:srgbClr val="000099"/>
                </a:solidFill>
                <a:latin typeface="Microsoft JhengHei"/>
                <a:cs typeface="Microsoft JhengHei"/>
              </a:rPr>
              <a:t>3</a:t>
            </a:r>
            <a:r>
              <a:rPr sz="2800" b="1" spc="-5">
                <a:solidFill>
                  <a:srgbClr val="000099"/>
                </a:solidFill>
                <a:latin typeface="Microsoft JhengHei"/>
                <a:cs typeface="Microsoft JhengHei"/>
              </a:rPr>
              <a:t>、理解产品生命周期的概念和意义，明确生命周期各阶段的市场特征及营销策略；</a:t>
            </a:r>
            <a:endParaRPr sz="2800">
              <a:latin typeface="Microsoft JhengHei"/>
              <a:cs typeface="Microsoft JhengHei"/>
            </a:endParaRPr>
          </a:p>
          <a:p>
            <a:pPr marL="355600" marR="5080" indent="-342900">
              <a:lnSpc>
                <a:spcPct val="110000"/>
              </a:lnSpc>
              <a:spcBef>
                <a:spcPts val="335"/>
              </a:spcBef>
            </a:pPr>
            <a:r>
              <a:rPr sz="2800" b="1" spc="-285">
                <a:solidFill>
                  <a:srgbClr val="000099"/>
                </a:solidFill>
                <a:latin typeface="Microsoft JhengHei"/>
                <a:cs typeface="Microsoft JhengHei"/>
              </a:rPr>
              <a:t>4</a:t>
            </a:r>
            <a:r>
              <a:rPr sz="2800" b="1" spc="-5">
                <a:solidFill>
                  <a:srgbClr val="000099"/>
                </a:solidFill>
                <a:latin typeface="Microsoft JhengHei"/>
                <a:cs typeface="Microsoft JhengHei"/>
              </a:rPr>
              <a:t>、理解品牌的内涵，认识品牌对企业营销活动</a:t>
            </a:r>
            <a:r>
              <a:rPr sz="2800" b="1" spc="-15">
                <a:solidFill>
                  <a:srgbClr val="000099"/>
                </a:solidFill>
                <a:latin typeface="Microsoft JhengHei"/>
                <a:cs typeface="Microsoft JhengHei"/>
              </a:rPr>
              <a:t>的作用。</a:t>
            </a:r>
            <a:endParaRPr sz="280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535939" y="6289942"/>
            <a:ext cx="661035" cy="167640"/>
          </a:xfrm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1000" spc="-10">
                <a:latin typeface="Arial"/>
                <a:cs typeface="Arial"/>
              </a:rPr>
              <a:t>10/10/2023</a:t>
            </a:r>
            <a:endParaRPr sz="1000">
              <a:latin typeface="Arial"/>
              <a:cs typeface="Arial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07950">
              <a:lnSpc>
                <a:spcPct val="100000"/>
              </a:lnSpc>
              <a:spcBef>
                <a:spcPts val="5"/>
              </a:spcBef>
            </a:pPr>
            <a:fld id="{81D60167-4931-47E6-BA6A-407CBD079E47}" type="slidenum">
              <a:rPr/>
              <a:t>2</a:t>
            </a:fld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688339" y="1496695"/>
            <a:ext cx="20574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00" spc="-15">
                <a:solidFill>
                  <a:srgbClr val="CC0000"/>
                </a:solidFill>
              </a:rPr>
              <a:t>学习目标</a:t>
            </a:r>
            <a:endParaRPr sz="40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831339" y="1572895"/>
            <a:ext cx="5387975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818639"/>
              </a:tabLst>
            </a:pPr>
            <a:r>
              <a:rPr sz="4000">
                <a:solidFill>
                  <a:srgbClr val="000000"/>
                </a:solidFill>
              </a:rPr>
              <a:t>第一</a:t>
            </a:r>
            <a:r>
              <a:rPr sz="4000" spc="-50">
                <a:solidFill>
                  <a:srgbClr val="000000"/>
                </a:solidFill>
              </a:rPr>
              <a:t>节</a:t>
            </a:r>
            <a:r>
              <a:rPr sz="4000">
                <a:solidFill>
                  <a:srgbClr val="000000"/>
                </a:solidFill>
              </a:rPr>
              <a:t>	产品与产品组</a:t>
            </a:r>
            <a:r>
              <a:rPr sz="4000" spc="-50">
                <a:solidFill>
                  <a:srgbClr val="000000"/>
                </a:solidFill>
              </a:rPr>
              <a:t>合</a:t>
            </a:r>
            <a:endParaRPr sz="4000"/>
          </a:p>
        </p:txBody>
      </p:sp>
      <p:sp>
        <p:nvSpPr>
          <p:cNvPr id="4" name="object 4"/>
          <p:cNvSpPr txBox="1"/>
          <p:nvPr/>
        </p:nvSpPr>
        <p:spPr>
          <a:xfrm>
            <a:off x="535939" y="6289942"/>
            <a:ext cx="661035" cy="167640"/>
          </a:xfrm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1000" spc="-10">
                <a:latin typeface="Arial"/>
                <a:cs typeface="Arial"/>
              </a:rPr>
              <a:t>10/10/2023</a:t>
            </a:r>
            <a:endParaRPr sz="1000">
              <a:latin typeface="Arial"/>
              <a:cs typeface="Arial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07950">
              <a:lnSpc>
                <a:spcPct val="100000"/>
              </a:lnSpc>
              <a:spcBef>
                <a:spcPts val="5"/>
              </a:spcBef>
            </a:pPr>
            <a:fld id="{81D60167-4931-47E6-BA6A-407CBD079E47}" type="slidenum">
              <a:rPr/>
              <a:t>3</a:t>
            </a:fld>
          </a:p>
        </p:txBody>
      </p:sp>
      <p:sp>
        <p:nvSpPr>
          <p:cNvPr id="3" name="object 3"/>
          <p:cNvSpPr txBox="1"/>
          <p:nvPr/>
        </p:nvSpPr>
        <p:spPr>
          <a:xfrm>
            <a:off x="1297939" y="2560320"/>
            <a:ext cx="6132195" cy="23018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 spc="-10">
                <a:latin typeface="Microsoft JhengHei"/>
                <a:cs typeface="Microsoft JhengHei"/>
              </a:rPr>
              <a:t>一、关于产品</a:t>
            </a:r>
            <a:endParaRPr sz="3200">
              <a:latin typeface="Microsoft JhengHei"/>
              <a:cs typeface="Microsoft JhengHei"/>
            </a:endParaRPr>
          </a:p>
          <a:p>
            <a:pPr marL="698500" marR="5080" indent="797560" algn="just">
              <a:lnSpc>
                <a:spcPct val="122600"/>
              </a:lnSpc>
              <a:spcBef>
                <a:spcPts val="1720"/>
              </a:spcBef>
            </a:pPr>
            <a:r>
              <a:rPr sz="2800" b="1" spc="-5">
                <a:solidFill>
                  <a:srgbClr val="008000"/>
                </a:solidFill>
                <a:latin typeface="Microsoft JhengHei"/>
                <a:cs typeface="Microsoft JhengHei"/>
              </a:rPr>
              <a:t>产品是指为注意、获取、使用或消费以满足某种欲望和需要而提</a:t>
            </a:r>
            <a:r>
              <a:rPr sz="2800" b="1">
                <a:solidFill>
                  <a:srgbClr val="008000"/>
                </a:solidFill>
                <a:latin typeface="Microsoft JhengHei"/>
                <a:cs typeface="Microsoft JhengHei"/>
              </a:rPr>
              <a:t>供给市场的</a:t>
            </a:r>
            <a:r>
              <a:rPr sz="2800" b="1" u="heavy">
                <a:solidFill>
                  <a:srgbClr val="FF0000"/>
                </a:solidFill>
                <a:uFill>
                  <a:solidFill>
                    <a:srgbClr val="FF0000"/>
                  </a:solidFill>
                </a:uFill>
                <a:latin typeface="Microsoft JhengHei"/>
                <a:cs typeface="Microsoft JhengHei"/>
              </a:rPr>
              <a:t>各种因素</a:t>
            </a:r>
            <a:r>
              <a:rPr sz="2800" b="1" spc="-50">
                <a:solidFill>
                  <a:srgbClr val="008000"/>
                </a:solidFill>
                <a:latin typeface="Microsoft JhengHei"/>
                <a:cs typeface="Microsoft JhengHei"/>
              </a:rPr>
              <a:t>。</a:t>
            </a:r>
            <a:endParaRPr sz="28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1675897" y="1503362"/>
            <a:ext cx="5713916" cy="3255961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6996313" y="1999138"/>
            <a:ext cx="9398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15">
                <a:latin typeface="Microsoft JhengHei"/>
                <a:cs typeface="Microsoft JhengHei"/>
              </a:rPr>
              <a:t>有形产品</a:t>
            </a:r>
            <a:endParaRPr sz="1800">
              <a:latin typeface="Microsoft JhengHei"/>
              <a:cs typeface="Microsoft JhengHei"/>
            </a:endParaRPr>
          </a:p>
        </p:txBody>
      </p:sp>
      <p:sp>
        <p:nvSpPr>
          <p:cNvPr id="19" name="object 19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/>
              <a:t>11/12/2023</a:t>
            </a:r>
          </a:p>
        </p:txBody>
      </p:sp>
      <p:sp>
        <p:nvSpPr>
          <p:cNvPr id="20" name="object 20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07950">
              <a:lnSpc>
                <a:spcPct val="100000"/>
              </a:lnSpc>
              <a:spcBef>
                <a:spcPts val="5"/>
              </a:spcBef>
            </a:pPr>
            <a:fld id="{81D60167-4931-47E6-BA6A-407CBD079E47}" type="slidenum">
              <a:rPr/>
              <a:t>4</a:t>
            </a:fld>
          </a:p>
        </p:txBody>
      </p:sp>
      <p:sp>
        <p:nvSpPr>
          <p:cNvPr id="4" name="object 4"/>
          <p:cNvSpPr txBox="1"/>
          <p:nvPr/>
        </p:nvSpPr>
        <p:spPr>
          <a:xfrm>
            <a:off x="7530600" y="2857976"/>
            <a:ext cx="9398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15">
                <a:latin typeface="Microsoft JhengHei"/>
                <a:cs typeface="Microsoft JhengHei"/>
              </a:rPr>
              <a:t>附加产品</a:t>
            </a:r>
            <a:endParaRPr sz="1800">
              <a:latin typeface="Microsoft JhengHei"/>
              <a:cs typeface="Microsoft JhengHe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6150073" y="1319688"/>
            <a:ext cx="9398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15">
                <a:latin typeface="Microsoft JhengHei"/>
                <a:cs typeface="Microsoft JhengHei"/>
              </a:rPr>
              <a:t>核心产品</a:t>
            </a:r>
            <a:endParaRPr sz="1800">
              <a:latin typeface="Microsoft JhengHei"/>
              <a:cs typeface="Microsoft JhengHe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3935371" y="3150075"/>
            <a:ext cx="9398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15">
                <a:latin typeface="Microsoft JhengHei"/>
                <a:cs typeface="Microsoft JhengHei"/>
              </a:rPr>
              <a:t>根本利益</a:t>
            </a:r>
            <a:endParaRPr sz="1800">
              <a:latin typeface="Microsoft JhengHei"/>
              <a:cs typeface="Microsoft JhengHei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4042228" y="2434113"/>
            <a:ext cx="4826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25">
                <a:latin typeface="Microsoft JhengHei"/>
                <a:cs typeface="Microsoft JhengHei"/>
              </a:rPr>
              <a:t>品质</a:t>
            </a:r>
            <a:endParaRPr sz="1800">
              <a:latin typeface="Microsoft JhengHei"/>
              <a:cs typeface="Microsoft JhengHei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3351103" y="3765232"/>
            <a:ext cx="431800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 b="1" spc="-25">
                <a:latin typeface="Microsoft JhengHei"/>
                <a:cs typeface="Microsoft JhengHei"/>
              </a:rPr>
              <a:t>品牌</a:t>
            </a:r>
            <a:endParaRPr sz="1600">
              <a:latin typeface="Microsoft JhengHei"/>
              <a:cs typeface="Microsoft JhengHei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2823712" y="2965926"/>
            <a:ext cx="2540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1800" b="1" spc="-50">
                <a:latin typeface="Microsoft JhengHei"/>
                <a:cs typeface="Microsoft JhengHei"/>
              </a:rPr>
              <a:t>包装</a:t>
            </a:r>
            <a:endParaRPr sz="1800">
              <a:latin typeface="Microsoft JhengHei"/>
              <a:cs typeface="Microsoft JhengHei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4957409" y="3730306"/>
            <a:ext cx="431800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 b="1" spc="-25">
                <a:latin typeface="Microsoft JhengHei"/>
                <a:cs typeface="Microsoft JhengHei"/>
              </a:rPr>
              <a:t>特色</a:t>
            </a:r>
            <a:endParaRPr sz="1600">
              <a:latin typeface="Microsoft JhengHei"/>
              <a:cs typeface="Microsoft JhengHei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4042228" y="1983263"/>
            <a:ext cx="4826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25">
                <a:latin typeface="Microsoft JhengHei"/>
                <a:cs typeface="Microsoft JhengHei"/>
              </a:rPr>
              <a:t>送货</a:t>
            </a:r>
            <a:endParaRPr sz="1800">
              <a:latin typeface="Microsoft JhengHei"/>
              <a:cs typeface="Microsoft JhengHei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5569253" y="2237263"/>
            <a:ext cx="4826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25">
                <a:latin typeface="Microsoft JhengHei"/>
                <a:cs typeface="Microsoft JhengHei"/>
              </a:rPr>
              <a:t>保证</a:t>
            </a:r>
            <a:endParaRPr sz="1800">
              <a:latin typeface="Microsoft JhengHei"/>
              <a:cs typeface="Microsoft JhengHei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5415860" y="3086575"/>
            <a:ext cx="132715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856615"/>
              </a:tabLst>
            </a:pPr>
            <a:r>
              <a:rPr sz="1800" b="1">
                <a:latin typeface="Microsoft JhengHei"/>
                <a:cs typeface="Microsoft JhengHei"/>
              </a:rPr>
              <a:t>式</a:t>
            </a:r>
            <a:r>
              <a:rPr sz="1800" b="1" spc="-50">
                <a:latin typeface="Microsoft JhengHei"/>
                <a:cs typeface="Microsoft JhengHei"/>
              </a:rPr>
              <a:t>样</a:t>
            </a:r>
            <a:r>
              <a:rPr sz="1800" b="1">
                <a:latin typeface="Microsoft JhengHei"/>
                <a:cs typeface="Microsoft JhengHei"/>
              </a:rPr>
              <a:t>	安</a:t>
            </a:r>
            <a:r>
              <a:rPr sz="1800" b="1" spc="-50">
                <a:latin typeface="Microsoft JhengHei"/>
                <a:cs typeface="Microsoft JhengHei"/>
              </a:rPr>
              <a:t>装</a:t>
            </a:r>
            <a:endParaRPr sz="1800">
              <a:latin typeface="Microsoft JhengHei"/>
              <a:cs typeface="Microsoft JhengHei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5674386" y="3951763"/>
            <a:ext cx="4826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25">
                <a:latin typeface="Microsoft JhengHei"/>
                <a:cs typeface="Microsoft JhengHei"/>
              </a:rPr>
              <a:t>调试</a:t>
            </a:r>
            <a:endParaRPr sz="1800">
              <a:latin typeface="Microsoft JhengHei"/>
              <a:cs typeface="Microsoft JhengHei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1805939" y="2988306"/>
            <a:ext cx="4826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62865" marR="5080" indent="-50800">
              <a:lnSpc>
                <a:spcPct val="100000"/>
              </a:lnSpc>
              <a:spcBef>
                <a:spcPts val="100"/>
              </a:spcBef>
            </a:pPr>
            <a:r>
              <a:rPr sz="1600" b="1" spc="-25">
                <a:latin typeface="Microsoft JhengHei"/>
                <a:cs typeface="Microsoft JhengHei"/>
              </a:rPr>
              <a:t>销售信用</a:t>
            </a:r>
            <a:endParaRPr sz="1600">
              <a:latin typeface="Microsoft JhengHei"/>
              <a:cs typeface="Microsoft JhengHei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2506587" y="2253138"/>
            <a:ext cx="4826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25">
                <a:latin typeface="Microsoft JhengHei"/>
                <a:cs typeface="Microsoft JhengHei"/>
              </a:rPr>
              <a:t>咨询</a:t>
            </a:r>
            <a:endParaRPr sz="1800">
              <a:latin typeface="Microsoft JhengHei"/>
              <a:cs typeface="Microsoft JhengHei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2401453" y="3935888"/>
            <a:ext cx="4826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25">
                <a:latin typeface="Microsoft JhengHei"/>
                <a:cs typeface="Microsoft JhengHei"/>
              </a:rPr>
              <a:t>仓储</a:t>
            </a:r>
            <a:endParaRPr sz="1800">
              <a:latin typeface="Microsoft JhengHei"/>
              <a:cs typeface="Microsoft JhengHei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2984499" y="4361337"/>
            <a:ext cx="2946400" cy="102361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R="243840" algn="ctr">
              <a:lnSpc>
                <a:spcPct val="100000"/>
              </a:lnSpc>
              <a:spcBef>
                <a:spcPts val="100"/>
              </a:spcBef>
            </a:pPr>
            <a:r>
              <a:rPr sz="1800" b="1" spc="-25">
                <a:latin typeface="Microsoft JhengHei"/>
                <a:cs typeface="Microsoft JhengHei"/>
              </a:rPr>
              <a:t>维修</a:t>
            </a:r>
            <a:endParaRPr sz="18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75"/>
              </a:spcBef>
            </a:pPr>
            <a:endParaRPr sz="175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</a:pPr>
            <a:r>
              <a:rPr sz="2000" b="1" spc="20">
                <a:latin typeface="Microsoft JhengHei"/>
                <a:cs typeface="Microsoft JhengHei"/>
              </a:rPr>
              <a:t>图 产品整体概念三层次论</a:t>
            </a:r>
            <a:endParaRPr sz="20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8082280" cy="5567680"/>
            <a:chExt cx="8082280" cy="5567680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0" y="0"/>
              <a:ext cx="2384425" cy="2743200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1138233" y="1443037"/>
              <a:ext cx="6943725" cy="4124324"/>
            </a:xfrm>
            <a:prstGeom prst="rect">
              <a:avLst/>
            </a:prstGeom>
          </p:spPr>
        </p:pic>
      </p:grpSp>
      <p:sp>
        <p:nvSpPr>
          <p:cNvPr id="5" name="object 5"/>
          <p:cNvSpPr txBox="1"/>
          <p:nvPr/>
        </p:nvSpPr>
        <p:spPr>
          <a:xfrm>
            <a:off x="3236557" y="5892482"/>
            <a:ext cx="3073400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520065"/>
              </a:tabLst>
            </a:pPr>
            <a:r>
              <a:rPr sz="2000" b="1" spc="-50">
                <a:latin typeface="Microsoft JhengHei"/>
                <a:cs typeface="Microsoft JhengHei"/>
              </a:rPr>
              <a:t>图</a:t>
            </a:r>
            <a:r>
              <a:rPr sz="2000" b="1">
                <a:latin typeface="Microsoft JhengHei"/>
                <a:cs typeface="Microsoft JhengHei"/>
              </a:rPr>
              <a:t>	产品整体概念五层次</a:t>
            </a:r>
            <a:r>
              <a:rPr sz="2000" b="1" spc="-50">
                <a:latin typeface="Microsoft JhengHei"/>
                <a:cs typeface="Microsoft JhengHei"/>
              </a:rPr>
              <a:t>论</a:t>
            </a:r>
            <a:endParaRPr sz="2000">
              <a:latin typeface="Microsoft JhengHei"/>
              <a:cs typeface="Microsoft JhengHei"/>
            </a:endParaRPr>
          </a:p>
        </p:txBody>
      </p:sp>
      <p:sp>
        <p:nvSpPr>
          <p:cNvPr id="8" name="object 8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/>
              <a:t>11/12/2023</a:t>
            </a:r>
          </a:p>
        </p:txBody>
      </p:sp>
      <p:sp>
        <p:nvSpPr>
          <p:cNvPr id="9" name="object 9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07950">
              <a:lnSpc>
                <a:spcPct val="100000"/>
              </a:lnSpc>
              <a:spcBef>
                <a:spcPts val="5"/>
              </a:spcBef>
            </a:pPr>
            <a:fld id="{81D60167-4931-47E6-BA6A-407CBD079E47}" type="slidenum">
              <a:rPr/>
              <a:t>5</a:t>
            </a:fld>
          </a:p>
        </p:txBody>
      </p:sp>
      <p:sp>
        <p:nvSpPr>
          <p:cNvPr id="6" name="object 6"/>
          <p:cNvSpPr txBox="1"/>
          <p:nvPr/>
        </p:nvSpPr>
        <p:spPr>
          <a:xfrm>
            <a:off x="4100231" y="2444992"/>
            <a:ext cx="1085850" cy="12319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15">
                <a:latin typeface="Microsoft JhengHei"/>
                <a:cs typeface="Microsoft JhengHei"/>
              </a:rPr>
              <a:t>期望产品</a:t>
            </a:r>
            <a:endParaRPr sz="1800">
              <a:latin typeface="Microsoft JhengHei"/>
              <a:cs typeface="Microsoft JhengHei"/>
            </a:endParaRPr>
          </a:p>
          <a:p>
            <a:pPr marL="158115" marR="5080" indent="-37465">
              <a:lnSpc>
                <a:spcPct val="167500"/>
              </a:lnSpc>
              <a:spcBef>
                <a:spcPts val="100"/>
              </a:spcBef>
            </a:pPr>
            <a:r>
              <a:rPr sz="1800" b="1" spc="-15">
                <a:latin typeface="Microsoft JhengHei"/>
                <a:cs typeface="Microsoft JhengHei"/>
              </a:rPr>
              <a:t>形式产品核心产品</a:t>
            </a:r>
            <a:endParaRPr sz="1800">
              <a:latin typeface="Microsoft JhengHei"/>
              <a:cs typeface="Microsoft JhengHei"/>
            </a:endParaRPr>
          </a:p>
        </p:txBody>
      </p:sp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4100231" y="1481218"/>
            <a:ext cx="939800" cy="72580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27600"/>
              </a:lnSpc>
              <a:spcBef>
                <a:spcPts val="100"/>
              </a:spcBef>
            </a:pPr>
            <a:r>
              <a:rPr sz="1800" spc="-15">
                <a:solidFill>
                  <a:srgbClr val="000000"/>
                </a:solidFill>
              </a:rPr>
              <a:t>潜在产品附加产品</a:t>
            </a:r>
            <a:endParaRPr sz="18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145539" y="1523681"/>
            <a:ext cx="55118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spc="-325">
                <a:solidFill>
                  <a:srgbClr val="000000"/>
                </a:solidFill>
              </a:rPr>
              <a:t>1</a:t>
            </a:r>
            <a:r>
              <a:rPr sz="3200" spc="-5">
                <a:solidFill>
                  <a:srgbClr val="000000"/>
                </a:solidFill>
              </a:rPr>
              <a:t>、核心产品：基本效用和利益</a:t>
            </a:r>
            <a:endParaRPr sz="3200"/>
          </a:p>
        </p:txBody>
      </p:sp>
      <p:sp>
        <p:nvSpPr>
          <p:cNvPr id="4" name="object 4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/>
              <a:t>11/12/2023</a:t>
            </a:r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07950">
              <a:lnSpc>
                <a:spcPct val="100000"/>
              </a:lnSpc>
              <a:spcBef>
                <a:spcPts val="5"/>
              </a:spcBef>
            </a:pPr>
            <a:fld id="{81D60167-4931-47E6-BA6A-407CBD079E47}" type="slidenum">
              <a:rPr/>
              <a:t>6</a:t>
            </a:fld>
          </a:p>
        </p:txBody>
      </p:sp>
      <p:sp>
        <p:nvSpPr>
          <p:cNvPr id="3" name="object 3"/>
          <p:cNvSpPr txBox="1"/>
          <p:nvPr/>
        </p:nvSpPr>
        <p:spPr>
          <a:xfrm>
            <a:off x="1145539" y="2058987"/>
            <a:ext cx="7137400" cy="3557270"/>
          </a:xfrm>
          <a:prstGeom prst="rect">
            <a:avLst/>
          </a:prstGeom>
        </p:spPr>
        <p:txBody>
          <a:bodyPr vert="horz" wrap="square" lIns="0" tIns="23939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885"/>
              </a:spcBef>
            </a:pPr>
            <a:r>
              <a:rPr sz="3200" b="1" spc="-325">
                <a:latin typeface="Microsoft JhengHei"/>
                <a:cs typeface="Microsoft JhengHei"/>
              </a:rPr>
              <a:t>2</a:t>
            </a:r>
            <a:r>
              <a:rPr sz="3200" b="1" spc="-5">
                <a:latin typeface="Microsoft JhengHei"/>
                <a:cs typeface="Microsoft JhengHei"/>
              </a:rPr>
              <a:t>、形式产品：基本形式</a:t>
            </a:r>
            <a:endParaRPr sz="32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1785"/>
              </a:spcBef>
            </a:pPr>
            <a:r>
              <a:rPr sz="3200" b="1" spc="-325">
                <a:latin typeface="Microsoft JhengHei"/>
                <a:cs typeface="Microsoft JhengHei"/>
              </a:rPr>
              <a:t>3</a:t>
            </a:r>
            <a:r>
              <a:rPr sz="3200" b="1" spc="-5">
                <a:latin typeface="Microsoft JhengHei"/>
                <a:cs typeface="Microsoft JhengHei"/>
              </a:rPr>
              <a:t>、期望产品：期望的一整套属性和条件</a:t>
            </a:r>
            <a:endParaRPr sz="32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1920"/>
              </a:spcBef>
            </a:pPr>
            <a:r>
              <a:rPr sz="3200" b="1" spc="-325">
                <a:latin typeface="Microsoft JhengHei"/>
                <a:cs typeface="Microsoft JhengHei"/>
              </a:rPr>
              <a:t>4</a:t>
            </a:r>
            <a:r>
              <a:rPr sz="3200" b="1" spc="-5">
                <a:latin typeface="Microsoft JhengHei"/>
                <a:cs typeface="Microsoft JhengHei"/>
              </a:rPr>
              <a:t>、附加产品：附加服务和利益</a:t>
            </a:r>
            <a:endParaRPr sz="3200">
              <a:latin typeface="Microsoft JhengHei"/>
              <a:cs typeface="Microsoft JhengHei"/>
            </a:endParaRPr>
          </a:p>
          <a:p>
            <a:pPr marL="1079500">
              <a:lnSpc>
                <a:spcPct val="100000"/>
              </a:lnSpc>
              <a:spcBef>
                <a:spcPts val="1515"/>
              </a:spcBef>
            </a:pPr>
            <a:r>
              <a:rPr sz="2800" b="1" spc="-10">
                <a:solidFill>
                  <a:srgbClr val="006600"/>
                </a:solidFill>
                <a:latin typeface="Microsoft JhengHei"/>
                <a:cs typeface="Microsoft JhengHei"/>
              </a:rPr>
              <a:t>竞争的焦点</a:t>
            </a:r>
            <a:endParaRPr sz="28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2085"/>
              </a:spcBef>
            </a:pPr>
            <a:r>
              <a:rPr sz="3200" b="1" spc="-325">
                <a:latin typeface="Microsoft JhengHei"/>
                <a:cs typeface="Microsoft JhengHei"/>
              </a:rPr>
              <a:t>5</a:t>
            </a:r>
            <a:r>
              <a:rPr sz="3200" b="1" spc="-5">
                <a:latin typeface="Microsoft JhengHei"/>
                <a:cs typeface="Microsoft JhengHei"/>
              </a:rPr>
              <a:t>、潜在产品：演变趋势和前景</a:t>
            </a:r>
            <a:endParaRPr sz="32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88339" y="580707"/>
            <a:ext cx="45974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>
                <a:solidFill>
                  <a:srgbClr val="000000"/>
                </a:solidFill>
              </a:rPr>
              <a:t>二、产品线和产品组合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/>
              <a:t>11/12/2023</a:t>
            </a:r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07950">
              <a:lnSpc>
                <a:spcPct val="100000"/>
              </a:lnSpc>
              <a:spcBef>
                <a:spcPts val="5"/>
              </a:spcBef>
            </a:pPr>
            <a:fld id="{81D60167-4931-47E6-BA6A-407CBD079E47}" type="slidenum">
              <a:rPr/>
              <a:t>7</a:t>
            </a:fld>
          </a:p>
        </p:txBody>
      </p:sp>
      <p:sp>
        <p:nvSpPr>
          <p:cNvPr id="3" name="object 3"/>
          <p:cNvSpPr txBox="1"/>
          <p:nvPr/>
        </p:nvSpPr>
        <p:spPr>
          <a:xfrm>
            <a:off x="764540" y="1417502"/>
            <a:ext cx="7962900" cy="462216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marR="335915" indent="-342900">
              <a:lnSpc>
                <a:spcPct val="120000"/>
              </a:lnSpc>
              <a:spcBef>
                <a:spcPts val="100"/>
              </a:spcBef>
            </a:pPr>
            <a:r>
              <a:rPr sz="2000">
                <a:solidFill>
                  <a:srgbClr val="00FF99"/>
                </a:solidFill>
                <a:latin typeface="Wingdings"/>
                <a:cs typeface="Wingdings"/>
              </a:rPr>
              <a:t></a:t>
            </a:r>
            <a:r>
              <a:rPr sz="2000">
                <a:solidFill>
                  <a:srgbClr val="00FF99"/>
                </a:solidFill>
                <a:latin typeface="Times New Roman"/>
                <a:cs typeface="Times New Roman"/>
              </a:rPr>
              <a:t> </a:t>
            </a:r>
            <a:r>
              <a:rPr sz="2600" b="1">
                <a:solidFill>
                  <a:srgbClr val="A50021"/>
                </a:solidFill>
                <a:latin typeface="Microsoft JhengHei"/>
                <a:cs typeface="Microsoft JhengHei"/>
              </a:rPr>
              <a:t>产品线：</a:t>
            </a:r>
            <a:r>
              <a:rPr sz="2600" b="1" spc="-5">
                <a:latin typeface="Microsoft JhengHei"/>
                <a:cs typeface="Microsoft JhengHei"/>
              </a:rPr>
              <a:t>在技术和结构上密切相关，具有相同的使用功能、规格不同而满足同类需求的一组产品。</a:t>
            </a:r>
            <a:endParaRPr sz="2600">
              <a:latin typeface="Microsoft JhengHei"/>
              <a:cs typeface="Microsoft JhengHei"/>
            </a:endParaRPr>
          </a:p>
          <a:p>
            <a:pPr marL="355600" marR="335915" indent="-342900">
              <a:lnSpc>
                <a:spcPct val="120000"/>
              </a:lnSpc>
              <a:spcBef>
                <a:spcPts val="620"/>
              </a:spcBef>
            </a:pPr>
            <a:r>
              <a:rPr sz="2000">
                <a:solidFill>
                  <a:srgbClr val="00FF99"/>
                </a:solidFill>
                <a:latin typeface="Wingdings"/>
                <a:cs typeface="Wingdings"/>
              </a:rPr>
              <a:t></a:t>
            </a:r>
            <a:r>
              <a:rPr sz="2000">
                <a:solidFill>
                  <a:srgbClr val="00FF99"/>
                </a:solidFill>
                <a:latin typeface="Times New Roman"/>
                <a:cs typeface="Times New Roman"/>
              </a:rPr>
              <a:t> </a:t>
            </a:r>
            <a:r>
              <a:rPr sz="2600" b="1">
                <a:solidFill>
                  <a:srgbClr val="A50021"/>
                </a:solidFill>
                <a:latin typeface="Microsoft JhengHei"/>
                <a:cs typeface="Microsoft JhengHei"/>
              </a:rPr>
              <a:t>产品组合：</a:t>
            </a:r>
            <a:r>
              <a:rPr sz="2600" b="1" spc="-5">
                <a:latin typeface="Microsoft JhengHei"/>
                <a:cs typeface="Microsoft JhengHei"/>
              </a:rPr>
              <a:t>指某一企业所生产或销售的全部产品线</a:t>
            </a:r>
            <a:r>
              <a:rPr sz="2600" b="1" spc="-10">
                <a:latin typeface="Microsoft JhengHei"/>
                <a:cs typeface="Microsoft JhengHei"/>
              </a:rPr>
              <a:t>和产品项目的组合。</a:t>
            </a:r>
            <a:endParaRPr sz="26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1250"/>
              </a:spcBef>
            </a:pPr>
            <a:r>
              <a:rPr sz="2000">
                <a:solidFill>
                  <a:srgbClr val="00FF99"/>
                </a:solidFill>
                <a:latin typeface="Wingdings"/>
                <a:cs typeface="Wingdings"/>
              </a:rPr>
              <a:t></a:t>
            </a:r>
            <a:r>
              <a:rPr sz="2000" spc="240">
                <a:solidFill>
                  <a:srgbClr val="00FF99"/>
                </a:solidFill>
                <a:latin typeface="Times New Roman"/>
                <a:cs typeface="Times New Roman"/>
              </a:rPr>
              <a:t> </a:t>
            </a:r>
            <a:r>
              <a:rPr sz="2600" b="1">
                <a:solidFill>
                  <a:srgbClr val="A50021"/>
                </a:solidFill>
                <a:latin typeface="Microsoft JhengHei"/>
                <a:cs typeface="Microsoft JhengHei"/>
              </a:rPr>
              <a:t>产品线的宽度：</a:t>
            </a:r>
            <a:r>
              <a:rPr sz="2600" b="1" spc="-5">
                <a:latin typeface="Microsoft JhengHei"/>
                <a:cs typeface="Microsoft JhengHei"/>
              </a:rPr>
              <a:t>一个企业有多少产品线。</a:t>
            </a:r>
            <a:endParaRPr sz="2600">
              <a:latin typeface="Microsoft JhengHei"/>
              <a:cs typeface="Microsoft JhengHei"/>
            </a:endParaRPr>
          </a:p>
          <a:p>
            <a:pPr marL="355600" marR="335280" indent="-342900">
              <a:lnSpc>
                <a:spcPct val="120000"/>
              </a:lnSpc>
              <a:spcBef>
                <a:spcPts val="625"/>
              </a:spcBef>
            </a:pPr>
            <a:r>
              <a:rPr sz="2000">
                <a:solidFill>
                  <a:srgbClr val="00FF99"/>
                </a:solidFill>
                <a:latin typeface="Wingdings"/>
                <a:cs typeface="Wingdings"/>
              </a:rPr>
              <a:t></a:t>
            </a:r>
            <a:r>
              <a:rPr sz="2000">
                <a:solidFill>
                  <a:srgbClr val="00FF99"/>
                </a:solidFill>
                <a:latin typeface="Times New Roman"/>
                <a:cs typeface="Times New Roman"/>
              </a:rPr>
              <a:t> </a:t>
            </a:r>
            <a:r>
              <a:rPr sz="2600" b="1">
                <a:solidFill>
                  <a:srgbClr val="A50021"/>
                </a:solidFill>
                <a:latin typeface="Microsoft JhengHei"/>
                <a:cs typeface="Microsoft JhengHei"/>
              </a:rPr>
              <a:t>产品线的深度：</a:t>
            </a:r>
            <a:r>
              <a:rPr sz="2600" b="1" spc="-5">
                <a:latin typeface="Microsoft JhengHei"/>
                <a:cs typeface="Microsoft JhengHei"/>
              </a:rPr>
              <a:t>产品线中不同规格产品的多少，即</a:t>
            </a:r>
            <a:r>
              <a:rPr sz="2600" b="1" spc="-10">
                <a:latin typeface="Microsoft JhengHei"/>
                <a:cs typeface="Microsoft JhengHei"/>
              </a:rPr>
              <a:t>产品项目的多少。</a:t>
            </a:r>
            <a:endParaRPr sz="2600">
              <a:latin typeface="Microsoft JhengHei"/>
              <a:cs typeface="Microsoft JhengHei"/>
            </a:endParaRPr>
          </a:p>
          <a:p>
            <a:pPr marL="355600" marR="5080" indent="-342900">
              <a:lnSpc>
                <a:spcPct val="120000"/>
              </a:lnSpc>
              <a:spcBef>
                <a:spcPts val="625"/>
              </a:spcBef>
            </a:pPr>
            <a:r>
              <a:rPr sz="2000">
                <a:solidFill>
                  <a:srgbClr val="00FF99"/>
                </a:solidFill>
                <a:latin typeface="Wingdings"/>
                <a:cs typeface="Wingdings"/>
              </a:rPr>
              <a:t></a:t>
            </a:r>
            <a:r>
              <a:rPr sz="2000">
                <a:solidFill>
                  <a:srgbClr val="00FF99"/>
                </a:solidFill>
                <a:latin typeface="Times New Roman"/>
                <a:cs typeface="Times New Roman"/>
              </a:rPr>
              <a:t> </a:t>
            </a:r>
            <a:r>
              <a:rPr sz="2600" b="1">
                <a:solidFill>
                  <a:srgbClr val="A50021"/>
                </a:solidFill>
                <a:latin typeface="Microsoft JhengHei"/>
                <a:cs typeface="Microsoft JhengHei"/>
              </a:rPr>
              <a:t>产品线的关联度：</a:t>
            </a:r>
            <a:r>
              <a:rPr sz="2600" b="1" spc="-5">
                <a:latin typeface="Microsoft JhengHei"/>
                <a:cs typeface="Microsoft JhengHei"/>
              </a:rPr>
              <a:t>一个企业的各产品线在最终用途、生产条件、分销渠道等方面的密切相关程度。</a:t>
            </a:r>
            <a:endParaRPr sz="26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777240" y="290512"/>
            <a:ext cx="2699385" cy="1133475"/>
            <a:chOff x="777240" y="290512"/>
            <a:chExt cx="2699385" cy="1133475"/>
          </a:xfrm>
        </p:grpSpPr>
        <p:sp>
          <p:nvSpPr>
            <p:cNvPr id="3" name="object 3"/>
            <p:cNvSpPr/>
            <p:nvPr/>
          </p:nvSpPr>
          <p:spPr>
            <a:xfrm>
              <a:off x="798792" y="1094726"/>
              <a:ext cx="914400" cy="32384"/>
            </a:xfrm>
            <a:custGeom>
              <a:rect l="l" t="t" r="r" b="b"/>
              <a:pathLst>
                <a:path w="914400" h="32384">
                  <a:moveTo>
                    <a:pt x="914399" y="32004"/>
                  </a:moveTo>
                  <a:lnTo>
                    <a:pt x="0" y="32004"/>
                  </a:lnTo>
                  <a:lnTo>
                    <a:pt x="0" y="0"/>
                  </a:lnTo>
                  <a:lnTo>
                    <a:pt x="914399" y="0"/>
                  </a:lnTo>
                  <a:lnTo>
                    <a:pt x="914399" y="32004"/>
                  </a:lnTo>
                  <a:close/>
                </a:path>
              </a:pathLst>
            </a:custGeom>
            <a:solidFill>
              <a:srgbClr val="80808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777240" y="1073174"/>
              <a:ext cx="914400" cy="32384"/>
            </a:xfrm>
            <a:custGeom>
              <a:rect l="l" t="t" r="r" b="b"/>
              <a:pathLst>
                <a:path w="914400" h="32384">
                  <a:moveTo>
                    <a:pt x="914399" y="32004"/>
                  </a:moveTo>
                  <a:lnTo>
                    <a:pt x="0" y="32004"/>
                  </a:lnTo>
                  <a:lnTo>
                    <a:pt x="0" y="0"/>
                  </a:lnTo>
                  <a:lnTo>
                    <a:pt x="914399" y="0"/>
                  </a:lnTo>
                  <a:lnTo>
                    <a:pt x="914399" y="32004"/>
                  </a:lnTo>
                  <a:close/>
                </a:path>
              </a:pathLst>
            </a:custGeom>
            <a:solidFill>
              <a:srgbClr val="00006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798792" y="1094726"/>
              <a:ext cx="1879600" cy="32384"/>
            </a:xfrm>
            <a:custGeom>
              <a:rect l="l" t="t" r="r" b="b"/>
              <a:pathLst>
                <a:path w="1879600" h="32384">
                  <a:moveTo>
                    <a:pt x="1879475" y="32004"/>
                  </a:moveTo>
                  <a:lnTo>
                    <a:pt x="0" y="32004"/>
                  </a:lnTo>
                  <a:lnTo>
                    <a:pt x="0" y="0"/>
                  </a:lnTo>
                  <a:lnTo>
                    <a:pt x="1879475" y="0"/>
                  </a:lnTo>
                  <a:lnTo>
                    <a:pt x="1879475" y="32004"/>
                  </a:lnTo>
                  <a:close/>
                </a:path>
              </a:pathLst>
            </a:custGeom>
            <a:solidFill>
              <a:srgbClr val="80808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777240" y="1073174"/>
              <a:ext cx="1879600" cy="32384"/>
            </a:xfrm>
            <a:custGeom>
              <a:rect l="l" t="t" r="r" b="b"/>
              <a:pathLst>
                <a:path w="1879600" h="32384">
                  <a:moveTo>
                    <a:pt x="1879475" y="32004"/>
                  </a:moveTo>
                  <a:lnTo>
                    <a:pt x="0" y="32004"/>
                  </a:lnTo>
                  <a:lnTo>
                    <a:pt x="0" y="0"/>
                  </a:lnTo>
                  <a:lnTo>
                    <a:pt x="1879475" y="0"/>
                  </a:lnTo>
                  <a:lnTo>
                    <a:pt x="1879475" y="32004"/>
                  </a:lnTo>
                  <a:close/>
                </a:path>
              </a:pathLst>
            </a:custGeom>
            <a:solidFill>
              <a:srgbClr val="000066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764540" y="546502"/>
            <a:ext cx="6934200" cy="60706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3800" spc="-235">
                <a:solidFill>
                  <a:srgbClr val="000066"/>
                </a:solidFill>
              </a:rPr>
              <a:t>例</a:t>
            </a:r>
            <a:r>
              <a:rPr sz="3800" spc="-65">
                <a:solidFill>
                  <a:srgbClr val="000066"/>
                </a:solidFill>
              </a:rPr>
              <a:t>：</a:t>
            </a:r>
            <a:r>
              <a:rPr i="1" spc="-65">
                <a:solidFill>
                  <a:srgbClr val="000066"/>
                </a:solidFill>
                <a:latin typeface="Times New Roman"/>
                <a:cs typeface="Times New Roman"/>
              </a:rPr>
              <a:t>P&amp;G</a:t>
            </a:r>
            <a:r>
              <a:rPr sz="3800" spc="-235">
                <a:solidFill>
                  <a:srgbClr val="000066"/>
                </a:solidFill>
              </a:rPr>
              <a:t>公司的产品组合（部分</a:t>
            </a:r>
            <a:r>
              <a:rPr sz="3800" spc="-50">
                <a:solidFill>
                  <a:srgbClr val="000066"/>
                </a:solidFill>
              </a:rPr>
              <a:t>）</a:t>
            </a:r>
            <a:endParaRPr sz="3800">
              <a:latin typeface="Times New Roman"/>
              <a:cs typeface="Times New Roman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2656715" y="1073174"/>
            <a:ext cx="5050790" cy="53975"/>
            <a:chOff x="2656715" y="1073174"/>
            <a:chExt cx="5050790" cy="53975"/>
          </a:xfrm>
        </p:grpSpPr>
        <p:sp>
          <p:nvSpPr>
            <p:cNvPr id="9" name="object 9"/>
            <p:cNvSpPr/>
            <p:nvPr/>
          </p:nvSpPr>
          <p:spPr>
            <a:xfrm>
              <a:off x="2678268" y="1094726"/>
              <a:ext cx="5029200" cy="32384"/>
            </a:xfrm>
            <a:custGeom>
              <a:rect l="l" t="t" r="r" b="b"/>
              <a:pathLst>
                <a:path w="5029200" h="32384">
                  <a:moveTo>
                    <a:pt x="5029200" y="32004"/>
                  </a:moveTo>
                  <a:lnTo>
                    <a:pt x="0" y="32004"/>
                  </a:lnTo>
                  <a:lnTo>
                    <a:pt x="0" y="0"/>
                  </a:lnTo>
                  <a:lnTo>
                    <a:pt x="5029200" y="0"/>
                  </a:lnTo>
                  <a:lnTo>
                    <a:pt x="5029200" y="32004"/>
                  </a:lnTo>
                  <a:close/>
                </a:path>
              </a:pathLst>
            </a:custGeom>
            <a:solidFill>
              <a:srgbClr val="80808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>
              <a:off x="2656715" y="1073174"/>
              <a:ext cx="5029200" cy="32384"/>
            </a:xfrm>
            <a:custGeom>
              <a:rect l="l" t="t" r="r" b="b"/>
              <a:pathLst>
                <a:path w="5029200" h="32384">
                  <a:moveTo>
                    <a:pt x="5029199" y="32004"/>
                  </a:moveTo>
                  <a:lnTo>
                    <a:pt x="0" y="32004"/>
                  </a:lnTo>
                  <a:lnTo>
                    <a:pt x="0" y="0"/>
                  </a:lnTo>
                  <a:lnTo>
                    <a:pt x="5029199" y="0"/>
                  </a:lnTo>
                  <a:lnTo>
                    <a:pt x="5029199" y="32004"/>
                  </a:lnTo>
                  <a:close/>
                </a:path>
              </a:pathLst>
            </a:custGeom>
            <a:solidFill>
              <a:srgbClr val="000066"/>
            </a:solidFill>
          </p:spPr>
          <p:txBody>
            <a:bodyPr wrap="square" lIns="0" tIns="0" rIns="0" bIns="0" rtlCol="0"/>
            <a:lstStyle/>
            <a:p/>
          </p:txBody>
        </p:sp>
      </p:grpSp>
      <p:graphicFrame>
        <p:nvGraphicFramePr>
          <p:cNvPr id="11" name="object 11"/>
          <p:cNvGraphicFramePr>
            <a:graphicFrameLocks noGrp="1"/>
          </p:cNvGraphicFramePr>
          <p:nvPr/>
        </p:nvGraphicFramePr>
        <p:xfrm>
          <a:off x="762000" y="1357312"/>
          <a:ext cx="7772400" cy="511937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553845"/>
                <a:gridCol w="1553845"/>
                <a:gridCol w="1555750"/>
                <a:gridCol w="1553844"/>
                <a:gridCol w="1553845"/>
              </a:tblGrid>
              <a:tr h="457200">
                <a:tc>
                  <a:txBody>
                    <a:bodyPr vert="horz" wrap="square"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434"/>
                        </a:spcBef>
                      </a:pPr>
                      <a:r>
                        <a:rPr sz="2400" spc="-20">
                          <a:latin typeface="黑体"/>
                          <a:cs typeface="黑体"/>
                        </a:rPr>
                        <a:t>洗涤剂</a:t>
                      </a:r>
                      <a:endParaRPr sz="2400">
                        <a:latin typeface="黑体"/>
                        <a:cs typeface="黑体"/>
                      </a:endParaRPr>
                    </a:p>
                  </a:txBody>
                  <a:tcPr marL="0" marR="0" marT="55244" marB="0">
                    <a:lnR w="12700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434"/>
                        </a:spcBef>
                      </a:pPr>
                      <a:r>
                        <a:rPr sz="2400" spc="-25">
                          <a:latin typeface="黑体"/>
                          <a:cs typeface="黑体"/>
                        </a:rPr>
                        <a:t>牙膏</a:t>
                      </a:r>
                      <a:endParaRPr sz="2400">
                        <a:latin typeface="黑体"/>
                        <a:cs typeface="黑体"/>
                      </a:endParaRPr>
                    </a:p>
                  </a:txBody>
                  <a:tcPr marL="0" marR="0" marT="55244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434"/>
                        </a:spcBef>
                      </a:pPr>
                      <a:r>
                        <a:rPr sz="2400" spc="-25">
                          <a:latin typeface="黑体"/>
                          <a:cs typeface="黑体"/>
                        </a:rPr>
                        <a:t>肥皂</a:t>
                      </a:r>
                      <a:endParaRPr sz="2400">
                        <a:latin typeface="黑体"/>
                        <a:cs typeface="黑体"/>
                      </a:endParaRPr>
                    </a:p>
                  </a:txBody>
                  <a:tcPr marL="0" marR="0" marT="55244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434"/>
                        </a:spcBef>
                      </a:pPr>
                      <a:r>
                        <a:rPr sz="2400" spc="-25">
                          <a:latin typeface="黑体"/>
                          <a:cs typeface="黑体"/>
                        </a:rPr>
                        <a:t>尿布</a:t>
                      </a:r>
                      <a:endParaRPr sz="2400">
                        <a:latin typeface="黑体"/>
                        <a:cs typeface="黑体"/>
                      </a:endParaRPr>
                    </a:p>
                  </a:txBody>
                  <a:tcPr marL="0" marR="0" marT="55244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434"/>
                        </a:spcBef>
                      </a:pPr>
                      <a:r>
                        <a:rPr sz="2400" spc="-25">
                          <a:latin typeface="黑体"/>
                          <a:cs typeface="黑体"/>
                        </a:rPr>
                        <a:t>纸巾</a:t>
                      </a:r>
                      <a:endParaRPr sz="2400">
                        <a:latin typeface="黑体"/>
                        <a:cs typeface="黑体"/>
                      </a:endParaRPr>
                    </a:p>
                  </a:txBody>
                  <a:tcPr marL="0" marR="0" marT="55244" marB="0">
                    <a:lnL w="12700">
                      <a:solidFill>
                        <a:srgbClr val="000000"/>
                      </a:solidFill>
                      <a:prstDash val="solid"/>
                    </a:lnL>
                    <a:lnT w="28575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518159">
                <a:tc>
                  <a:txBody>
                    <a:bodyPr vert="horz" wrap="square"/>
                    <a:lstStyle/>
                    <a:p>
                      <a:pPr marR="235585" algn="r">
                        <a:lnSpc>
                          <a:spcPct val="100000"/>
                        </a:lnSpc>
                        <a:spcBef>
                          <a:spcPts val="445"/>
                        </a:spcBef>
                      </a:pPr>
                      <a:r>
                        <a:rPr sz="2800" b="1" spc="-20">
                          <a:solidFill>
                            <a:srgbClr val="000066"/>
                          </a:solidFill>
                          <a:latin typeface="Microsoft JhengHei"/>
                          <a:cs typeface="Microsoft JhengHei"/>
                        </a:rPr>
                        <a:t>象牙雪</a:t>
                      </a:r>
                      <a:endParaRPr sz="2800">
                        <a:latin typeface="Microsoft JhengHei"/>
                        <a:cs typeface="Microsoft JhengHei"/>
                      </a:endParaRPr>
                    </a:p>
                  </a:txBody>
                  <a:tcPr marL="0" marR="0" marT="56515" marB="0">
                    <a:lnR w="12700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421005">
                        <a:lnSpc>
                          <a:spcPct val="100000"/>
                        </a:lnSpc>
                        <a:spcBef>
                          <a:spcPts val="445"/>
                        </a:spcBef>
                      </a:pPr>
                      <a:r>
                        <a:rPr sz="2800" b="1" spc="-25">
                          <a:solidFill>
                            <a:srgbClr val="000066"/>
                          </a:solidFill>
                          <a:latin typeface="Microsoft JhengHei"/>
                          <a:cs typeface="Microsoft JhengHei"/>
                        </a:rPr>
                        <a:t>格利</a:t>
                      </a:r>
                      <a:endParaRPr sz="2800">
                        <a:latin typeface="Microsoft JhengHei"/>
                        <a:cs typeface="Microsoft JhengHei"/>
                      </a:endParaRPr>
                    </a:p>
                  </a:txBody>
                  <a:tcPr marL="0" marR="0" marT="5651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421640">
                        <a:lnSpc>
                          <a:spcPct val="100000"/>
                        </a:lnSpc>
                        <a:spcBef>
                          <a:spcPts val="445"/>
                        </a:spcBef>
                      </a:pPr>
                      <a:r>
                        <a:rPr sz="2800" b="1" spc="-25">
                          <a:solidFill>
                            <a:srgbClr val="000066"/>
                          </a:solidFill>
                          <a:latin typeface="Microsoft JhengHei"/>
                          <a:cs typeface="Microsoft JhengHei"/>
                        </a:rPr>
                        <a:t>象牙</a:t>
                      </a:r>
                      <a:endParaRPr sz="2800">
                        <a:latin typeface="Microsoft JhengHei"/>
                        <a:cs typeface="Microsoft JhengHei"/>
                      </a:endParaRPr>
                    </a:p>
                  </a:txBody>
                  <a:tcPr marL="0" marR="0" marT="5651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243204">
                        <a:lnSpc>
                          <a:spcPct val="100000"/>
                        </a:lnSpc>
                        <a:spcBef>
                          <a:spcPts val="445"/>
                        </a:spcBef>
                      </a:pPr>
                      <a:r>
                        <a:rPr sz="2800" b="1" spc="-20">
                          <a:solidFill>
                            <a:srgbClr val="000066"/>
                          </a:solidFill>
                          <a:latin typeface="Microsoft JhengHei"/>
                          <a:cs typeface="Microsoft JhengHei"/>
                        </a:rPr>
                        <a:t>帮宝适</a:t>
                      </a:r>
                      <a:endParaRPr sz="2800">
                        <a:latin typeface="Microsoft JhengHei"/>
                        <a:cs typeface="Microsoft JhengHei"/>
                      </a:endParaRPr>
                    </a:p>
                  </a:txBody>
                  <a:tcPr marL="0" marR="0" marT="5651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R="413384" algn="r">
                        <a:lnSpc>
                          <a:spcPct val="100000"/>
                        </a:lnSpc>
                        <a:spcBef>
                          <a:spcPts val="445"/>
                        </a:spcBef>
                      </a:pPr>
                      <a:r>
                        <a:rPr sz="2800" b="1" spc="-25">
                          <a:solidFill>
                            <a:srgbClr val="000066"/>
                          </a:solidFill>
                          <a:latin typeface="Microsoft JhengHei"/>
                          <a:cs typeface="Microsoft JhengHei"/>
                        </a:rPr>
                        <a:t>媚人</a:t>
                      </a:r>
                      <a:endParaRPr sz="2800">
                        <a:latin typeface="Microsoft JhengHei"/>
                        <a:cs typeface="Microsoft JhengHei"/>
                      </a:endParaRPr>
                    </a:p>
                  </a:txBody>
                  <a:tcPr marL="0" marR="0" marT="56515" marB="0">
                    <a:lnL w="12700">
                      <a:solidFill>
                        <a:srgbClr val="000000"/>
                      </a:solidFill>
                      <a:prstDash val="solid"/>
                    </a:lnL>
                    <a:lnT w="2857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518159">
                <a:tc>
                  <a:txBody>
                    <a:bodyPr vert="horz" wrap="square"/>
                    <a:lstStyle/>
                    <a:p>
                      <a:pPr marL="421005">
                        <a:lnSpc>
                          <a:spcPct val="100000"/>
                        </a:lnSpc>
                        <a:spcBef>
                          <a:spcPts val="445"/>
                        </a:spcBef>
                      </a:pPr>
                      <a:r>
                        <a:rPr sz="2800" b="1" spc="-25">
                          <a:solidFill>
                            <a:srgbClr val="000066"/>
                          </a:solidFill>
                          <a:latin typeface="Microsoft JhengHei"/>
                          <a:cs typeface="Microsoft JhengHei"/>
                        </a:rPr>
                        <a:t>汰渍</a:t>
                      </a:r>
                      <a:endParaRPr sz="2800">
                        <a:latin typeface="Microsoft JhengHei"/>
                        <a:cs typeface="Microsoft JhengHei"/>
                      </a:endParaRPr>
                    </a:p>
                  </a:txBody>
                  <a:tcPr marL="0" marR="0" marT="56515" marB="0"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243204">
                        <a:lnSpc>
                          <a:spcPct val="100000"/>
                        </a:lnSpc>
                        <a:spcBef>
                          <a:spcPts val="445"/>
                        </a:spcBef>
                      </a:pPr>
                      <a:r>
                        <a:rPr sz="2800" b="1" spc="-20">
                          <a:solidFill>
                            <a:srgbClr val="000066"/>
                          </a:solidFill>
                          <a:latin typeface="Microsoft JhengHei"/>
                          <a:cs typeface="Microsoft JhengHei"/>
                        </a:rPr>
                        <a:t>佳洁士</a:t>
                      </a:r>
                      <a:endParaRPr sz="2800">
                        <a:latin typeface="Microsoft JhengHei"/>
                        <a:cs typeface="Microsoft JhengHei"/>
                      </a:endParaRPr>
                    </a:p>
                  </a:txBody>
                  <a:tcPr marL="0" marR="0" marT="5651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R="237490" algn="r">
                        <a:lnSpc>
                          <a:spcPct val="100000"/>
                        </a:lnSpc>
                        <a:spcBef>
                          <a:spcPts val="445"/>
                        </a:spcBef>
                      </a:pPr>
                      <a:r>
                        <a:rPr sz="2800" b="1" spc="-20">
                          <a:solidFill>
                            <a:srgbClr val="000066"/>
                          </a:solidFill>
                          <a:latin typeface="Microsoft JhengHei"/>
                          <a:cs typeface="Microsoft JhengHei"/>
                        </a:rPr>
                        <a:t>科克斯</a:t>
                      </a:r>
                      <a:endParaRPr sz="2800">
                        <a:latin typeface="Microsoft JhengHei"/>
                        <a:cs typeface="Microsoft JhengHei"/>
                      </a:endParaRPr>
                    </a:p>
                  </a:txBody>
                  <a:tcPr marL="0" marR="0" marT="5651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421005">
                        <a:lnSpc>
                          <a:spcPct val="100000"/>
                        </a:lnSpc>
                        <a:spcBef>
                          <a:spcPts val="445"/>
                        </a:spcBef>
                      </a:pPr>
                      <a:r>
                        <a:rPr sz="2800" b="1" spc="-25">
                          <a:solidFill>
                            <a:srgbClr val="000066"/>
                          </a:solidFill>
                          <a:latin typeface="Microsoft JhengHei"/>
                          <a:cs typeface="Microsoft JhengHei"/>
                        </a:rPr>
                        <a:t>露肤</a:t>
                      </a:r>
                      <a:endParaRPr sz="2800">
                        <a:latin typeface="Microsoft JhengHei"/>
                        <a:cs typeface="Microsoft JhengHei"/>
                      </a:endParaRPr>
                    </a:p>
                  </a:txBody>
                  <a:tcPr marL="0" marR="0" marT="5651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R="413384" algn="r">
                        <a:lnSpc>
                          <a:spcPct val="100000"/>
                        </a:lnSpc>
                        <a:spcBef>
                          <a:spcPts val="445"/>
                        </a:spcBef>
                      </a:pPr>
                      <a:r>
                        <a:rPr sz="2800" b="1" spc="-25">
                          <a:solidFill>
                            <a:srgbClr val="000066"/>
                          </a:solidFill>
                          <a:latin typeface="Microsoft JhengHei"/>
                          <a:cs typeface="Microsoft JhengHei"/>
                        </a:rPr>
                        <a:t>粉扑</a:t>
                      </a:r>
                      <a:endParaRPr sz="2800">
                        <a:latin typeface="Microsoft JhengHei"/>
                        <a:cs typeface="Microsoft JhengHei"/>
                      </a:endParaRPr>
                    </a:p>
                  </a:txBody>
                  <a:tcPr marL="0" marR="0" marT="56515" marB="0">
                    <a:lnL w="12700">
                      <a:solidFill>
                        <a:srgbClr val="000000"/>
                      </a:solidFill>
                      <a:prstDash val="solid"/>
                    </a:lnL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518159">
                <a:tc>
                  <a:txBody>
                    <a:bodyPr vert="horz" wrap="square"/>
                    <a:lstStyle/>
                    <a:p>
                      <a:pPr marL="421005">
                        <a:lnSpc>
                          <a:spcPct val="100000"/>
                        </a:lnSpc>
                        <a:spcBef>
                          <a:spcPts val="445"/>
                        </a:spcBef>
                      </a:pPr>
                      <a:r>
                        <a:rPr sz="2800" b="1" spc="-25">
                          <a:solidFill>
                            <a:srgbClr val="000066"/>
                          </a:solidFill>
                          <a:latin typeface="Microsoft JhengHei"/>
                          <a:cs typeface="Microsoft JhengHei"/>
                        </a:rPr>
                        <a:t>奇尔</a:t>
                      </a:r>
                      <a:endParaRPr sz="2800">
                        <a:latin typeface="Microsoft JhengHei"/>
                        <a:cs typeface="Microsoft JhengHei"/>
                      </a:endParaRPr>
                    </a:p>
                  </a:txBody>
                  <a:tcPr marL="0" marR="0" marT="56515" marB="0"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421640">
                        <a:lnSpc>
                          <a:spcPct val="100000"/>
                        </a:lnSpc>
                        <a:spcBef>
                          <a:spcPts val="445"/>
                        </a:spcBef>
                      </a:pPr>
                      <a:r>
                        <a:rPr sz="2800" b="1" spc="-25">
                          <a:solidFill>
                            <a:srgbClr val="000066"/>
                          </a:solidFill>
                          <a:latin typeface="Microsoft JhengHei"/>
                          <a:cs typeface="Microsoft JhengHei"/>
                        </a:rPr>
                        <a:t>洗污</a:t>
                      </a:r>
                      <a:endParaRPr sz="2800">
                        <a:latin typeface="Microsoft JhengHei"/>
                        <a:cs typeface="Microsoft JhengHei"/>
                      </a:endParaRPr>
                    </a:p>
                  </a:txBody>
                  <a:tcPr marL="0" marR="0" marT="5651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R="413384" algn="r">
                        <a:lnSpc>
                          <a:spcPct val="100000"/>
                        </a:lnSpc>
                        <a:spcBef>
                          <a:spcPts val="445"/>
                        </a:spcBef>
                      </a:pPr>
                      <a:r>
                        <a:rPr sz="2800" b="1" spc="-25">
                          <a:solidFill>
                            <a:srgbClr val="000066"/>
                          </a:solidFill>
                          <a:latin typeface="Microsoft JhengHei"/>
                          <a:cs typeface="Microsoft JhengHei"/>
                        </a:rPr>
                        <a:t>旗帜</a:t>
                      </a:r>
                      <a:endParaRPr sz="2800">
                        <a:latin typeface="Microsoft JhengHei"/>
                        <a:cs typeface="Microsoft JhengHei"/>
                      </a:endParaRPr>
                    </a:p>
                  </a:txBody>
                  <a:tcPr marL="0" marR="0" marT="56515" marB="0">
                    <a:lnL w="12700">
                      <a:solidFill>
                        <a:srgbClr val="000000"/>
                      </a:solidFill>
                      <a:prstDash val="solid"/>
                    </a:lnL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518159">
                <a:tc>
                  <a:txBody>
                    <a:bodyPr vert="horz" wrap="square"/>
                    <a:lstStyle/>
                    <a:p>
                      <a:pPr marR="235585" algn="r">
                        <a:lnSpc>
                          <a:spcPct val="100000"/>
                        </a:lnSpc>
                        <a:spcBef>
                          <a:spcPts val="445"/>
                        </a:spcBef>
                      </a:pPr>
                      <a:r>
                        <a:rPr sz="2800" b="1" spc="-20">
                          <a:solidFill>
                            <a:srgbClr val="000066"/>
                          </a:solidFill>
                          <a:latin typeface="Microsoft JhengHei"/>
                          <a:cs typeface="Microsoft JhengHei"/>
                        </a:rPr>
                        <a:t>奥克多</a:t>
                      </a:r>
                      <a:endParaRPr sz="2800">
                        <a:latin typeface="Microsoft JhengHei"/>
                        <a:cs typeface="Microsoft JhengHei"/>
                      </a:endParaRPr>
                    </a:p>
                  </a:txBody>
                  <a:tcPr marL="0" marR="0" marT="56515" marB="0"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421640">
                        <a:lnSpc>
                          <a:spcPct val="100000"/>
                        </a:lnSpc>
                        <a:spcBef>
                          <a:spcPts val="445"/>
                        </a:spcBef>
                      </a:pPr>
                      <a:r>
                        <a:rPr sz="2800" b="1" spc="-25">
                          <a:solidFill>
                            <a:srgbClr val="000066"/>
                          </a:solidFill>
                          <a:latin typeface="Microsoft JhengHei"/>
                          <a:cs typeface="Microsoft JhengHei"/>
                        </a:rPr>
                        <a:t>佳美</a:t>
                      </a:r>
                      <a:endParaRPr sz="2800">
                        <a:latin typeface="Microsoft JhengHei"/>
                        <a:cs typeface="Microsoft JhengHei"/>
                      </a:endParaRPr>
                    </a:p>
                  </a:txBody>
                  <a:tcPr marL="0" marR="0" marT="5651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R="413384" algn="r">
                        <a:lnSpc>
                          <a:spcPct val="100000"/>
                        </a:lnSpc>
                        <a:spcBef>
                          <a:spcPts val="445"/>
                        </a:spcBef>
                      </a:pPr>
                      <a:r>
                        <a:rPr sz="2800" b="1" spc="-25">
                          <a:solidFill>
                            <a:srgbClr val="000066"/>
                          </a:solidFill>
                          <a:latin typeface="Microsoft JhengHei"/>
                          <a:cs typeface="Microsoft JhengHei"/>
                        </a:rPr>
                        <a:t>绝顶</a:t>
                      </a:r>
                      <a:endParaRPr sz="2800">
                        <a:latin typeface="Microsoft JhengHei"/>
                        <a:cs typeface="Microsoft JhengHei"/>
                      </a:endParaRPr>
                    </a:p>
                  </a:txBody>
                  <a:tcPr marL="0" marR="0" marT="56515" marB="0">
                    <a:lnL w="12700">
                      <a:solidFill>
                        <a:srgbClr val="000000"/>
                      </a:solidFill>
                      <a:prstDash val="solid"/>
                    </a:lnL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518159">
                <a:tc>
                  <a:txBody>
                    <a:bodyPr vert="horz" wrap="square"/>
                    <a:lstStyle/>
                    <a:p>
                      <a:pPr marL="421005">
                        <a:lnSpc>
                          <a:spcPct val="100000"/>
                        </a:lnSpc>
                        <a:spcBef>
                          <a:spcPts val="445"/>
                        </a:spcBef>
                      </a:pPr>
                      <a:r>
                        <a:rPr sz="2800" b="1" spc="-25">
                          <a:solidFill>
                            <a:srgbClr val="000066"/>
                          </a:solidFill>
                          <a:latin typeface="Microsoft JhengHei"/>
                          <a:cs typeface="Microsoft JhengHei"/>
                        </a:rPr>
                        <a:t>格尼</a:t>
                      </a:r>
                      <a:endParaRPr sz="2800">
                        <a:latin typeface="Microsoft JhengHei"/>
                        <a:cs typeface="Microsoft JhengHei"/>
                      </a:endParaRPr>
                    </a:p>
                  </a:txBody>
                  <a:tcPr marL="0" marR="0" marT="56515" marB="0"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421640">
                        <a:lnSpc>
                          <a:spcPct val="100000"/>
                        </a:lnSpc>
                        <a:spcBef>
                          <a:spcPts val="445"/>
                        </a:spcBef>
                      </a:pPr>
                      <a:r>
                        <a:rPr sz="2800" b="1" spc="-25">
                          <a:solidFill>
                            <a:srgbClr val="000066"/>
                          </a:solidFill>
                          <a:latin typeface="Microsoft JhengHei"/>
                          <a:cs typeface="Microsoft JhengHei"/>
                        </a:rPr>
                        <a:t>爵士</a:t>
                      </a:r>
                      <a:endParaRPr sz="2800">
                        <a:latin typeface="Microsoft JhengHei"/>
                        <a:cs typeface="Microsoft JhengHei"/>
                      </a:endParaRPr>
                    </a:p>
                  </a:txBody>
                  <a:tcPr marL="0" marR="0" marT="5651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518159">
                <a:tc>
                  <a:txBody>
                    <a:bodyPr vert="horz" wrap="square"/>
                    <a:lstStyle/>
                    <a:p>
                      <a:pPr marL="421005">
                        <a:lnSpc>
                          <a:spcPct val="100000"/>
                        </a:lnSpc>
                        <a:spcBef>
                          <a:spcPts val="445"/>
                        </a:spcBef>
                      </a:pPr>
                      <a:r>
                        <a:rPr sz="2800" b="1" spc="-25">
                          <a:solidFill>
                            <a:srgbClr val="000066"/>
                          </a:solidFill>
                          <a:latin typeface="Microsoft JhengHei"/>
                          <a:cs typeface="Microsoft JhengHei"/>
                        </a:rPr>
                        <a:t>波德</a:t>
                      </a:r>
                      <a:endParaRPr sz="2800">
                        <a:latin typeface="Microsoft JhengHei"/>
                        <a:cs typeface="Microsoft JhengHei"/>
                      </a:endParaRPr>
                    </a:p>
                  </a:txBody>
                  <a:tcPr marL="0" marR="0" marT="56515" marB="0"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R="237490" algn="r">
                        <a:lnSpc>
                          <a:spcPct val="100000"/>
                        </a:lnSpc>
                        <a:spcBef>
                          <a:spcPts val="445"/>
                        </a:spcBef>
                      </a:pPr>
                      <a:r>
                        <a:rPr sz="2800" b="1" spc="-20">
                          <a:solidFill>
                            <a:srgbClr val="000066"/>
                          </a:solidFill>
                          <a:latin typeface="Microsoft JhengHei"/>
                          <a:cs typeface="Microsoft JhengHei"/>
                        </a:rPr>
                        <a:t>保洁净</a:t>
                      </a:r>
                      <a:endParaRPr sz="2800">
                        <a:latin typeface="Microsoft JhengHei"/>
                        <a:cs typeface="Microsoft JhengHei"/>
                      </a:endParaRPr>
                    </a:p>
                  </a:txBody>
                  <a:tcPr marL="0" marR="0" marT="5651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517525">
                <a:tc>
                  <a:txBody>
                    <a:bodyPr vert="horz" wrap="square"/>
                    <a:lstStyle/>
                    <a:p>
                      <a:pPr marR="235585" algn="r">
                        <a:lnSpc>
                          <a:spcPct val="100000"/>
                        </a:lnSpc>
                        <a:spcBef>
                          <a:spcPts val="445"/>
                        </a:spcBef>
                      </a:pPr>
                      <a:r>
                        <a:rPr sz="2800" b="1" spc="-20">
                          <a:solidFill>
                            <a:srgbClr val="000066"/>
                          </a:solidFill>
                          <a:latin typeface="Microsoft JhengHei"/>
                          <a:cs typeface="Microsoft JhengHei"/>
                        </a:rPr>
                        <a:t>卓夫特</a:t>
                      </a:r>
                      <a:endParaRPr sz="2800">
                        <a:latin typeface="Microsoft JhengHei"/>
                        <a:cs typeface="Microsoft JhengHei"/>
                      </a:endParaRPr>
                    </a:p>
                  </a:txBody>
                  <a:tcPr marL="0" marR="0" marT="56515" marB="0"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421640">
                        <a:lnSpc>
                          <a:spcPct val="100000"/>
                        </a:lnSpc>
                        <a:spcBef>
                          <a:spcPts val="445"/>
                        </a:spcBef>
                      </a:pPr>
                      <a:r>
                        <a:rPr sz="2800" b="1" spc="-25">
                          <a:solidFill>
                            <a:srgbClr val="000066"/>
                          </a:solidFill>
                          <a:latin typeface="Microsoft JhengHei"/>
                          <a:cs typeface="Microsoft JhengHei"/>
                        </a:rPr>
                        <a:t>海岸</a:t>
                      </a:r>
                      <a:endParaRPr sz="2800">
                        <a:latin typeface="Microsoft JhengHei"/>
                        <a:cs typeface="Microsoft JhengHei"/>
                      </a:endParaRPr>
                    </a:p>
                  </a:txBody>
                  <a:tcPr marL="0" marR="0" marT="5651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518159">
                <a:tc>
                  <a:txBody>
                    <a:bodyPr vert="horz" wrap="square"/>
                    <a:lstStyle/>
                    <a:p>
                      <a:pPr marL="421005">
                        <a:lnSpc>
                          <a:spcPct val="100000"/>
                        </a:lnSpc>
                        <a:spcBef>
                          <a:spcPts val="445"/>
                        </a:spcBef>
                      </a:pPr>
                      <a:r>
                        <a:rPr sz="2800" b="1" spc="-25">
                          <a:solidFill>
                            <a:srgbClr val="000066"/>
                          </a:solidFill>
                          <a:latin typeface="Microsoft JhengHei"/>
                          <a:cs typeface="Microsoft JhengHei"/>
                        </a:rPr>
                        <a:t>达诗</a:t>
                      </a:r>
                      <a:endParaRPr sz="2800">
                        <a:latin typeface="Microsoft JhengHei"/>
                        <a:cs typeface="Microsoft JhengHei"/>
                      </a:endParaRPr>
                    </a:p>
                  </a:txBody>
                  <a:tcPr marL="0" marR="0" marT="56515" marB="0"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R="237490" algn="r">
                        <a:lnSpc>
                          <a:spcPct val="100000"/>
                        </a:lnSpc>
                        <a:spcBef>
                          <a:spcPts val="445"/>
                        </a:spcBef>
                      </a:pPr>
                      <a:r>
                        <a:rPr sz="2800" b="1" spc="-20">
                          <a:solidFill>
                            <a:srgbClr val="000066"/>
                          </a:solidFill>
                          <a:latin typeface="Microsoft JhengHei"/>
                          <a:cs typeface="Microsoft JhengHei"/>
                        </a:rPr>
                        <a:t>玉兰油</a:t>
                      </a:r>
                      <a:endParaRPr sz="2800">
                        <a:latin typeface="Microsoft JhengHei"/>
                        <a:cs typeface="Microsoft JhengHei"/>
                      </a:endParaRPr>
                    </a:p>
                  </a:txBody>
                  <a:tcPr marL="0" marR="0" marT="5651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517525">
                <a:tc>
                  <a:txBody>
                    <a:bodyPr vert="horz" wrap="square"/>
                    <a:lstStyle/>
                    <a:p>
                      <a:pPr>
                        <a:lnSpc>
                          <a:spcPts val="3290"/>
                        </a:lnSpc>
                        <a:spcBef>
                          <a:spcPts val="690"/>
                        </a:spcBef>
                      </a:pPr>
                      <a:r>
                        <a:rPr sz="1000" spc="-10">
                          <a:latin typeface="Arial"/>
                          <a:cs typeface="Arial"/>
                        </a:rPr>
                        <a:t>12/2023</a:t>
                      </a:r>
                      <a:r>
                        <a:rPr sz="4200" b="1" spc="-37" baseline="4960">
                          <a:solidFill>
                            <a:srgbClr val="000066"/>
                          </a:solidFill>
                          <a:latin typeface="Microsoft JhengHei"/>
                          <a:cs typeface="Microsoft JhengHei"/>
                        </a:rPr>
                        <a:t>时代</a:t>
                      </a:r>
                      <a:endParaRPr sz="4200" baseline="4960">
                        <a:latin typeface="Microsoft JhengHei"/>
                        <a:cs typeface="Microsoft JhengHei"/>
                      </a:endParaRPr>
                    </a:p>
                  </a:txBody>
                  <a:tcPr marL="0" marR="0" marT="87630" marB="0"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T w="1270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  <p:sp>
        <p:nvSpPr>
          <p:cNvPr id="12" name="object 12"/>
          <p:cNvSpPr txBox="1"/>
          <p:nvPr/>
        </p:nvSpPr>
        <p:spPr>
          <a:xfrm>
            <a:off x="535939" y="6277912"/>
            <a:ext cx="201930" cy="177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000" spc="-25">
                <a:latin typeface="Arial"/>
                <a:cs typeface="Arial"/>
              </a:rPr>
              <a:t>11/</a:t>
            </a:r>
            <a:endParaRPr sz="1000"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8512809" y="6277912"/>
            <a:ext cx="96520" cy="177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000">
                <a:latin typeface="Arial"/>
                <a:cs typeface="Arial"/>
              </a:rPr>
              <a:t>8</a:t>
            </a:r>
            <a:endParaRPr sz="1000">
              <a:latin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2682875" y="2279649"/>
            <a:ext cx="5231130" cy="2336800"/>
            <a:chOff x="2682875" y="2279649"/>
            <a:chExt cx="5231130" cy="2336800"/>
          </a:xfrm>
        </p:grpSpPr>
        <p:sp>
          <p:nvSpPr>
            <p:cNvPr id="3" name="object 3"/>
            <p:cNvSpPr/>
            <p:nvPr/>
          </p:nvSpPr>
          <p:spPr>
            <a:xfrm>
              <a:off x="2687638" y="2284411"/>
              <a:ext cx="5221605" cy="2327275"/>
            </a:xfrm>
            <a:custGeom>
              <a:rect l="l" t="t" r="r" b="b"/>
              <a:pathLst>
                <a:path w="5221605" h="2327275">
                  <a:moveTo>
                    <a:pt x="0" y="0"/>
                  </a:moveTo>
                  <a:lnTo>
                    <a:pt x="5221287" y="2327275"/>
                  </a:lnTo>
                </a:path>
              </a:pathLst>
            </a:custGeom>
            <a:ln w="9525">
              <a:solidFill>
                <a:srgbClr val="000000"/>
              </a:solidFill>
              <a:prstDash val="lgDash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3962387" y="2516199"/>
              <a:ext cx="2642235" cy="1811655"/>
            </a:xfrm>
            <a:custGeom>
              <a:rect l="l" t="t" r="r" b="b"/>
              <a:pathLst>
                <a:path w="2642234" h="1811654">
                  <a:moveTo>
                    <a:pt x="1531721" y="1015263"/>
                  </a:moveTo>
                  <a:lnTo>
                    <a:pt x="1525816" y="1004023"/>
                  </a:lnTo>
                  <a:lnTo>
                    <a:pt x="64541" y="1770316"/>
                  </a:lnTo>
                  <a:lnTo>
                    <a:pt x="49796" y="1742198"/>
                  </a:lnTo>
                  <a:lnTo>
                    <a:pt x="7429" y="1801025"/>
                  </a:lnTo>
                  <a:lnTo>
                    <a:pt x="0" y="1811337"/>
                  </a:lnTo>
                  <a:lnTo>
                    <a:pt x="85178" y="1809686"/>
                  </a:lnTo>
                  <a:lnTo>
                    <a:pt x="70434" y="1781568"/>
                  </a:lnTo>
                  <a:lnTo>
                    <a:pt x="1531721" y="1015263"/>
                  </a:lnTo>
                  <a:close/>
                </a:path>
                <a:path w="2642234" h="1811654">
                  <a:moveTo>
                    <a:pt x="2641612" y="0"/>
                  </a:moveTo>
                  <a:lnTo>
                    <a:pt x="2556459" y="2705"/>
                  </a:lnTo>
                  <a:lnTo>
                    <a:pt x="2571546" y="30632"/>
                  </a:lnTo>
                  <a:lnTo>
                    <a:pt x="1087602" y="832612"/>
                  </a:lnTo>
                  <a:lnTo>
                    <a:pt x="1093635" y="843775"/>
                  </a:lnTo>
                  <a:lnTo>
                    <a:pt x="2577592" y="41808"/>
                  </a:lnTo>
                  <a:lnTo>
                    <a:pt x="2592679" y="69735"/>
                  </a:lnTo>
                  <a:lnTo>
                    <a:pt x="2634094" y="10706"/>
                  </a:lnTo>
                  <a:lnTo>
                    <a:pt x="264161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" name="object 5"/>
          <p:cNvSpPr/>
          <p:nvPr/>
        </p:nvSpPr>
        <p:spPr>
          <a:xfrm>
            <a:off x="1833561" y="3525837"/>
            <a:ext cx="76200" cy="1319530"/>
          </a:xfrm>
          <a:custGeom>
            <a:rect l="l" t="t" r="r" b="b"/>
            <a:pathLst>
              <a:path w="76200" h="1319529">
                <a:moveTo>
                  <a:pt x="31750" y="1284920"/>
                </a:moveTo>
                <a:lnTo>
                  <a:pt x="44450" y="1284920"/>
                </a:lnTo>
                <a:lnTo>
                  <a:pt x="44450" y="0"/>
                </a:lnTo>
                <a:lnTo>
                  <a:pt x="31750" y="0"/>
                </a:lnTo>
                <a:lnTo>
                  <a:pt x="31750" y="1284920"/>
                </a:lnTo>
                <a:close/>
              </a:path>
              <a:path w="76200" h="1319529">
                <a:moveTo>
                  <a:pt x="38100" y="1319212"/>
                </a:moveTo>
                <a:lnTo>
                  <a:pt x="76200" y="1243011"/>
                </a:lnTo>
                <a:lnTo>
                  <a:pt x="44450" y="1243011"/>
                </a:lnTo>
                <a:lnTo>
                  <a:pt x="44450" y="1284920"/>
                </a:lnTo>
                <a:lnTo>
                  <a:pt x="20954" y="1284920"/>
                </a:lnTo>
                <a:lnTo>
                  <a:pt x="38100" y="1319212"/>
                </a:lnTo>
                <a:close/>
              </a:path>
              <a:path w="76200" h="1319529">
                <a:moveTo>
                  <a:pt x="20954" y="1284920"/>
                </a:moveTo>
                <a:lnTo>
                  <a:pt x="31750" y="1284920"/>
                </a:lnTo>
                <a:lnTo>
                  <a:pt x="31750" y="1243011"/>
                </a:lnTo>
                <a:lnTo>
                  <a:pt x="0" y="1243011"/>
                </a:lnTo>
                <a:lnTo>
                  <a:pt x="20954" y="128492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1833561" y="1508125"/>
            <a:ext cx="76200" cy="1241425"/>
          </a:xfrm>
          <a:custGeom>
            <a:rect l="l" t="t" r="r" b="b"/>
            <a:pathLst>
              <a:path w="76200" h="1241425">
                <a:moveTo>
                  <a:pt x="31750" y="34287"/>
                </a:moveTo>
                <a:lnTo>
                  <a:pt x="44450" y="34287"/>
                </a:lnTo>
                <a:lnTo>
                  <a:pt x="44450" y="1241425"/>
                </a:lnTo>
                <a:lnTo>
                  <a:pt x="31750" y="1241425"/>
                </a:lnTo>
                <a:lnTo>
                  <a:pt x="31750" y="34287"/>
                </a:lnTo>
                <a:close/>
              </a:path>
              <a:path w="76200" h="1241425">
                <a:moveTo>
                  <a:pt x="38100" y="0"/>
                </a:moveTo>
                <a:lnTo>
                  <a:pt x="76200" y="76200"/>
                </a:lnTo>
                <a:lnTo>
                  <a:pt x="44450" y="76200"/>
                </a:lnTo>
                <a:lnTo>
                  <a:pt x="44450" y="34287"/>
                </a:lnTo>
                <a:lnTo>
                  <a:pt x="20956" y="34287"/>
                </a:lnTo>
                <a:lnTo>
                  <a:pt x="38100" y="0"/>
                </a:lnTo>
                <a:close/>
              </a:path>
              <a:path w="76200" h="1241425">
                <a:moveTo>
                  <a:pt x="20956" y="34287"/>
                </a:moveTo>
                <a:lnTo>
                  <a:pt x="31750" y="34287"/>
                </a:lnTo>
                <a:lnTo>
                  <a:pt x="31750" y="76200"/>
                </a:lnTo>
                <a:lnTo>
                  <a:pt x="0" y="76200"/>
                </a:lnTo>
                <a:lnTo>
                  <a:pt x="20956" y="34287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2443162" y="5116512"/>
            <a:ext cx="2202180" cy="76200"/>
          </a:xfrm>
          <a:custGeom>
            <a:rect l="l" t="t" r="r" b="b"/>
            <a:pathLst>
              <a:path w="2202179" h="76200">
                <a:moveTo>
                  <a:pt x="76200" y="76200"/>
                </a:moveTo>
                <a:lnTo>
                  <a:pt x="76200" y="0"/>
                </a:lnTo>
                <a:lnTo>
                  <a:pt x="12700" y="31749"/>
                </a:lnTo>
                <a:lnTo>
                  <a:pt x="34283" y="31749"/>
                </a:lnTo>
                <a:lnTo>
                  <a:pt x="34283" y="44450"/>
                </a:lnTo>
                <a:lnTo>
                  <a:pt x="12700" y="44450"/>
                </a:lnTo>
                <a:lnTo>
                  <a:pt x="76200" y="76200"/>
                </a:lnTo>
                <a:close/>
              </a:path>
              <a:path w="2202179" h="76200">
                <a:moveTo>
                  <a:pt x="76200" y="44450"/>
                </a:moveTo>
                <a:lnTo>
                  <a:pt x="2201861" y="44450"/>
                </a:lnTo>
                <a:lnTo>
                  <a:pt x="2201861" y="31749"/>
                </a:lnTo>
                <a:lnTo>
                  <a:pt x="76200" y="31749"/>
                </a:lnTo>
                <a:lnTo>
                  <a:pt x="76200" y="44450"/>
                </a:lnTo>
                <a:close/>
              </a:path>
              <a:path w="2202179" h="76200">
                <a:moveTo>
                  <a:pt x="12700" y="44450"/>
                </a:moveTo>
                <a:lnTo>
                  <a:pt x="34283" y="44450"/>
                </a:lnTo>
                <a:lnTo>
                  <a:pt x="34283" y="31749"/>
                </a:lnTo>
                <a:lnTo>
                  <a:pt x="12700" y="31749"/>
                </a:lnTo>
                <a:lnTo>
                  <a:pt x="0" y="38100"/>
                </a:lnTo>
                <a:lnTo>
                  <a:pt x="12700" y="4445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5788025" y="5116512"/>
            <a:ext cx="2365375" cy="76200"/>
          </a:xfrm>
          <a:custGeom>
            <a:rect l="l" t="t" r="r" b="b"/>
            <a:pathLst>
              <a:path w="2365375" h="76200">
                <a:moveTo>
                  <a:pt x="2289174" y="76200"/>
                </a:moveTo>
                <a:lnTo>
                  <a:pt x="2289174" y="0"/>
                </a:lnTo>
                <a:lnTo>
                  <a:pt x="2352674" y="31749"/>
                </a:lnTo>
                <a:lnTo>
                  <a:pt x="2331094" y="31749"/>
                </a:lnTo>
                <a:lnTo>
                  <a:pt x="2331094" y="44450"/>
                </a:lnTo>
                <a:lnTo>
                  <a:pt x="2352674" y="44450"/>
                </a:lnTo>
                <a:lnTo>
                  <a:pt x="2289174" y="76200"/>
                </a:lnTo>
                <a:close/>
              </a:path>
              <a:path w="2365375" h="76200">
                <a:moveTo>
                  <a:pt x="2289174" y="44450"/>
                </a:moveTo>
                <a:lnTo>
                  <a:pt x="0" y="44450"/>
                </a:lnTo>
                <a:lnTo>
                  <a:pt x="0" y="31749"/>
                </a:lnTo>
                <a:lnTo>
                  <a:pt x="2289174" y="31749"/>
                </a:lnTo>
                <a:lnTo>
                  <a:pt x="2289174" y="44450"/>
                </a:lnTo>
                <a:close/>
              </a:path>
              <a:path w="2365375" h="76200">
                <a:moveTo>
                  <a:pt x="2352674" y="44450"/>
                </a:moveTo>
                <a:lnTo>
                  <a:pt x="2331094" y="44450"/>
                </a:lnTo>
                <a:lnTo>
                  <a:pt x="2331094" y="31749"/>
                </a:lnTo>
                <a:lnTo>
                  <a:pt x="2352674" y="31749"/>
                </a:lnTo>
                <a:lnTo>
                  <a:pt x="2365375" y="38100"/>
                </a:lnTo>
                <a:lnTo>
                  <a:pt x="2352674" y="4445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 txBox="1"/>
          <p:nvPr/>
        </p:nvSpPr>
        <p:spPr>
          <a:xfrm>
            <a:off x="1298575" y="1706245"/>
            <a:ext cx="3302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>
                <a:latin typeface="Microsoft JhengHei"/>
                <a:cs typeface="Microsoft JhengHei"/>
              </a:rPr>
              <a:t>窄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15" name="object 15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/>
              <a:t>11/12/2023</a:t>
            </a:r>
          </a:p>
        </p:txBody>
      </p:sp>
      <p:sp>
        <p:nvSpPr>
          <p:cNvPr id="16" name="object 1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5"/>
              </a:spcBef>
            </a:pPr>
            <a:fld id="{81D60167-4931-47E6-BA6A-407CBD079E47}" type="slidenum">
              <a:rPr spc="-25"/>
              <a:t>9</a:t>
            </a:fld>
          </a:p>
        </p:txBody>
      </p:sp>
      <p:sp>
        <p:nvSpPr>
          <p:cNvPr id="10" name="object 10"/>
          <p:cNvSpPr txBox="1"/>
          <p:nvPr/>
        </p:nvSpPr>
        <p:spPr>
          <a:xfrm>
            <a:off x="1298575" y="4343082"/>
            <a:ext cx="3302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>
                <a:latin typeface="Microsoft JhengHei"/>
                <a:cs typeface="Microsoft JhengHei"/>
              </a:rPr>
              <a:t>宽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7743825" y="5352732"/>
            <a:ext cx="3302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>
                <a:latin typeface="Microsoft JhengHei"/>
                <a:cs typeface="Microsoft JhengHei"/>
              </a:rPr>
              <a:t>深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12" name="object 12"/>
          <p:cNvSpPr txBox="1"/>
          <p:nvPr/>
        </p:nvSpPr>
        <p:spPr>
          <a:xfrm rot="1440000">
            <a:off x="2355764" y="2909253"/>
            <a:ext cx="2462417" cy="3048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2290"/>
              </a:lnSpc>
            </a:pPr>
            <a:r>
              <a:rPr sz="2400" b="1" spc="-10">
                <a:latin typeface="Microsoft JhengHei"/>
                <a:cs typeface="Microsoft JhengHei"/>
              </a:rPr>
              <a:t>产品组合的关联性</a:t>
            </a:r>
            <a:endParaRPr sz="2400">
              <a:latin typeface="Microsoft JhengHei"/>
              <a:cs typeface="Microsoft JhengHei"/>
            </a:endParaRPr>
          </a:p>
        </p:txBody>
      </p:sp>
      <p:graphicFrame>
        <p:nvGraphicFramePr>
          <p:cNvPr id="13" name="object 13"/>
          <p:cNvGraphicFramePr>
            <a:graphicFrameLocks noGrp="1"/>
          </p:cNvGraphicFramePr>
          <p:nvPr/>
        </p:nvGraphicFramePr>
        <p:xfrm>
          <a:off x="1450181" y="1503362"/>
          <a:ext cx="6708140" cy="388429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979169"/>
                <a:gridCol w="5701030"/>
              </a:tblGrid>
              <a:tr h="3336925">
                <a:tc>
                  <a:txBody>
                    <a:bodyPr vert="vert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endParaRPr sz="2250">
                        <a:latin typeface="Times New Roman"/>
                        <a:cs typeface="Times New Roman"/>
                      </a:endParaRPr>
                    </a:p>
                    <a:p>
                      <a:pPr marR="72390" algn="ctr">
                        <a:lnSpc>
                          <a:spcPct val="100000"/>
                        </a:lnSpc>
                      </a:pPr>
                      <a:r>
                        <a:rPr sz="2400" b="1" spc="-25">
                          <a:latin typeface="Microsoft JhengHei"/>
                          <a:cs typeface="Microsoft JhengHei"/>
                        </a:rPr>
                        <a:t>宽度</a:t>
                      </a:r>
                      <a:endParaRPr sz="2400">
                        <a:latin typeface="Microsoft JhengHei"/>
                        <a:cs typeface="Microsoft JhengHei"/>
                      </a:endParaRPr>
                    </a:p>
                  </a:txBody>
                  <a:tcPr marL="0" marR="0" marT="635" marB="0" vert="vert"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3652520" marR="507365" indent="-600075">
                        <a:lnSpc>
                          <a:spcPts val="7140"/>
                        </a:lnSpc>
                        <a:spcBef>
                          <a:spcPts val="785"/>
                        </a:spcBef>
                      </a:pPr>
                      <a:r>
                        <a:rPr sz="2400" b="1" spc="-10">
                          <a:latin typeface="Microsoft JhengHei"/>
                          <a:cs typeface="Microsoft JhengHei"/>
                        </a:rPr>
                        <a:t>专业化与一体化</a:t>
                      </a:r>
                      <a:r>
                        <a:rPr sz="2400" b="1" spc="-50">
                          <a:latin typeface="Microsoft JhengHei"/>
                          <a:cs typeface="Microsoft JhengHei"/>
                        </a:rPr>
                        <a:t>强</a:t>
                      </a:r>
                      <a:endParaRPr sz="2400">
                        <a:latin typeface="Microsoft JhengHei"/>
                        <a:cs typeface="Microsoft JhengHei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50"/>
                        </a:spcBef>
                      </a:pPr>
                      <a:endParaRPr sz="3300">
                        <a:latin typeface="Times New Roman"/>
                        <a:cs typeface="Times New Roman"/>
                      </a:endParaRPr>
                    </a:p>
                    <a:p>
                      <a:pPr marL="209550" marR="3107690" indent="2071370">
                        <a:lnSpc>
                          <a:spcPct val="104200"/>
                        </a:lnSpc>
                        <a:spcBef>
                          <a:spcPts val="5"/>
                        </a:spcBef>
                      </a:pPr>
                      <a:r>
                        <a:rPr sz="2400" b="1" spc="-50">
                          <a:latin typeface="Microsoft JhengHei"/>
                          <a:cs typeface="Microsoft JhengHei"/>
                        </a:rPr>
                        <a:t>弱</a:t>
                      </a:r>
                      <a:r>
                        <a:rPr sz="2400" b="1" spc="-10">
                          <a:latin typeface="Microsoft JhengHei"/>
                          <a:cs typeface="Microsoft JhengHei"/>
                        </a:rPr>
                        <a:t>综合化与多样化</a:t>
                      </a:r>
                      <a:endParaRPr sz="2400">
                        <a:latin typeface="Microsoft JhengHei"/>
                        <a:cs typeface="Microsoft JhengHei"/>
                      </a:endParaRPr>
                    </a:p>
                  </a:txBody>
                  <a:tcPr marL="0" marR="0" marT="9969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54737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 vert="horz" wrap="square"/>
                    <a:lstStyle/>
                    <a:p>
                      <a:pPr marL="89535" algn="ctr">
                        <a:lnSpc>
                          <a:spcPct val="100000"/>
                        </a:lnSpc>
                        <a:spcBef>
                          <a:spcPts val="1035"/>
                        </a:spcBef>
                      </a:pPr>
                      <a:r>
                        <a:rPr sz="2400" b="1" spc="-25">
                          <a:latin typeface="Microsoft JhengHei"/>
                          <a:cs typeface="Microsoft JhengHei"/>
                        </a:rPr>
                        <a:t>深度</a:t>
                      </a:r>
                      <a:endParaRPr sz="2400">
                        <a:latin typeface="Microsoft JhengHei"/>
                        <a:cs typeface="Microsoft JhengHei"/>
                      </a:endParaRPr>
                    </a:p>
                  </a:txBody>
                  <a:tcPr marL="0" marR="0" marT="131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</a:tcPr>
                </a:tc>
              </a:tr>
            </a:tbl>
          </a:graphicData>
        </a:graphic>
      </p:graphicFrame>
      <p:sp>
        <p:nvSpPr>
          <p:cNvPr id="14" name="object 14"/>
          <p:cNvSpPr txBox="1"/>
          <p:nvPr/>
        </p:nvSpPr>
        <p:spPr>
          <a:xfrm>
            <a:off x="2463800" y="5143945"/>
            <a:ext cx="4597400" cy="1078865"/>
          </a:xfrm>
          <a:prstGeom prst="rect">
            <a:avLst/>
          </a:prstGeom>
        </p:spPr>
        <p:txBody>
          <a:bodyPr vert="horz" wrap="square" lIns="0" tIns="220979" rIns="0" bIns="0" rtlCol="0">
            <a:spAutoFit/>
          </a:bodyPr>
          <a:lstStyle/>
          <a:p>
            <a:pPr marL="153035">
              <a:lnSpc>
                <a:spcPct val="100000"/>
              </a:lnSpc>
              <a:spcBef>
                <a:spcPts val="1739"/>
              </a:spcBef>
            </a:pPr>
            <a:r>
              <a:rPr sz="2400" b="1">
                <a:latin typeface="Microsoft JhengHei"/>
                <a:cs typeface="Microsoft JhengHei"/>
              </a:rPr>
              <a:t>浅</a:t>
            </a:r>
            <a:endParaRPr sz="24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1370"/>
              </a:spcBef>
              <a:tabLst>
                <a:tab pos="520065"/>
              </a:tabLst>
            </a:pPr>
            <a:r>
              <a:rPr sz="2000" spc="-50">
                <a:latin typeface="黑体"/>
                <a:cs typeface="黑体"/>
              </a:rPr>
              <a:t>图</a:t>
            </a:r>
            <a:r>
              <a:rPr sz="2000">
                <a:latin typeface="黑体"/>
                <a:cs typeface="黑体"/>
              </a:rPr>
              <a:t>	产品组合广度、深度、关联性示意</a:t>
            </a:r>
            <a:r>
              <a:rPr sz="2000" spc="-50">
                <a:latin typeface="黑体"/>
                <a:cs typeface="黑体"/>
              </a:rPr>
              <a:t>图</a:t>
            </a:r>
            <a:endParaRPr sz="2000">
              <a:latin typeface="黑体"/>
              <a:cs typeface="黑体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650240" y="1473017"/>
            <a:ext cx="7734300" cy="4267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67995" marR="94615" indent="-455930">
              <a:lnSpc>
                <a:spcPct val="120000"/>
              </a:lnSpc>
              <a:spcBef>
                <a:spcPts val="100"/>
              </a:spcBef>
            </a:pPr>
            <a:r>
              <a:rPr sz="2400" b="1" spc="-250">
                <a:solidFill>
                  <a:srgbClr val="A50021"/>
                </a:solidFill>
                <a:latin typeface="Microsoft JhengHei"/>
                <a:cs typeface="Microsoft JhengHei"/>
              </a:rPr>
              <a:t>1</a:t>
            </a:r>
            <a:r>
              <a:rPr sz="2400" b="1" spc="70">
                <a:solidFill>
                  <a:srgbClr val="A50021"/>
                </a:solidFill>
                <a:latin typeface="Microsoft JhengHei"/>
                <a:cs typeface="Microsoft JhengHei"/>
              </a:rPr>
              <a:t>、扩大产品组合:</a:t>
            </a:r>
            <a:r>
              <a:rPr sz="2400" b="1" spc="-5">
                <a:latin typeface="Microsoft JhengHei"/>
                <a:cs typeface="Microsoft JhengHei"/>
              </a:rPr>
              <a:t>包括拓展产品组合的宽度和加强产品组</a:t>
            </a:r>
            <a:r>
              <a:rPr sz="2400" b="1" spc="-10">
                <a:latin typeface="Microsoft JhengHei"/>
                <a:cs typeface="Microsoft JhengHei"/>
              </a:rPr>
              <a:t>合的深度。</a:t>
            </a:r>
            <a:endParaRPr sz="24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1150"/>
              </a:spcBef>
            </a:pPr>
            <a:r>
              <a:rPr sz="2400" b="1" spc="-250">
                <a:solidFill>
                  <a:srgbClr val="A50021"/>
                </a:solidFill>
                <a:latin typeface="Microsoft JhengHei"/>
                <a:cs typeface="Microsoft JhengHei"/>
              </a:rPr>
              <a:t>2</a:t>
            </a:r>
            <a:r>
              <a:rPr sz="2400" b="1" spc="70">
                <a:solidFill>
                  <a:srgbClr val="A50021"/>
                </a:solidFill>
                <a:latin typeface="Microsoft JhengHei"/>
                <a:cs typeface="Microsoft JhengHei"/>
              </a:rPr>
              <a:t>、缩减产品组合:</a:t>
            </a:r>
            <a:r>
              <a:rPr sz="2400" b="1" spc="-5">
                <a:latin typeface="Microsoft JhengHei"/>
                <a:cs typeface="Microsoft JhengHei"/>
              </a:rPr>
              <a:t>包括产品组合的宽度缩减和深度缩减。</a:t>
            </a:r>
            <a:endParaRPr sz="2400">
              <a:latin typeface="Microsoft JhengHei"/>
              <a:cs typeface="Microsoft JhengHei"/>
            </a:endParaRPr>
          </a:p>
          <a:p>
            <a:pPr marL="467995" marR="94615" indent="-455930">
              <a:lnSpc>
                <a:spcPct val="120000"/>
              </a:lnSpc>
              <a:spcBef>
                <a:spcPts val="575"/>
              </a:spcBef>
            </a:pPr>
            <a:r>
              <a:rPr sz="2400" b="1" spc="-250">
                <a:solidFill>
                  <a:srgbClr val="A50021"/>
                </a:solidFill>
                <a:latin typeface="Microsoft JhengHei"/>
                <a:cs typeface="Microsoft JhengHei"/>
              </a:rPr>
              <a:t>3</a:t>
            </a:r>
            <a:r>
              <a:rPr sz="2400" b="1" spc="60">
                <a:solidFill>
                  <a:srgbClr val="A50021"/>
                </a:solidFill>
                <a:latin typeface="Microsoft JhengHei"/>
                <a:cs typeface="Microsoft JhengHei"/>
              </a:rPr>
              <a:t>、产品线延伸策略:</a:t>
            </a:r>
            <a:r>
              <a:rPr sz="2400" b="1" spc="-5">
                <a:latin typeface="Microsoft JhengHei"/>
                <a:cs typeface="Microsoft JhengHei"/>
              </a:rPr>
              <a:t>它是指全部或部分改变企业原有产品</a:t>
            </a:r>
            <a:r>
              <a:rPr sz="2400" b="1" spc="-10">
                <a:latin typeface="Microsoft JhengHei"/>
                <a:cs typeface="Microsoft JhengHei"/>
              </a:rPr>
              <a:t>的市场定位。</a:t>
            </a:r>
            <a:endParaRPr sz="2400">
              <a:latin typeface="Microsoft JhengHei"/>
              <a:cs typeface="Microsoft JhengHei"/>
            </a:endParaRPr>
          </a:p>
          <a:p>
            <a:pPr marL="431800" marR="31115">
              <a:lnSpc>
                <a:spcPts val="3700"/>
              </a:lnSpc>
              <a:spcBef>
                <a:spcPts val="165"/>
              </a:spcBef>
            </a:pPr>
            <a:r>
              <a:rPr sz="2200" b="1" spc="-5">
                <a:solidFill>
                  <a:srgbClr val="000066"/>
                </a:solidFill>
                <a:latin typeface="Microsoft JhengHei"/>
                <a:cs typeface="Microsoft JhengHei"/>
              </a:rPr>
              <a:t>向下延伸，即企业原来生产高档产品，后来增加低档产品；向上延伸，即由低档产品向高档产品延伸。</a:t>
            </a:r>
            <a:endParaRPr sz="2200">
              <a:latin typeface="Microsoft JhengHei"/>
              <a:cs typeface="Microsoft JhengHei"/>
            </a:endParaRPr>
          </a:p>
          <a:p>
            <a:pPr marL="431800">
              <a:lnSpc>
                <a:spcPct val="100000"/>
              </a:lnSpc>
              <a:spcBef>
                <a:spcPts val="550"/>
              </a:spcBef>
            </a:pPr>
            <a:r>
              <a:rPr sz="2200" b="1">
                <a:solidFill>
                  <a:srgbClr val="000066"/>
                </a:solidFill>
                <a:latin typeface="Microsoft JhengHei"/>
                <a:cs typeface="Microsoft JhengHei"/>
              </a:rPr>
              <a:t>双向延伸，即原来定位中档产品现向高档、低档产品发展</a:t>
            </a:r>
            <a:r>
              <a:rPr sz="2400" b="1" spc="-50">
                <a:latin typeface="Microsoft JhengHei"/>
                <a:cs typeface="Microsoft JhengHei"/>
              </a:rPr>
              <a:t>。</a:t>
            </a:r>
            <a:endParaRPr sz="2400">
              <a:latin typeface="Microsoft JhengHei"/>
              <a:cs typeface="Microsoft JhengHei"/>
            </a:endParaRPr>
          </a:p>
          <a:p>
            <a:pPr marL="50800">
              <a:lnSpc>
                <a:spcPct val="100000"/>
              </a:lnSpc>
              <a:spcBef>
                <a:spcPts val="1095"/>
              </a:spcBef>
            </a:pPr>
            <a:r>
              <a:rPr sz="2400" b="1" spc="-250">
                <a:solidFill>
                  <a:srgbClr val="A50021"/>
                </a:solidFill>
                <a:latin typeface="Microsoft JhengHei"/>
                <a:cs typeface="Microsoft JhengHei"/>
              </a:rPr>
              <a:t>4</a:t>
            </a:r>
            <a:r>
              <a:rPr sz="2400" b="1" spc="-10">
                <a:solidFill>
                  <a:srgbClr val="A50021"/>
                </a:solidFill>
                <a:latin typeface="Microsoft JhengHei"/>
                <a:cs typeface="Microsoft JhengHei"/>
              </a:rPr>
              <a:t>、产品线现代化策略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/>
              <a:t>11/12/2023</a:t>
            </a:r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5"/>
              </a:spcBef>
            </a:pPr>
            <a:fld id="{81D60167-4931-47E6-BA6A-407CBD079E47}" type="slidenum">
              <a:rPr spc="-25"/>
              <a:t>10</a:t>
            </a:fld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459739" y="549177"/>
            <a:ext cx="2732405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50" b="0" spc="-290">
                <a:solidFill>
                  <a:srgbClr val="00FF99"/>
                </a:solidFill>
                <a:latin typeface="Wingdings"/>
                <a:cs typeface="Wingdings"/>
              </a:rPr>
              <a:t></a:t>
            </a:r>
            <a:r>
              <a:rPr sz="3200" spc="-10">
                <a:solidFill>
                  <a:srgbClr val="000000"/>
                </a:solidFill>
              </a:rPr>
              <a:t>产品组合策略</a:t>
            </a:r>
            <a:endParaRPr sz="3200">
              <a:latin typeface="Wingdings"/>
              <a:cs typeface="Wingdings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16939" y="1495107"/>
            <a:ext cx="36830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>
                <a:solidFill>
                  <a:srgbClr val="000000"/>
                </a:solidFill>
              </a:rPr>
              <a:t>三、产品生命周期</a:t>
            </a:r>
          </a:p>
        </p:txBody>
      </p:sp>
      <p:sp>
        <p:nvSpPr>
          <p:cNvPr id="5" name="object 5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/>
              <a:t>11/12/2023</a:t>
            </a:r>
          </a:p>
        </p:txBody>
      </p: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5"/>
              </a:spcBef>
            </a:pPr>
            <a:fld id="{81D60167-4931-47E6-BA6A-407CBD079E47}" type="slidenum">
              <a:rPr spc="-25"/>
              <a:t>11</a:t>
            </a:fld>
          </a:p>
        </p:txBody>
      </p:sp>
      <p:sp>
        <p:nvSpPr>
          <p:cNvPr id="3" name="object 3"/>
          <p:cNvSpPr txBox="1"/>
          <p:nvPr/>
        </p:nvSpPr>
        <p:spPr>
          <a:xfrm>
            <a:off x="7322197" y="1176020"/>
            <a:ext cx="541020" cy="4368800"/>
          </a:xfrm>
          <a:prstGeom prst="rect">
            <a:avLst/>
          </a:prstGeom>
        </p:spPr>
        <p:txBody>
          <a:bodyPr vert="vert" wrap="square" lIns="0" tIns="0" rIns="0" bIns="0" rtlCol="0">
            <a:spAutoFit/>
          </a:bodyPr>
          <a:lstStyle/>
          <a:p>
            <a:pPr marL="12700">
              <a:lnSpc>
                <a:spcPts val="4135"/>
              </a:lnSpc>
            </a:pPr>
            <a:r>
              <a:rPr sz="3600" b="1" i="1" u="dbl">
                <a:solidFill>
                  <a:srgbClr val="000066"/>
                </a:solidFill>
                <a:uFill>
                  <a:solidFill>
                    <a:srgbClr val="808080"/>
                  </a:solidFill>
                </a:uFill>
                <a:latin typeface="Times New Roman"/>
                <a:cs typeface="Times New Roman"/>
              </a:rPr>
              <a:t>1</a:t>
            </a:r>
            <a:r>
              <a:rPr sz="3800" b="1" u="dbl" spc="-235">
                <a:solidFill>
                  <a:srgbClr val="000066"/>
                </a:solidFill>
                <a:uFill>
                  <a:solidFill>
                    <a:srgbClr val="808080"/>
                  </a:solidFill>
                </a:uFill>
                <a:latin typeface="Microsoft JhengHei"/>
                <a:cs typeface="Microsoft JhengHei"/>
              </a:rPr>
              <a:t>产品生命周期的概</a:t>
            </a:r>
            <a:r>
              <a:rPr sz="3800" b="1" u="dbl" spc="-50">
                <a:solidFill>
                  <a:srgbClr val="000066"/>
                </a:solidFill>
                <a:uFill>
                  <a:solidFill>
                    <a:srgbClr val="808080"/>
                  </a:solidFill>
                </a:uFill>
                <a:latin typeface="Microsoft JhengHei"/>
                <a:cs typeface="Microsoft JhengHei"/>
              </a:rPr>
              <a:t>念</a:t>
            </a:r>
            <a:endParaRPr sz="380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216648" y="2585720"/>
            <a:ext cx="5145405" cy="3094990"/>
          </a:xfrm>
          <a:prstGeom prst="rect">
            <a:avLst/>
          </a:prstGeom>
        </p:spPr>
        <p:txBody>
          <a:bodyPr vert="vert" wrap="square" lIns="0" tIns="0" rIns="0" bIns="0" rtlCol="0">
            <a:spAutoFit/>
          </a:bodyPr>
          <a:lstStyle/>
          <a:p>
            <a:pPr marL="643255">
              <a:lnSpc>
                <a:spcPts val="3490"/>
              </a:lnSpc>
            </a:pPr>
            <a:r>
              <a:rPr sz="3200" b="1" spc="-10">
                <a:solidFill>
                  <a:srgbClr val="006600"/>
                </a:solidFill>
                <a:latin typeface="Microsoft JhengHei"/>
                <a:cs typeface="Microsoft JhengHei"/>
              </a:rPr>
              <a:t>一件新产品自</a:t>
            </a:r>
            <a:endParaRPr sz="3200">
              <a:latin typeface="Microsoft JhengHei"/>
              <a:cs typeface="Microsoft JhengHei"/>
            </a:endParaRPr>
          </a:p>
          <a:p>
            <a:pPr marL="12700" marR="229235" algn="just">
              <a:lnSpc>
                <a:spcPct val="120000"/>
              </a:lnSpc>
              <a:spcBef>
                <a:spcPts val="220"/>
              </a:spcBef>
            </a:pPr>
            <a:r>
              <a:rPr sz="3200" b="1" spc="-10">
                <a:solidFill>
                  <a:srgbClr val="006600"/>
                </a:solidFill>
                <a:latin typeface="Microsoft JhengHei"/>
                <a:cs typeface="Microsoft JhengHei"/>
              </a:rPr>
              <a:t>开发过程结束，从投入市场开始到被淘汰为止，均有一个投入、成长、成熟至衰老的过程，这一过程被称为产品生命周期。</a:t>
            </a:r>
            <a:endParaRPr sz="32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031240" y="1597572"/>
            <a:ext cx="7073900" cy="50990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3000" i="1">
                <a:solidFill>
                  <a:srgbClr val="000066"/>
                </a:solidFill>
                <a:latin typeface="Times New Roman"/>
                <a:cs typeface="Times New Roman"/>
              </a:rPr>
              <a:t>2</a:t>
            </a:r>
            <a:r>
              <a:rPr sz="3150" spc="-165">
                <a:solidFill>
                  <a:srgbClr val="000066"/>
                </a:solidFill>
              </a:rPr>
              <a:t>、产品生命周期各阶段的特点及市场策</a:t>
            </a:r>
            <a:r>
              <a:rPr sz="3150" spc="-50">
                <a:solidFill>
                  <a:srgbClr val="000066"/>
                </a:solidFill>
              </a:rPr>
              <a:t>略</a:t>
            </a:r>
            <a:endParaRPr sz="3150">
              <a:latin typeface="Times New Roman"/>
              <a:cs typeface="Times New Roman"/>
            </a:endParaRPr>
          </a:p>
        </p:txBody>
      </p:sp>
      <p:grpSp>
        <p:nvGrpSpPr>
          <p:cNvPr id="3" name="object 3"/>
          <p:cNvGrpSpPr/>
          <p:nvPr/>
        </p:nvGrpSpPr>
        <p:grpSpPr>
          <a:xfrm>
            <a:off x="2136775" y="2736849"/>
            <a:ext cx="5524500" cy="2224405"/>
            <a:chOff x="2136775" y="2736849"/>
            <a:chExt cx="5524500" cy="2224405"/>
          </a:xfrm>
        </p:grpSpPr>
        <p:sp>
          <p:nvSpPr>
            <p:cNvPr id="4" name="object 4"/>
            <p:cNvSpPr/>
            <p:nvPr/>
          </p:nvSpPr>
          <p:spPr>
            <a:xfrm>
              <a:off x="2174875" y="4922837"/>
              <a:ext cx="5257800" cy="0"/>
            </a:xfrm>
            <a:custGeom>
              <a:rect l="l" t="t" r="r" b="b"/>
              <a:pathLst>
                <a:path w="5257800">
                  <a:moveTo>
                    <a:pt x="0" y="0"/>
                  </a:moveTo>
                  <a:lnTo>
                    <a:pt x="5257800" y="0"/>
                  </a:lnTo>
                </a:path>
              </a:pathLst>
            </a:custGeom>
            <a:ln w="9525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5" name="object 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7432675" y="4884737"/>
              <a:ext cx="228600" cy="76200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2136775" y="2741611"/>
              <a:ext cx="76200" cy="2181225"/>
            </a:xfrm>
            <a:custGeom>
              <a:rect l="l" t="t" r="r" b="b"/>
              <a:pathLst>
                <a:path w="76200" h="2181225">
                  <a:moveTo>
                    <a:pt x="31750" y="34271"/>
                  </a:moveTo>
                  <a:lnTo>
                    <a:pt x="44450" y="34271"/>
                  </a:lnTo>
                  <a:lnTo>
                    <a:pt x="44450" y="2181225"/>
                  </a:lnTo>
                  <a:lnTo>
                    <a:pt x="31750" y="2181225"/>
                  </a:lnTo>
                  <a:lnTo>
                    <a:pt x="31750" y="34271"/>
                  </a:lnTo>
                  <a:close/>
                </a:path>
                <a:path w="76200" h="2181225">
                  <a:moveTo>
                    <a:pt x="38100" y="0"/>
                  </a:moveTo>
                  <a:lnTo>
                    <a:pt x="76200" y="76200"/>
                  </a:lnTo>
                  <a:lnTo>
                    <a:pt x="44450" y="76200"/>
                  </a:lnTo>
                  <a:lnTo>
                    <a:pt x="44450" y="34271"/>
                  </a:lnTo>
                  <a:lnTo>
                    <a:pt x="20964" y="34271"/>
                  </a:lnTo>
                  <a:lnTo>
                    <a:pt x="38100" y="0"/>
                  </a:lnTo>
                  <a:close/>
                </a:path>
                <a:path w="76200" h="2181225">
                  <a:moveTo>
                    <a:pt x="20964" y="34271"/>
                  </a:moveTo>
                  <a:lnTo>
                    <a:pt x="31750" y="34271"/>
                  </a:lnTo>
                  <a:lnTo>
                    <a:pt x="31750" y="76200"/>
                  </a:lnTo>
                  <a:lnTo>
                    <a:pt x="0" y="76200"/>
                  </a:lnTo>
                  <a:lnTo>
                    <a:pt x="20964" y="34271"/>
                  </a:lnTo>
                  <a:close/>
                </a:path>
              </a:pathLst>
            </a:custGeom>
            <a:solidFill>
              <a:srgbClr val="FF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 flipH="1">
              <a:off x="3317875" y="2741611"/>
              <a:ext cx="0" cy="2181225"/>
            </a:xfrm>
            <a:custGeom>
              <a:rect l="l" t="t" r="r" b="b"/>
              <a:pathLst>
                <a:path h="2181225">
                  <a:moveTo>
                    <a:pt x="0" y="2181225"/>
                  </a:moveTo>
                  <a:lnTo>
                    <a:pt x="0" y="0"/>
                  </a:lnTo>
                </a:path>
              </a:pathLst>
            </a:custGeom>
            <a:ln w="9525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 flipH="1">
              <a:off x="4308475" y="2741611"/>
              <a:ext cx="0" cy="2181225"/>
            </a:xfrm>
            <a:custGeom>
              <a:rect l="l" t="t" r="r" b="b"/>
              <a:pathLst>
                <a:path h="2181225">
                  <a:moveTo>
                    <a:pt x="0" y="0"/>
                  </a:moveTo>
                  <a:lnTo>
                    <a:pt x="0" y="2181225"/>
                  </a:lnTo>
                </a:path>
              </a:pathLst>
            </a:custGeom>
            <a:ln w="9525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 flipH="1">
              <a:off x="5756275" y="2741611"/>
              <a:ext cx="0" cy="2181225"/>
            </a:xfrm>
            <a:custGeom>
              <a:rect l="l" t="t" r="r" b="b"/>
              <a:pathLst>
                <a:path h="2181225">
                  <a:moveTo>
                    <a:pt x="0" y="2181225"/>
                  </a:moveTo>
                  <a:lnTo>
                    <a:pt x="0" y="0"/>
                  </a:lnTo>
                </a:path>
              </a:pathLst>
            </a:custGeom>
            <a:ln w="9525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0" name="object 10"/>
          <p:cNvSpPr txBox="1"/>
          <p:nvPr/>
        </p:nvSpPr>
        <p:spPr>
          <a:xfrm>
            <a:off x="2406014" y="5236051"/>
            <a:ext cx="7112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20">
                <a:solidFill>
                  <a:srgbClr val="3110FD"/>
                </a:solidFill>
                <a:latin typeface="Microsoft JhengHei"/>
                <a:cs typeface="Microsoft JhengHei"/>
              </a:rPr>
              <a:t>投入期</a:t>
            </a:r>
            <a:endParaRPr sz="1800">
              <a:latin typeface="Microsoft JhengHei"/>
              <a:cs typeface="Microsoft JhengHei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3472815" y="5231288"/>
            <a:ext cx="7112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20">
                <a:solidFill>
                  <a:srgbClr val="3110FD"/>
                </a:solidFill>
                <a:latin typeface="Microsoft JhengHei"/>
                <a:cs typeface="Microsoft JhengHei"/>
              </a:rPr>
              <a:t>成长期</a:t>
            </a:r>
            <a:endParaRPr sz="1800">
              <a:latin typeface="Microsoft JhengHei"/>
              <a:cs typeface="Microsoft JhengHei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4731702" y="5226525"/>
            <a:ext cx="7112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20">
                <a:solidFill>
                  <a:srgbClr val="3110FD"/>
                </a:solidFill>
                <a:latin typeface="Microsoft JhengHei"/>
                <a:cs typeface="Microsoft JhengHei"/>
              </a:rPr>
              <a:t>成熟期</a:t>
            </a:r>
            <a:endParaRPr sz="1800">
              <a:latin typeface="Microsoft JhengHei"/>
              <a:cs typeface="Microsoft JhengHei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6063615" y="5226525"/>
            <a:ext cx="7112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20">
                <a:solidFill>
                  <a:srgbClr val="3110FD"/>
                </a:solidFill>
                <a:latin typeface="Microsoft JhengHei"/>
                <a:cs typeface="Microsoft JhengHei"/>
              </a:rPr>
              <a:t>衰退期</a:t>
            </a:r>
            <a:endParaRPr sz="1800">
              <a:latin typeface="Microsoft JhengHei"/>
              <a:cs typeface="Microsoft JhengHei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6481128" y="3788251"/>
            <a:ext cx="1741805" cy="12763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10">
                <a:solidFill>
                  <a:srgbClr val="3110FD"/>
                </a:solidFill>
                <a:latin typeface="Microsoft JhengHei"/>
                <a:cs typeface="Microsoft JhengHei"/>
              </a:rPr>
              <a:t>销售额曲线</a:t>
            </a:r>
            <a:endParaRPr sz="18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2000">
              <a:latin typeface="Microsoft JhengHei"/>
              <a:cs typeface="Microsoft JhengHei"/>
            </a:endParaRPr>
          </a:p>
          <a:p>
            <a:pPr marL="52069">
              <a:lnSpc>
                <a:spcPts val="1980"/>
              </a:lnSpc>
              <a:spcBef>
                <a:spcPts val="5"/>
              </a:spcBef>
            </a:pPr>
            <a:r>
              <a:rPr sz="1800" b="1" spc="-15">
                <a:solidFill>
                  <a:srgbClr val="3110FD"/>
                </a:solidFill>
                <a:latin typeface="Microsoft JhengHei"/>
                <a:cs typeface="Microsoft JhengHei"/>
              </a:rPr>
              <a:t>利润曲线</a:t>
            </a:r>
            <a:endParaRPr sz="1800">
              <a:latin typeface="Microsoft JhengHei"/>
              <a:cs typeface="Microsoft JhengHei"/>
            </a:endParaRPr>
          </a:p>
          <a:p>
            <a:pPr marL="1271270">
              <a:lnSpc>
                <a:spcPts val="1980"/>
              </a:lnSpc>
            </a:pPr>
            <a:r>
              <a:rPr sz="1800" b="1" spc="-25">
                <a:solidFill>
                  <a:srgbClr val="3110FD"/>
                </a:solidFill>
                <a:latin typeface="Microsoft JhengHei"/>
                <a:cs typeface="Microsoft JhengHei"/>
              </a:rPr>
              <a:t>时间</a:t>
            </a:r>
            <a:endParaRPr sz="1800">
              <a:latin typeface="Microsoft JhengHei"/>
              <a:cs typeface="Microsoft JhengHei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1804432" y="2471420"/>
            <a:ext cx="254000" cy="1397000"/>
          </a:xfrm>
          <a:prstGeom prst="rect">
            <a:avLst/>
          </a:prstGeom>
        </p:spPr>
        <p:txBody>
          <a:bodyPr vert="vert" wrap="square" lIns="0" tIns="0" rIns="0" bIns="0" rtlCol="0">
            <a:spAutoFit/>
          </a:bodyPr>
          <a:lstStyle/>
          <a:p>
            <a:pPr marL="12700">
              <a:lnSpc>
                <a:spcPts val="2000"/>
              </a:lnSpc>
            </a:pPr>
            <a:r>
              <a:rPr sz="1800" b="1" spc="-10">
                <a:solidFill>
                  <a:srgbClr val="3110FD"/>
                </a:solidFill>
                <a:latin typeface="Microsoft JhengHei"/>
                <a:cs typeface="Microsoft JhengHei"/>
              </a:rPr>
              <a:t>销售额和利润</a:t>
            </a:r>
            <a:endParaRPr sz="1800">
              <a:latin typeface="Microsoft JhengHei"/>
              <a:cs typeface="Microsoft JhengHei"/>
            </a:endParaRPr>
          </a:p>
        </p:txBody>
      </p:sp>
      <p:sp>
        <p:nvSpPr>
          <p:cNvPr id="16" name="object 16"/>
          <p:cNvSpPr/>
          <p:nvPr/>
        </p:nvSpPr>
        <p:spPr>
          <a:xfrm>
            <a:off x="2174875" y="3060734"/>
            <a:ext cx="4267200" cy="2120900"/>
          </a:xfrm>
          <a:custGeom>
            <a:rect l="l" t="t" r="r" b="b"/>
            <a:pathLst>
              <a:path w="4267200" h="2120900">
                <a:moveTo>
                  <a:pt x="0" y="1841465"/>
                </a:moveTo>
                <a:lnTo>
                  <a:pt x="53047" y="1829452"/>
                </a:lnTo>
                <a:lnTo>
                  <a:pt x="105969" y="1817406"/>
                </a:lnTo>
                <a:lnTo>
                  <a:pt x="158641" y="1805293"/>
                </a:lnTo>
                <a:lnTo>
                  <a:pt x="210938" y="1793079"/>
                </a:lnTo>
                <a:lnTo>
                  <a:pt x="262735" y="1780733"/>
                </a:lnTo>
                <a:lnTo>
                  <a:pt x="313908" y="1768219"/>
                </a:lnTo>
                <a:lnTo>
                  <a:pt x="364331" y="1755504"/>
                </a:lnTo>
                <a:lnTo>
                  <a:pt x="413879" y="1742556"/>
                </a:lnTo>
                <a:lnTo>
                  <a:pt x="462427" y="1729340"/>
                </a:lnTo>
                <a:lnTo>
                  <a:pt x="509851" y="1715824"/>
                </a:lnTo>
                <a:lnTo>
                  <a:pt x="556025" y="1701973"/>
                </a:lnTo>
                <a:lnTo>
                  <a:pt x="600824" y="1687755"/>
                </a:lnTo>
                <a:lnTo>
                  <a:pt x="644124" y="1673136"/>
                </a:lnTo>
                <a:lnTo>
                  <a:pt x="685800" y="1658082"/>
                </a:lnTo>
                <a:lnTo>
                  <a:pt x="741464" y="1636932"/>
                </a:lnTo>
                <a:lnTo>
                  <a:pt x="794308" y="1616027"/>
                </a:lnTo>
                <a:lnTo>
                  <a:pt x="844562" y="1594999"/>
                </a:lnTo>
                <a:lnTo>
                  <a:pt x="892454" y="1573482"/>
                </a:lnTo>
                <a:lnTo>
                  <a:pt x="938212" y="1551109"/>
                </a:lnTo>
                <a:lnTo>
                  <a:pt x="982065" y="1527514"/>
                </a:lnTo>
                <a:lnTo>
                  <a:pt x="1024242" y="1502329"/>
                </a:lnTo>
                <a:lnTo>
                  <a:pt x="1064971" y="1475189"/>
                </a:lnTo>
                <a:lnTo>
                  <a:pt x="1104480" y="1445725"/>
                </a:lnTo>
                <a:lnTo>
                  <a:pt x="1143000" y="1413572"/>
                </a:lnTo>
                <a:lnTo>
                  <a:pt x="1176434" y="1381562"/>
                </a:lnTo>
                <a:lnTo>
                  <a:pt x="1207692" y="1346934"/>
                </a:lnTo>
                <a:lnTo>
                  <a:pt x="1237119" y="1310101"/>
                </a:lnTo>
                <a:lnTo>
                  <a:pt x="1265057" y="1271477"/>
                </a:lnTo>
                <a:lnTo>
                  <a:pt x="1291850" y="1231476"/>
                </a:lnTo>
                <a:lnTo>
                  <a:pt x="1317842" y="1190510"/>
                </a:lnTo>
                <a:lnTo>
                  <a:pt x="1343375" y="1148993"/>
                </a:lnTo>
                <a:lnTo>
                  <a:pt x="1368794" y="1107338"/>
                </a:lnTo>
                <a:lnTo>
                  <a:pt x="1394442" y="1065959"/>
                </a:lnTo>
                <a:lnTo>
                  <a:pt x="1420663" y="1025268"/>
                </a:lnTo>
                <a:lnTo>
                  <a:pt x="1447800" y="985680"/>
                </a:lnTo>
                <a:lnTo>
                  <a:pt x="1477937" y="942616"/>
                </a:lnTo>
                <a:lnTo>
                  <a:pt x="1507540" y="899123"/>
                </a:lnTo>
                <a:lnTo>
                  <a:pt x="1536839" y="855387"/>
                </a:lnTo>
                <a:lnTo>
                  <a:pt x="1566062" y="811589"/>
                </a:lnTo>
                <a:lnTo>
                  <a:pt x="1595437" y="767913"/>
                </a:lnTo>
                <a:lnTo>
                  <a:pt x="1625193" y="724543"/>
                </a:lnTo>
                <a:lnTo>
                  <a:pt x="1655559" y="681662"/>
                </a:lnTo>
                <a:lnTo>
                  <a:pt x="1686763" y="639454"/>
                </a:lnTo>
                <a:lnTo>
                  <a:pt x="1719033" y="598101"/>
                </a:lnTo>
                <a:lnTo>
                  <a:pt x="1752600" y="557788"/>
                </a:lnTo>
                <a:lnTo>
                  <a:pt x="1783801" y="521460"/>
                </a:lnTo>
                <a:lnTo>
                  <a:pt x="1815174" y="484903"/>
                </a:lnTo>
                <a:lnTo>
                  <a:pt x="1846891" y="448392"/>
                </a:lnTo>
                <a:lnTo>
                  <a:pt x="1879122" y="412202"/>
                </a:lnTo>
                <a:lnTo>
                  <a:pt x="1912041" y="376610"/>
                </a:lnTo>
                <a:lnTo>
                  <a:pt x="1945819" y="341890"/>
                </a:lnTo>
                <a:lnTo>
                  <a:pt x="1980627" y="308318"/>
                </a:lnTo>
                <a:lnTo>
                  <a:pt x="2016637" y="276170"/>
                </a:lnTo>
                <a:lnTo>
                  <a:pt x="2054022" y="245721"/>
                </a:lnTo>
                <a:lnTo>
                  <a:pt x="2092952" y="217246"/>
                </a:lnTo>
                <a:lnTo>
                  <a:pt x="2133600" y="191023"/>
                </a:lnTo>
                <a:lnTo>
                  <a:pt x="2176079" y="166544"/>
                </a:lnTo>
                <a:lnTo>
                  <a:pt x="2220276" y="143214"/>
                </a:lnTo>
                <a:lnTo>
                  <a:pt x="2266019" y="121169"/>
                </a:lnTo>
                <a:lnTo>
                  <a:pt x="2313136" y="100549"/>
                </a:lnTo>
                <a:lnTo>
                  <a:pt x="2361455" y="81489"/>
                </a:lnTo>
                <a:lnTo>
                  <a:pt x="2410805" y="64129"/>
                </a:lnTo>
                <a:lnTo>
                  <a:pt x="2461013" y="48606"/>
                </a:lnTo>
                <a:lnTo>
                  <a:pt x="2511909" y="35058"/>
                </a:lnTo>
                <a:lnTo>
                  <a:pt x="2563319" y="23623"/>
                </a:lnTo>
                <a:lnTo>
                  <a:pt x="2615074" y="14437"/>
                </a:lnTo>
                <a:lnTo>
                  <a:pt x="2667000" y="7640"/>
                </a:lnTo>
                <a:lnTo>
                  <a:pt x="2715374" y="3395"/>
                </a:lnTo>
                <a:lnTo>
                  <a:pt x="2765072" y="848"/>
                </a:lnTo>
                <a:lnTo>
                  <a:pt x="2815828" y="0"/>
                </a:lnTo>
                <a:lnTo>
                  <a:pt x="2867377" y="848"/>
                </a:lnTo>
                <a:lnTo>
                  <a:pt x="2919456" y="3395"/>
                </a:lnTo>
                <a:lnTo>
                  <a:pt x="2971800" y="7640"/>
                </a:lnTo>
                <a:lnTo>
                  <a:pt x="3024143" y="13583"/>
                </a:lnTo>
                <a:lnTo>
                  <a:pt x="3076222" y="21224"/>
                </a:lnTo>
                <a:lnTo>
                  <a:pt x="3127771" y="30563"/>
                </a:lnTo>
                <a:lnTo>
                  <a:pt x="3178527" y="41600"/>
                </a:lnTo>
                <a:lnTo>
                  <a:pt x="3228225" y="54335"/>
                </a:lnTo>
                <a:lnTo>
                  <a:pt x="3276600" y="68768"/>
                </a:lnTo>
                <a:lnTo>
                  <a:pt x="3323960" y="84704"/>
                </a:lnTo>
                <a:lnTo>
                  <a:pt x="3370791" y="102020"/>
                </a:lnTo>
                <a:lnTo>
                  <a:pt x="3417093" y="120822"/>
                </a:lnTo>
                <a:lnTo>
                  <a:pt x="3462866" y="141215"/>
                </a:lnTo>
                <a:lnTo>
                  <a:pt x="3508110" y="163307"/>
                </a:lnTo>
                <a:lnTo>
                  <a:pt x="3552825" y="187202"/>
                </a:lnTo>
                <a:lnTo>
                  <a:pt x="3597010" y="213008"/>
                </a:lnTo>
                <a:lnTo>
                  <a:pt x="3640666" y="240830"/>
                </a:lnTo>
                <a:lnTo>
                  <a:pt x="3683793" y="270775"/>
                </a:lnTo>
                <a:lnTo>
                  <a:pt x="3726391" y="302948"/>
                </a:lnTo>
                <a:lnTo>
                  <a:pt x="3768460" y="337456"/>
                </a:lnTo>
                <a:lnTo>
                  <a:pt x="3810000" y="374405"/>
                </a:lnTo>
                <a:lnTo>
                  <a:pt x="3843640" y="407550"/>
                </a:lnTo>
                <a:lnTo>
                  <a:pt x="3878297" y="445313"/>
                </a:lnTo>
                <a:lnTo>
                  <a:pt x="3913632" y="486880"/>
                </a:lnTo>
                <a:lnTo>
                  <a:pt x="3949304" y="531435"/>
                </a:lnTo>
                <a:lnTo>
                  <a:pt x="3984977" y="578163"/>
                </a:lnTo>
                <a:lnTo>
                  <a:pt x="4020312" y="626250"/>
                </a:lnTo>
                <a:lnTo>
                  <a:pt x="4054968" y="674881"/>
                </a:lnTo>
                <a:lnTo>
                  <a:pt x="4088609" y="723239"/>
                </a:lnTo>
                <a:lnTo>
                  <a:pt x="4120896" y="770511"/>
                </a:lnTo>
                <a:lnTo>
                  <a:pt x="4151488" y="815881"/>
                </a:lnTo>
                <a:lnTo>
                  <a:pt x="4180049" y="858535"/>
                </a:lnTo>
                <a:lnTo>
                  <a:pt x="4206240" y="897656"/>
                </a:lnTo>
                <a:lnTo>
                  <a:pt x="4229720" y="932431"/>
                </a:lnTo>
                <a:lnTo>
                  <a:pt x="4250153" y="962044"/>
                </a:lnTo>
                <a:lnTo>
                  <a:pt x="4267200" y="985680"/>
                </a:lnTo>
              </a:path>
              <a:path w="4267200" h="2120900">
                <a:moveTo>
                  <a:pt x="0" y="2120865"/>
                </a:moveTo>
                <a:lnTo>
                  <a:pt x="46773" y="2108728"/>
                </a:lnTo>
                <a:lnTo>
                  <a:pt x="93632" y="2096505"/>
                </a:lnTo>
                <a:lnTo>
                  <a:pt x="140663" y="2084110"/>
                </a:lnTo>
                <a:lnTo>
                  <a:pt x="187952" y="2071458"/>
                </a:lnTo>
                <a:lnTo>
                  <a:pt x="235584" y="2058462"/>
                </a:lnTo>
                <a:lnTo>
                  <a:pt x="283646" y="2045037"/>
                </a:lnTo>
                <a:lnTo>
                  <a:pt x="332222" y="2031096"/>
                </a:lnTo>
                <a:lnTo>
                  <a:pt x="381400" y="2016555"/>
                </a:lnTo>
                <a:lnTo>
                  <a:pt x="431265" y="2001326"/>
                </a:lnTo>
                <a:lnTo>
                  <a:pt x="481903" y="1985325"/>
                </a:lnTo>
                <a:lnTo>
                  <a:pt x="533400" y="1968465"/>
                </a:lnTo>
                <a:lnTo>
                  <a:pt x="578419" y="1953377"/>
                </a:lnTo>
                <a:lnTo>
                  <a:pt x="625277" y="1937492"/>
                </a:lnTo>
                <a:lnTo>
                  <a:pt x="673556" y="1920913"/>
                </a:lnTo>
                <a:lnTo>
                  <a:pt x="722842" y="1903745"/>
                </a:lnTo>
                <a:lnTo>
                  <a:pt x="772717" y="1886091"/>
                </a:lnTo>
                <a:lnTo>
                  <a:pt x="822765" y="1868055"/>
                </a:lnTo>
                <a:lnTo>
                  <a:pt x="872571" y="1849742"/>
                </a:lnTo>
                <a:lnTo>
                  <a:pt x="921718" y="1831256"/>
                </a:lnTo>
                <a:lnTo>
                  <a:pt x="969789" y="1812700"/>
                </a:lnTo>
                <a:lnTo>
                  <a:pt x="1016369" y="1794179"/>
                </a:lnTo>
                <a:lnTo>
                  <a:pt x="1061042" y="1775797"/>
                </a:lnTo>
                <a:lnTo>
                  <a:pt x="1103391" y="1757657"/>
                </a:lnTo>
                <a:lnTo>
                  <a:pt x="1143000" y="1739865"/>
                </a:lnTo>
                <a:lnTo>
                  <a:pt x="1196204" y="1714465"/>
                </a:lnTo>
                <a:lnTo>
                  <a:pt x="1245958" y="1689065"/>
                </a:lnTo>
                <a:lnTo>
                  <a:pt x="1292577" y="1663665"/>
                </a:lnTo>
                <a:lnTo>
                  <a:pt x="1336374" y="1638265"/>
                </a:lnTo>
                <a:lnTo>
                  <a:pt x="1377662" y="1612865"/>
                </a:lnTo>
                <a:lnTo>
                  <a:pt x="1416755" y="1587465"/>
                </a:lnTo>
                <a:lnTo>
                  <a:pt x="1453967" y="1562065"/>
                </a:lnTo>
                <a:lnTo>
                  <a:pt x="1489610" y="1536665"/>
                </a:lnTo>
                <a:lnTo>
                  <a:pt x="1524000" y="1511265"/>
                </a:lnTo>
                <a:lnTo>
                  <a:pt x="1570037" y="1474928"/>
                </a:lnTo>
                <a:lnTo>
                  <a:pt x="1608666" y="1440709"/>
                </a:lnTo>
                <a:lnTo>
                  <a:pt x="1643062" y="1406490"/>
                </a:lnTo>
                <a:lnTo>
                  <a:pt x="1676400" y="1370153"/>
                </a:lnTo>
                <a:lnTo>
                  <a:pt x="1711854" y="1329584"/>
                </a:lnTo>
                <a:lnTo>
                  <a:pt x="1752600" y="1282665"/>
                </a:lnTo>
                <a:lnTo>
                  <a:pt x="1779308" y="1250394"/>
                </a:lnTo>
                <a:lnTo>
                  <a:pt x="1806244" y="1214999"/>
                </a:lnTo>
                <a:lnTo>
                  <a:pt x="1833638" y="1177166"/>
                </a:lnTo>
                <a:lnTo>
                  <a:pt x="1861718" y="1137580"/>
                </a:lnTo>
                <a:lnTo>
                  <a:pt x="1890712" y="1096927"/>
                </a:lnTo>
                <a:lnTo>
                  <a:pt x="1920849" y="1055893"/>
                </a:lnTo>
                <a:lnTo>
                  <a:pt x="1952358" y="1015164"/>
                </a:lnTo>
                <a:lnTo>
                  <a:pt x="1985467" y="975426"/>
                </a:lnTo>
                <a:lnTo>
                  <a:pt x="2020404" y="937364"/>
                </a:lnTo>
                <a:lnTo>
                  <a:pt x="2057400" y="901665"/>
                </a:lnTo>
                <a:lnTo>
                  <a:pt x="2092952" y="869662"/>
                </a:lnTo>
                <a:lnTo>
                  <a:pt x="2130222" y="836457"/>
                </a:lnTo>
                <a:lnTo>
                  <a:pt x="2169037" y="802736"/>
                </a:lnTo>
                <a:lnTo>
                  <a:pt x="2209227" y="769188"/>
                </a:lnTo>
                <a:lnTo>
                  <a:pt x="2250619" y="736498"/>
                </a:lnTo>
                <a:lnTo>
                  <a:pt x="2293041" y="705354"/>
                </a:lnTo>
                <a:lnTo>
                  <a:pt x="2336322" y="676442"/>
                </a:lnTo>
                <a:lnTo>
                  <a:pt x="2380291" y="650451"/>
                </a:lnTo>
                <a:lnTo>
                  <a:pt x="2424774" y="628066"/>
                </a:lnTo>
                <a:lnTo>
                  <a:pt x="2469601" y="609975"/>
                </a:lnTo>
                <a:lnTo>
                  <a:pt x="2514600" y="596865"/>
                </a:lnTo>
                <a:lnTo>
                  <a:pt x="2560800" y="588621"/>
                </a:lnTo>
                <a:lnTo>
                  <a:pt x="2609005" y="584441"/>
                </a:lnTo>
                <a:lnTo>
                  <a:pt x="2658698" y="583983"/>
                </a:lnTo>
                <a:lnTo>
                  <a:pt x="2709365" y="586903"/>
                </a:lnTo>
                <a:lnTo>
                  <a:pt x="2760489" y="592857"/>
                </a:lnTo>
                <a:lnTo>
                  <a:pt x="2811556" y="601502"/>
                </a:lnTo>
                <a:lnTo>
                  <a:pt x="2862051" y="612494"/>
                </a:lnTo>
                <a:lnTo>
                  <a:pt x="2911458" y="625490"/>
                </a:lnTo>
                <a:lnTo>
                  <a:pt x="2959262" y="640146"/>
                </a:lnTo>
                <a:lnTo>
                  <a:pt x="3004947" y="656119"/>
                </a:lnTo>
                <a:lnTo>
                  <a:pt x="3048000" y="673065"/>
                </a:lnTo>
                <a:lnTo>
                  <a:pt x="3092615" y="693600"/>
                </a:lnTo>
                <a:lnTo>
                  <a:pt x="3135172" y="716956"/>
                </a:lnTo>
                <a:lnTo>
                  <a:pt x="3175901" y="742902"/>
                </a:lnTo>
                <a:lnTo>
                  <a:pt x="3215030" y="771210"/>
                </a:lnTo>
                <a:lnTo>
                  <a:pt x="3252787" y="801652"/>
                </a:lnTo>
                <a:lnTo>
                  <a:pt x="3289401" y="833999"/>
                </a:lnTo>
                <a:lnTo>
                  <a:pt x="3325101" y="868022"/>
                </a:lnTo>
                <a:lnTo>
                  <a:pt x="3360115" y="903493"/>
                </a:lnTo>
                <a:lnTo>
                  <a:pt x="3394671" y="940184"/>
                </a:lnTo>
                <a:lnTo>
                  <a:pt x="3429000" y="977865"/>
                </a:lnTo>
                <a:lnTo>
                  <a:pt x="3458712" y="1014276"/>
                </a:lnTo>
                <a:lnTo>
                  <a:pt x="3485963" y="1053778"/>
                </a:lnTo>
                <a:lnTo>
                  <a:pt x="3511440" y="1095685"/>
                </a:lnTo>
                <a:lnTo>
                  <a:pt x="3535828" y="1139310"/>
                </a:lnTo>
                <a:lnTo>
                  <a:pt x="3559816" y="1183965"/>
                </a:lnTo>
                <a:lnTo>
                  <a:pt x="3584090" y="1228964"/>
                </a:lnTo>
                <a:lnTo>
                  <a:pt x="3609338" y="1273619"/>
                </a:lnTo>
                <a:lnTo>
                  <a:pt x="3636245" y="1317244"/>
                </a:lnTo>
                <a:lnTo>
                  <a:pt x="3665500" y="1359151"/>
                </a:lnTo>
                <a:lnTo>
                  <a:pt x="3697789" y="1398653"/>
                </a:lnTo>
                <a:lnTo>
                  <a:pt x="3733800" y="1435065"/>
                </a:lnTo>
                <a:lnTo>
                  <a:pt x="3769882" y="1466043"/>
                </a:lnTo>
                <a:lnTo>
                  <a:pt x="3808147" y="1495566"/>
                </a:lnTo>
                <a:lnTo>
                  <a:pt x="3848397" y="1523766"/>
                </a:lnTo>
                <a:lnTo>
                  <a:pt x="3890433" y="1550776"/>
                </a:lnTo>
                <a:lnTo>
                  <a:pt x="3934056" y="1576727"/>
                </a:lnTo>
                <a:lnTo>
                  <a:pt x="3979068" y="1601752"/>
                </a:lnTo>
                <a:lnTo>
                  <a:pt x="4025271" y="1625983"/>
                </a:lnTo>
                <a:lnTo>
                  <a:pt x="4072466" y="1649553"/>
                </a:lnTo>
                <a:lnTo>
                  <a:pt x="4120455" y="1672594"/>
                </a:lnTo>
                <a:lnTo>
                  <a:pt x="4169039" y="1695238"/>
                </a:lnTo>
                <a:lnTo>
                  <a:pt x="4218020" y="1717618"/>
                </a:lnTo>
                <a:lnTo>
                  <a:pt x="4267200" y="1739865"/>
                </a:lnTo>
              </a:path>
            </a:pathLst>
          </a:custGeom>
          <a:ln w="28575">
            <a:solidFill>
              <a:srgbClr val="FF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/>
              <a:t>11/12/2023</a:t>
            </a:r>
          </a:p>
        </p:txBody>
      </p:sp>
      <p:sp>
        <p:nvSpPr>
          <p:cNvPr id="18" name="object 18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5"/>
              </a:spcBef>
            </a:pPr>
            <a:fld id="{81D60167-4931-47E6-BA6A-407CBD079E47}" type="slidenum">
              <a:rPr spc="-25"/>
              <a:t>12</a:t>
            </a:fld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688340" y="1430060"/>
            <a:ext cx="8201659" cy="485267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735330">
              <a:lnSpc>
                <a:spcPct val="114900"/>
              </a:lnSpc>
              <a:spcBef>
                <a:spcPts val="100"/>
              </a:spcBef>
            </a:pPr>
            <a:r>
              <a:rPr sz="2400" b="1" spc="60">
                <a:solidFill>
                  <a:srgbClr val="800000"/>
                </a:solidFill>
                <a:latin typeface="Microsoft JhengHei"/>
                <a:cs typeface="Microsoft JhengHei"/>
              </a:rPr>
              <a:t>特点： </a:t>
            </a:r>
            <a:r>
              <a:rPr sz="2400" b="1" spc="-5">
                <a:solidFill>
                  <a:srgbClr val="000066"/>
                </a:solidFill>
                <a:latin typeface="Microsoft JhengHei"/>
                <a:cs typeface="Microsoft JhengHei"/>
              </a:rPr>
              <a:t>产品尚未被顾客所接受，生产批量小，成本高、销量增长缓慢，无利甚至亏损。</a:t>
            </a:r>
            <a:endParaRPr sz="2400">
              <a:latin typeface="Microsoft JhengHei"/>
              <a:cs typeface="Microsoft JhengHei"/>
            </a:endParaRPr>
          </a:p>
          <a:p>
            <a:pPr marL="621665">
              <a:lnSpc>
                <a:spcPct val="100000"/>
              </a:lnSpc>
              <a:spcBef>
                <a:spcPts val="860"/>
              </a:spcBef>
            </a:pPr>
            <a:r>
              <a:rPr sz="2400" b="1">
                <a:solidFill>
                  <a:srgbClr val="800000"/>
                </a:solidFill>
                <a:latin typeface="Microsoft JhengHei"/>
                <a:cs typeface="Microsoft JhengHei"/>
              </a:rPr>
              <a:t>策略：</a:t>
            </a:r>
            <a:r>
              <a:rPr sz="2400" b="1" spc="-5">
                <a:solidFill>
                  <a:srgbClr val="000066"/>
                </a:solidFill>
                <a:latin typeface="Microsoft JhengHei"/>
                <a:cs typeface="Microsoft JhengHei"/>
              </a:rPr>
              <a:t>快速缩短周期，突出一个“短”字</a:t>
            </a:r>
            <a:endParaRPr sz="2400">
              <a:latin typeface="Microsoft JhengHei"/>
              <a:cs typeface="Microsoft JhengHei"/>
            </a:endParaRPr>
          </a:p>
          <a:p>
            <a:pPr marL="12700" marR="59055" indent="632460">
              <a:lnSpc>
                <a:spcPct val="110000"/>
              </a:lnSpc>
              <a:spcBef>
                <a:spcPts val="580"/>
              </a:spcBef>
            </a:pPr>
            <a:r>
              <a:rPr sz="2400" b="1" spc="-355">
                <a:solidFill>
                  <a:srgbClr val="000066"/>
                </a:solidFill>
                <a:latin typeface="Microsoft JhengHei"/>
                <a:cs typeface="Microsoft JhengHei"/>
              </a:rPr>
              <a:t>A</a:t>
            </a:r>
            <a:r>
              <a:rPr sz="2400" b="1">
                <a:solidFill>
                  <a:srgbClr val="000066"/>
                </a:solidFill>
                <a:latin typeface="Microsoft JhengHei"/>
                <a:cs typeface="Microsoft JhengHei"/>
              </a:rPr>
              <a:t>、快速撇脂策略（双高策略）：</a:t>
            </a:r>
            <a:r>
              <a:rPr sz="2400" b="1" spc="-5">
                <a:solidFill>
                  <a:srgbClr val="000066"/>
                </a:solidFill>
                <a:latin typeface="Microsoft JhengHei"/>
                <a:cs typeface="Microsoft JhengHei"/>
              </a:rPr>
              <a:t>采用高价格、高促销费用方式，以求迅速扩大销量，取得较高的市场占有率。</a:t>
            </a:r>
            <a:endParaRPr sz="2400">
              <a:latin typeface="Microsoft JhengHei"/>
              <a:cs typeface="Microsoft JhengHei"/>
            </a:endParaRPr>
          </a:p>
          <a:p>
            <a:pPr marL="12700" marR="71755" indent="625475">
              <a:lnSpc>
                <a:spcPct val="114900"/>
              </a:lnSpc>
              <a:spcBef>
                <a:spcPts val="290"/>
              </a:spcBef>
            </a:pPr>
            <a:r>
              <a:rPr sz="2400" b="1" spc="-240">
                <a:solidFill>
                  <a:srgbClr val="000066"/>
                </a:solidFill>
                <a:latin typeface="Microsoft JhengHei"/>
                <a:cs typeface="Microsoft JhengHei"/>
              </a:rPr>
              <a:t>B</a:t>
            </a:r>
            <a:r>
              <a:rPr sz="2400" b="1">
                <a:solidFill>
                  <a:srgbClr val="000066"/>
                </a:solidFill>
                <a:latin typeface="Microsoft JhengHei"/>
                <a:cs typeface="Microsoft JhengHei"/>
              </a:rPr>
              <a:t>、缓慢撇脂策略（缓慢掠取策略）：</a:t>
            </a:r>
            <a:r>
              <a:rPr sz="2400" b="1" spc="-10">
                <a:solidFill>
                  <a:srgbClr val="000066"/>
                </a:solidFill>
                <a:latin typeface="Microsoft JhengHei"/>
                <a:cs typeface="Microsoft JhengHei"/>
              </a:rPr>
              <a:t>采用高价格、低促</a:t>
            </a:r>
            <a:r>
              <a:rPr sz="2400" b="1" spc="-5">
                <a:solidFill>
                  <a:srgbClr val="000066"/>
                </a:solidFill>
                <a:latin typeface="Microsoft JhengHei"/>
                <a:cs typeface="Microsoft JhengHei"/>
              </a:rPr>
              <a:t>销方式，以求得更多的利润。</a:t>
            </a:r>
            <a:endParaRPr sz="2400">
              <a:latin typeface="Microsoft JhengHei"/>
              <a:cs typeface="Microsoft JhengHei"/>
            </a:endParaRPr>
          </a:p>
          <a:p>
            <a:pPr marL="12700" marR="71755" indent="625475">
              <a:lnSpc>
                <a:spcPct val="114900"/>
              </a:lnSpc>
              <a:spcBef>
                <a:spcPts val="295"/>
              </a:spcBef>
            </a:pPr>
            <a:r>
              <a:rPr sz="2400" b="1" spc="-295">
                <a:solidFill>
                  <a:srgbClr val="000066"/>
                </a:solidFill>
                <a:latin typeface="Microsoft JhengHei"/>
                <a:cs typeface="Microsoft JhengHei"/>
              </a:rPr>
              <a:t>C</a:t>
            </a:r>
            <a:r>
              <a:rPr sz="2400" b="1" spc="-5">
                <a:solidFill>
                  <a:srgbClr val="000066"/>
                </a:solidFill>
                <a:latin typeface="Microsoft JhengHei"/>
                <a:cs typeface="Microsoft JhengHei"/>
              </a:rPr>
              <a:t>、快速渗透策略：采用低价格、高促销的方式，迅速打开市场，取得尽可能高的市场占有率。</a:t>
            </a:r>
            <a:endParaRPr sz="2400">
              <a:latin typeface="Microsoft JhengHei"/>
              <a:cs typeface="Microsoft JhengHei"/>
            </a:endParaRPr>
          </a:p>
          <a:p>
            <a:pPr marL="12700" marR="66675" indent="628650">
              <a:lnSpc>
                <a:spcPct val="114900"/>
              </a:lnSpc>
              <a:spcBef>
                <a:spcPts val="295"/>
              </a:spcBef>
            </a:pPr>
            <a:r>
              <a:rPr sz="2400" b="1" spc="-520">
                <a:solidFill>
                  <a:srgbClr val="000066"/>
                </a:solidFill>
                <a:latin typeface="Microsoft JhengHei"/>
                <a:cs typeface="Microsoft JhengHei"/>
              </a:rPr>
              <a:t>D</a:t>
            </a:r>
            <a:r>
              <a:rPr sz="2400" b="1">
                <a:solidFill>
                  <a:srgbClr val="000066"/>
                </a:solidFill>
                <a:latin typeface="Microsoft JhengHei"/>
                <a:cs typeface="Microsoft JhengHei"/>
              </a:rPr>
              <a:t>、缓慢渗透策略（双低策略）：</a:t>
            </a:r>
            <a:r>
              <a:rPr sz="2400" b="1" spc="-5">
                <a:solidFill>
                  <a:srgbClr val="000066"/>
                </a:solidFill>
                <a:latin typeface="Microsoft JhengHei"/>
                <a:cs typeface="Microsoft JhengHei"/>
              </a:rPr>
              <a:t>采取低价格、低促销的方式，迅速推出新产品。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/>
              <a:t>11/12/2023</a:t>
            </a:r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5"/>
              </a:spcBef>
            </a:pPr>
            <a:fld id="{81D60167-4931-47E6-BA6A-407CBD079E47}" type="slidenum">
              <a:rPr spc="-25"/>
              <a:t>13</a:t>
            </a:fld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764539" y="882332"/>
            <a:ext cx="34036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>
                <a:solidFill>
                  <a:srgbClr val="000000"/>
                </a:solidFill>
              </a:rPr>
              <a:t>（１）</a:t>
            </a:r>
            <a:r>
              <a:rPr sz="2800" spc="40">
                <a:solidFill>
                  <a:srgbClr val="000000"/>
                </a:solidFill>
              </a:rPr>
              <a:t>投入期/</a:t>
            </a:r>
            <a:r>
              <a:rPr sz="2800" spc="-20">
                <a:solidFill>
                  <a:srgbClr val="000000"/>
                </a:solidFill>
              </a:rPr>
              <a:t>介绍期</a:t>
            </a:r>
            <a:endParaRPr sz="28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069340" y="2282642"/>
            <a:ext cx="7409180" cy="33743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45720" indent="622935">
              <a:lnSpc>
                <a:spcPct val="120000"/>
              </a:lnSpc>
              <a:spcBef>
                <a:spcPts val="100"/>
              </a:spcBef>
            </a:pPr>
            <a:r>
              <a:rPr sz="2400" b="1" spc="35">
                <a:solidFill>
                  <a:srgbClr val="800000"/>
                </a:solidFill>
                <a:latin typeface="Microsoft JhengHei"/>
                <a:cs typeface="Microsoft JhengHei"/>
              </a:rPr>
              <a:t>特点：</a:t>
            </a:r>
            <a:r>
              <a:rPr sz="2400" b="1" spc="-5">
                <a:solidFill>
                  <a:srgbClr val="000066"/>
                </a:solidFill>
                <a:latin typeface="Microsoft JhengHei"/>
                <a:cs typeface="Microsoft JhengHei"/>
              </a:rPr>
              <a:t>产品可以批量生产，成本显著下降，销量迅</a:t>
            </a:r>
            <a:r>
              <a:rPr sz="2400" b="1" spc="-10">
                <a:solidFill>
                  <a:srgbClr val="000066"/>
                </a:solidFill>
                <a:latin typeface="Microsoft JhengHei"/>
                <a:cs typeface="Microsoft JhengHei"/>
              </a:rPr>
              <a:t>速增长并且有盈利。</a:t>
            </a:r>
            <a:endParaRPr sz="2400">
              <a:latin typeface="Microsoft JhengHei"/>
              <a:cs typeface="Microsoft JhengHei"/>
            </a:endParaRPr>
          </a:p>
          <a:p>
            <a:pPr marL="12700" marR="5080" indent="621030">
              <a:lnSpc>
                <a:spcPct val="125299"/>
              </a:lnSpc>
              <a:spcBef>
                <a:spcPts val="270"/>
              </a:spcBef>
            </a:pPr>
            <a:r>
              <a:rPr sz="2400" b="1" spc="30">
                <a:solidFill>
                  <a:srgbClr val="800000"/>
                </a:solidFill>
                <a:latin typeface="Microsoft JhengHei"/>
                <a:cs typeface="Microsoft JhengHei"/>
              </a:rPr>
              <a:t>策略：</a:t>
            </a:r>
            <a:r>
              <a:rPr sz="2400" b="1" spc="-5">
                <a:solidFill>
                  <a:srgbClr val="000066"/>
                </a:solidFill>
                <a:latin typeface="Microsoft JhengHei"/>
                <a:cs typeface="Microsoft JhengHei"/>
              </a:rPr>
              <a:t>突出一个“好”字，抓住市场机会，迅速扩大生产能力，以取得最大的经济效益。</a:t>
            </a:r>
            <a:endParaRPr sz="2400">
              <a:latin typeface="Microsoft JhengHei"/>
              <a:cs typeface="Microsoft JhengHei"/>
            </a:endParaRPr>
          </a:p>
          <a:p>
            <a:pPr marL="698500" marR="1064260">
              <a:lnSpc>
                <a:spcPts val="4029"/>
              </a:lnSpc>
              <a:spcBef>
                <a:spcPts val="200"/>
              </a:spcBef>
            </a:pPr>
            <a:r>
              <a:rPr sz="2400" b="1" spc="-535">
                <a:solidFill>
                  <a:srgbClr val="000066"/>
                </a:solidFill>
                <a:latin typeface="Microsoft JhengHei"/>
                <a:cs typeface="Microsoft JhengHei"/>
              </a:rPr>
              <a:t>A</a:t>
            </a:r>
            <a:r>
              <a:rPr sz="2400" b="1" spc="-5">
                <a:solidFill>
                  <a:srgbClr val="000066"/>
                </a:solidFill>
                <a:latin typeface="Microsoft JhengHei"/>
                <a:cs typeface="Microsoft JhengHei"/>
              </a:rPr>
              <a:t>、适应增长趋势，加快发展，形成规模。</a:t>
            </a:r>
            <a:r>
              <a:rPr sz="2400" b="1" spc="-50">
                <a:solidFill>
                  <a:srgbClr val="000066"/>
                </a:solidFill>
                <a:latin typeface="Microsoft JhengHei"/>
                <a:cs typeface="Microsoft JhengHei"/>
              </a:rPr>
              <a:t> </a:t>
            </a:r>
            <a:r>
              <a:rPr sz="2400" b="1" spc="-360">
                <a:solidFill>
                  <a:srgbClr val="000066"/>
                </a:solidFill>
                <a:latin typeface="Microsoft JhengHei"/>
                <a:cs typeface="Microsoft JhengHei"/>
              </a:rPr>
              <a:t>B</a:t>
            </a:r>
            <a:r>
              <a:rPr sz="2400" b="1" spc="-5">
                <a:solidFill>
                  <a:srgbClr val="000066"/>
                </a:solidFill>
                <a:latin typeface="Microsoft JhengHei"/>
                <a:cs typeface="Microsoft JhengHei"/>
              </a:rPr>
              <a:t>、强化质量意识，提高产品质量。</a:t>
            </a:r>
            <a:endParaRPr sz="2400">
              <a:latin typeface="Microsoft JhengHei"/>
              <a:cs typeface="Microsoft JhengHei"/>
            </a:endParaRPr>
          </a:p>
          <a:p>
            <a:pPr marL="698500">
              <a:lnSpc>
                <a:spcPct val="100000"/>
              </a:lnSpc>
              <a:spcBef>
                <a:spcPts val="825"/>
              </a:spcBef>
            </a:pPr>
            <a:r>
              <a:rPr sz="2400" b="1" spc="-420">
                <a:solidFill>
                  <a:srgbClr val="000066"/>
                </a:solidFill>
                <a:latin typeface="Microsoft JhengHei"/>
                <a:cs typeface="Microsoft JhengHei"/>
              </a:rPr>
              <a:t>C</a:t>
            </a:r>
            <a:r>
              <a:rPr sz="2400" b="1" spc="-5">
                <a:solidFill>
                  <a:srgbClr val="000066"/>
                </a:solidFill>
                <a:latin typeface="Microsoft JhengHei"/>
                <a:cs typeface="Microsoft JhengHei"/>
              </a:rPr>
              <a:t>、加强促销环节，树立强有力的产品形象。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/>
              <a:t>11/12/2023</a:t>
            </a:r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5"/>
              </a:spcBef>
            </a:pPr>
            <a:fld id="{81D60167-4931-47E6-BA6A-407CBD079E47}" type="slidenum">
              <a:rPr spc="-25"/>
              <a:t>14</a:t>
            </a:fld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916939" y="1706244"/>
            <a:ext cx="19812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spc="-100">
                <a:solidFill>
                  <a:srgbClr val="000000"/>
                </a:solidFill>
              </a:rPr>
              <a:t>（2）</a:t>
            </a:r>
            <a:r>
              <a:rPr sz="2800" spc="-20">
                <a:solidFill>
                  <a:srgbClr val="000000"/>
                </a:solidFill>
              </a:rPr>
              <a:t>成长期</a:t>
            </a:r>
            <a:endParaRPr sz="28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916940" y="2079442"/>
            <a:ext cx="7645400" cy="382968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300355" indent="575945">
              <a:lnSpc>
                <a:spcPct val="120000"/>
              </a:lnSpc>
              <a:spcBef>
                <a:spcPts val="100"/>
              </a:spcBef>
            </a:pPr>
            <a:r>
              <a:rPr sz="2400" b="1" spc="-70">
                <a:solidFill>
                  <a:srgbClr val="800000"/>
                </a:solidFill>
                <a:latin typeface="Microsoft JhengHei"/>
                <a:cs typeface="Microsoft JhengHei"/>
              </a:rPr>
              <a:t>特点： </a:t>
            </a:r>
            <a:r>
              <a:rPr sz="2400" b="1" spc="-5">
                <a:solidFill>
                  <a:srgbClr val="000066"/>
                </a:solidFill>
                <a:latin typeface="Microsoft JhengHei"/>
                <a:cs typeface="Microsoft JhengHei"/>
              </a:rPr>
              <a:t>市场需求趋于饱和，很多同类产品已进入市场，竞争十分激烈，销量和利润均缓慢下降。</a:t>
            </a:r>
            <a:endParaRPr sz="2400">
              <a:latin typeface="Microsoft JhengHei"/>
              <a:cs typeface="Microsoft JhengHei"/>
            </a:endParaRPr>
          </a:p>
          <a:p>
            <a:pPr marL="621665">
              <a:lnSpc>
                <a:spcPct val="100000"/>
              </a:lnSpc>
              <a:spcBef>
                <a:spcPts val="1000"/>
              </a:spcBef>
            </a:pPr>
            <a:r>
              <a:rPr sz="2400" b="1">
                <a:solidFill>
                  <a:srgbClr val="800000"/>
                </a:solidFill>
                <a:latin typeface="Microsoft JhengHei"/>
                <a:cs typeface="Microsoft JhengHei"/>
              </a:rPr>
              <a:t>策略：</a:t>
            </a:r>
            <a:r>
              <a:rPr sz="2400" b="1" spc="-10">
                <a:solidFill>
                  <a:srgbClr val="000066"/>
                </a:solidFill>
                <a:latin typeface="Microsoft JhengHei"/>
                <a:cs typeface="Microsoft JhengHei"/>
              </a:rPr>
              <a:t>以“改”求生存。</a:t>
            </a:r>
            <a:endParaRPr sz="2400">
              <a:latin typeface="Microsoft JhengHei"/>
              <a:cs typeface="Microsoft JhengHei"/>
            </a:endParaRPr>
          </a:p>
          <a:p>
            <a:pPr marL="637540">
              <a:lnSpc>
                <a:spcPct val="100000"/>
              </a:lnSpc>
              <a:spcBef>
                <a:spcPts val="1300"/>
              </a:spcBef>
            </a:pPr>
            <a:r>
              <a:rPr sz="2400" b="1" spc="-415">
                <a:solidFill>
                  <a:srgbClr val="000066"/>
                </a:solidFill>
                <a:latin typeface="Microsoft JhengHei"/>
                <a:cs typeface="Microsoft JhengHei"/>
              </a:rPr>
              <a:t>A</a:t>
            </a:r>
            <a:r>
              <a:rPr sz="2400" b="1" spc="20">
                <a:solidFill>
                  <a:srgbClr val="000066"/>
                </a:solidFill>
                <a:latin typeface="Microsoft JhengHei"/>
                <a:cs typeface="Microsoft JhengHei"/>
              </a:rPr>
              <a:t>、市场改进：发展产品的新用途/</a:t>
            </a:r>
            <a:r>
              <a:rPr sz="2400" b="1" spc="-10">
                <a:solidFill>
                  <a:srgbClr val="000066"/>
                </a:solidFill>
                <a:latin typeface="Microsoft JhengHei"/>
                <a:cs typeface="Microsoft JhengHei"/>
              </a:rPr>
              <a:t>开辟新地域市场</a:t>
            </a:r>
            <a:endParaRPr sz="2400">
              <a:latin typeface="Microsoft JhengHei"/>
              <a:cs typeface="Microsoft JhengHei"/>
            </a:endParaRPr>
          </a:p>
          <a:p>
            <a:pPr marL="12700" marR="5080">
              <a:lnSpc>
                <a:spcPct val="120000"/>
              </a:lnSpc>
            </a:pPr>
            <a:r>
              <a:rPr sz="2400" b="1" spc="135">
                <a:solidFill>
                  <a:srgbClr val="000066"/>
                </a:solidFill>
                <a:latin typeface="Microsoft JhengHei"/>
                <a:cs typeface="Microsoft JhengHei"/>
              </a:rPr>
              <a:t>/</a:t>
            </a:r>
            <a:r>
              <a:rPr sz="2400" b="1" spc="10">
                <a:solidFill>
                  <a:srgbClr val="000066"/>
                </a:solidFill>
                <a:latin typeface="Microsoft JhengHei"/>
                <a:cs typeface="Microsoft JhengHei"/>
              </a:rPr>
              <a:t>重新产品定位，寻求新顾客/</a:t>
            </a:r>
            <a:r>
              <a:rPr sz="2400" b="1" spc="-5">
                <a:solidFill>
                  <a:srgbClr val="000066"/>
                </a:solidFill>
                <a:latin typeface="Microsoft JhengHei"/>
                <a:cs typeface="Microsoft JhengHei"/>
              </a:rPr>
              <a:t>刺激现有顾客增加使用量，</a:t>
            </a:r>
            <a:r>
              <a:rPr sz="2400" b="1" spc="-10">
                <a:solidFill>
                  <a:srgbClr val="000066"/>
                </a:solidFill>
                <a:latin typeface="Microsoft JhengHei"/>
                <a:cs typeface="Microsoft JhengHei"/>
              </a:rPr>
              <a:t>扩大产品市场。</a:t>
            </a:r>
            <a:endParaRPr sz="2400">
              <a:latin typeface="Microsoft JhengHei"/>
              <a:cs typeface="Microsoft JhengHei"/>
            </a:endParaRPr>
          </a:p>
          <a:p>
            <a:pPr marL="621665" marR="2138680">
              <a:lnSpc>
                <a:spcPct val="140000"/>
              </a:lnSpc>
            </a:pPr>
            <a:r>
              <a:rPr sz="2400" b="1" spc="-360">
                <a:solidFill>
                  <a:srgbClr val="000066"/>
                </a:solidFill>
                <a:latin typeface="Microsoft JhengHei"/>
                <a:cs typeface="Microsoft JhengHei"/>
              </a:rPr>
              <a:t>B</a:t>
            </a:r>
            <a:r>
              <a:rPr sz="2400" b="1" spc="15">
                <a:solidFill>
                  <a:srgbClr val="000066"/>
                </a:solidFill>
                <a:latin typeface="Microsoft JhengHei"/>
                <a:cs typeface="Microsoft JhengHei"/>
              </a:rPr>
              <a:t>、产品改进：品质/</a:t>
            </a:r>
            <a:r>
              <a:rPr sz="2400" b="1" spc="45">
                <a:solidFill>
                  <a:srgbClr val="000066"/>
                </a:solidFill>
                <a:latin typeface="Microsoft JhengHei"/>
                <a:cs typeface="Microsoft JhengHei"/>
              </a:rPr>
              <a:t>特性/式样/</a:t>
            </a:r>
            <a:r>
              <a:rPr sz="2400" b="1" spc="-25">
                <a:solidFill>
                  <a:srgbClr val="000066"/>
                </a:solidFill>
                <a:latin typeface="Microsoft JhengHei"/>
                <a:cs typeface="Microsoft JhengHei"/>
              </a:rPr>
              <a:t>服务</a:t>
            </a:r>
            <a:r>
              <a:rPr sz="2400" b="1" spc="-50">
                <a:solidFill>
                  <a:srgbClr val="000066"/>
                </a:solidFill>
                <a:latin typeface="Microsoft JhengHei"/>
                <a:cs typeface="Microsoft JhengHei"/>
              </a:rPr>
              <a:t> </a:t>
            </a:r>
            <a:r>
              <a:rPr sz="2400" b="1" spc="-420">
                <a:solidFill>
                  <a:srgbClr val="000066"/>
                </a:solidFill>
                <a:latin typeface="Microsoft JhengHei"/>
                <a:cs typeface="Microsoft JhengHei"/>
              </a:rPr>
              <a:t>C</a:t>
            </a:r>
            <a:r>
              <a:rPr sz="2400" b="1" spc="-25">
                <a:solidFill>
                  <a:srgbClr val="000066"/>
                </a:solidFill>
                <a:latin typeface="Microsoft JhengHei"/>
                <a:cs typeface="Microsoft JhengHei"/>
              </a:rPr>
              <a:t>、营销组合改进：</a:t>
            </a:r>
            <a:r>
              <a:rPr sz="2400" b="1" spc="-195">
                <a:solidFill>
                  <a:srgbClr val="000066"/>
                </a:solidFill>
                <a:latin typeface="Microsoft JhengHei"/>
                <a:cs typeface="Microsoft JhengHei"/>
              </a:rPr>
              <a:t>4P</a:t>
            </a:r>
            <a:r>
              <a:rPr sz="2400" b="1" spc="-15">
                <a:solidFill>
                  <a:srgbClr val="000066"/>
                </a:solidFill>
                <a:latin typeface="Microsoft JhengHei"/>
                <a:cs typeface="Microsoft JhengHei"/>
              </a:rPr>
              <a:t>重新组合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/>
              <a:t>11/12/2023</a:t>
            </a:r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5"/>
              </a:spcBef>
            </a:pPr>
            <a:fld id="{81D60167-4931-47E6-BA6A-407CBD079E47}" type="slidenum">
              <a:rPr spc="-25"/>
              <a:t>15</a:t>
            </a:fld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916939" y="1503044"/>
            <a:ext cx="19812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spc="-100">
                <a:solidFill>
                  <a:srgbClr val="000000"/>
                </a:solidFill>
              </a:rPr>
              <a:t>（3）</a:t>
            </a:r>
            <a:r>
              <a:rPr sz="2800" spc="-20">
                <a:solidFill>
                  <a:srgbClr val="000000"/>
                </a:solidFill>
              </a:rPr>
              <a:t>成熟期</a:t>
            </a:r>
            <a:endParaRPr sz="28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916940" y="2215967"/>
            <a:ext cx="7743825" cy="3444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636270">
              <a:lnSpc>
                <a:spcPct val="120000"/>
              </a:lnSpc>
              <a:spcBef>
                <a:spcPts val="100"/>
              </a:spcBef>
            </a:pPr>
            <a:r>
              <a:rPr sz="2400" b="1" spc="-40">
                <a:solidFill>
                  <a:srgbClr val="800000"/>
                </a:solidFill>
                <a:latin typeface="Microsoft JhengHei"/>
                <a:cs typeface="Microsoft JhengHei"/>
              </a:rPr>
              <a:t>特点： </a:t>
            </a:r>
            <a:r>
              <a:rPr sz="2400" b="1" spc="-5">
                <a:solidFill>
                  <a:srgbClr val="000066"/>
                </a:solidFill>
                <a:latin typeface="Microsoft JhengHei"/>
                <a:cs typeface="Microsoft JhengHei"/>
              </a:rPr>
              <a:t>产品已老化，市场出现了替代品，市场以价格竞争为主，销量和利润急剧下降。</a:t>
            </a:r>
            <a:endParaRPr sz="2400">
              <a:latin typeface="Microsoft JhengHei"/>
              <a:cs typeface="Microsoft JhengHei"/>
            </a:endParaRPr>
          </a:p>
          <a:p>
            <a:pPr marL="622300" marR="560070">
              <a:lnSpc>
                <a:spcPct val="134700"/>
              </a:lnSpc>
              <a:spcBef>
                <a:spcPts val="150"/>
              </a:spcBef>
            </a:pPr>
            <a:r>
              <a:rPr sz="2400" b="1">
                <a:solidFill>
                  <a:srgbClr val="800000"/>
                </a:solidFill>
                <a:latin typeface="Microsoft JhengHei"/>
                <a:cs typeface="Microsoft JhengHei"/>
              </a:rPr>
              <a:t>策略：</a:t>
            </a:r>
            <a:r>
              <a:rPr sz="2400" b="1" spc="10">
                <a:solidFill>
                  <a:srgbClr val="000066"/>
                </a:solidFill>
                <a:latin typeface="Microsoft JhengHei"/>
                <a:cs typeface="Microsoft JhengHei"/>
              </a:rPr>
              <a:t>“撤、转、攻”产品，收缩/</a:t>
            </a:r>
            <a:r>
              <a:rPr sz="2400" b="1" spc="-10">
                <a:solidFill>
                  <a:srgbClr val="000066"/>
                </a:solidFill>
                <a:latin typeface="Microsoft JhengHei"/>
                <a:cs typeface="Microsoft JhengHei"/>
              </a:rPr>
              <a:t>退出老产品。</a:t>
            </a:r>
            <a:r>
              <a:rPr sz="2400" b="1" spc="-50">
                <a:solidFill>
                  <a:srgbClr val="000066"/>
                </a:solidFill>
                <a:latin typeface="Microsoft JhengHei"/>
                <a:cs typeface="Microsoft JhengHei"/>
              </a:rPr>
              <a:t> </a:t>
            </a:r>
            <a:r>
              <a:rPr sz="2400" b="1" spc="-535">
                <a:solidFill>
                  <a:srgbClr val="000066"/>
                </a:solidFill>
                <a:latin typeface="Microsoft JhengHei"/>
                <a:cs typeface="Microsoft JhengHei"/>
              </a:rPr>
              <a:t>A</a:t>
            </a:r>
            <a:r>
              <a:rPr sz="2400" b="1" spc="-10">
                <a:solidFill>
                  <a:srgbClr val="000066"/>
                </a:solidFill>
                <a:latin typeface="Microsoft JhengHei"/>
                <a:cs typeface="Microsoft JhengHei"/>
              </a:rPr>
              <a:t>、集中策略</a:t>
            </a:r>
            <a:endParaRPr sz="2400">
              <a:latin typeface="Microsoft JhengHei"/>
              <a:cs typeface="Microsoft JhengHei"/>
            </a:endParaRPr>
          </a:p>
          <a:p>
            <a:pPr marL="622300" marR="5436870" algn="just">
              <a:lnSpc>
                <a:spcPct val="140000"/>
              </a:lnSpc>
            </a:pPr>
            <a:r>
              <a:rPr sz="2400" b="1" spc="-360">
                <a:solidFill>
                  <a:srgbClr val="000066"/>
                </a:solidFill>
                <a:latin typeface="Microsoft JhengHei"/>
                <a:cs typeface="Microsoft JhengHei"/>
              </a:rPr>
              <a:t>B</a:t>
            </a:r>
            <a:r>
              <a:rPr sz="2400" b="1" spc="-10">
                <a:solidFill>
                  <a:srgbClr val="000066"/>
                </a:solidFill>
                <a:latin typeface="Microsoft JhengHei"/>
                <a:cs typeface="Microsoft JhengHei"/>
              </a:rPr>
              <a:t>、持续策略</a:t>
            </a:r>
            <a:r>
              <a:rPr sz="2400" b="1" spc="-50">
                <a:solidFill>
                  <a:srgbClr val="000066"/>
                </a:solidFill>
                <a:latin typeface="Microsoft JhengHei"/>
                <a:cs typeface="Microsoft JhengHei"/>
              </a:rPr>
              <a:t> </a:t>
            </a:r>
            <a:r>
              <a:rPr sz="2400" b="1" spc="-420">
                <a:solidFill>
                  <a:srgbClr val="000066"/>
                </a:solidFill>
                <a:latin typeface="Microsoft JhengHei"/>
                <a:cs typeface="Microsoft JhengHei"/>
              </a:rPr>
              <a:t>C</a:t>
            </a:r>
            <a:r>
              <a:rPr sz="2400" b="1" spc="-10">
                <a:solidFill>
                  <a:srgbClr val="000066"/>
                </a:solidFill>
                <a:latin typeface="Microsoft JhengHei"/>
                <a:cs typeface="Microsoft JhengHei"/>
              </a:rPr>
              <a:t>、收缩策略</a:t>
            </a:r>
            <a:r>
              <a:rPr sz="2400" b="1" spc="-50">
                <a:solidFill>
                  <a:srgbClr val="000066"/>
                </a:solidFill>
                <a:latin typeface="Microsoft JhengHei"/>
                <a:cs typeface="Microsoft JhengHei"/>
              </a:rPr>
              <a:t> </a:t>
            </a:r>
            <a:r>
              <a:rPr sz="2400" b="1" spc="-670">
                <a:solidFill>
                  <a:srgbClr val="000066"/>
                </a:solidFill>
                <a:latin typeface="Microsoft JhengHei"/>
                <a:cs typeface="Microsoft JhengHei"/>
              </a:rPr>
              <a:t>D</a:t>
            </a:r>
            <a:r>
              <a:rPr sz="2400" b="1" spc="-10">
                <a:solidFill>
                  <a:srgbClr val="000066"/>
                </a:solidFill>
                <a:latin typeface="Microsoft JhengHei"/>
                <a:cs typeface="Microsoft JhengHei"/>
              </a:rPr>
              <a:t>、停止策略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/>
              <a:t>11/12/2023</a:t>
            </a:r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5"/>
              </a:spcBef>
            </a:pPr>
            <a:fld id="{81D60167-4931-47E6-BA6A-407CBD079E47}" type="slidenum">
              <a:rPr spc="-25"/>
              <a:t>16</a:t>
            </a:fld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840739" y="1639570"/>
            <a:ext cx="19812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spc="-100">
                <a:solidFill>
                  <a:srgbClr val="000000"/>
                </a:solidFill>
              </a:rPr>
              <a:t>（4）</a:t>
            </a:r>
            <a:r>
              <a:rPr sz="2800" spc="-20">
                <a:solidFill>
                  <a:srgbClr val="000000"/>
                </a:solidFill>
              </a:rPr>
              <a:t>衰退期</a:t>
            </a:r>
            <a:endParaRPr sz="2800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612139" y="1324451"/>
            <a:ext cx="7759700" cy="452056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000" b="1" spc="-10">
                <a:latin typeface="Microsoft JhengHei"/>
                <a:cs typeface="Microsoft JhengHei"/>
              </a:rPr>
              <a:t>一、什么是品牌？</a:t>
            </a:r>
            <a:endParaRPr sz="3000">
              <a:latin typeface="Microsoft JhengHei"/>
              <a:cs typeface="Microsoft JhengHei"/>
            </a:endParaRPr>
          </a:p>
          <a:p>
            <a:pPr marL="431800" marR="5080" indent="-342900" algn="just">
              <a:lnSpc>
                <a:spcPct val="120000"/>
              </a:lnSpc>
              <a:spcBef>
                <a:spcPts val="1770"/>
              </a:spcBef>
            </a:pPr>
            <a:r>
              <a:rPr sz="1850">
                <a:solidFill>
                  <a:srgbClr val="FF0000"/>
                </a:solidFill>
                <a:latin typeface="Wingdings"/>
                <a:cs typeface="Wingdings"/>
              </a:rPr>
              <a:t></a:t>
            </a:r>
            <a:r>
              <a:rPr sz="1850">
                <a:solidFill>
                  <a:srgbClr val="FF0000"/>
                </a:solidFill>
                <a:latin typeface="Times New Roman"/>
                <a:cs typeface="Times New Roman"/>
              </a:rPr>
              <a:t> </a:t>
            </a:r>
            <a:r>
              <a:rPr sz="2400" b="1" spc="-5">
                <a:latin typeface="Microsoft JhengHei"/>
                <a:cs typeface="Microsoft JhengHei"/>
              </a:rPr>
              <a:t>品牌是一个名称、术语、标记、符号或图案，或者这些因素的组合，它可用来辨识一个卖者或卖者集团的商品或劳务，以便于同竞争者的产品相区别，更重要的是其传播的价值、文化和个性。</a:t>
            </a:r>
            <a:endParaRPr sz="2400">
              <a:latin typeface="Microsoft JhengHei"/>
              <a:cs typeface="Microsoft JhengHei"/>
            </a:endParaRPr>
          </a:p>
          <a:p>
            <a:pPr marL="1231900" indent="-228600">
              <a:lnSpc>
                <a:spcPct val="100000"/>
              </a:lnSpc>
              <a:spcBef>
                <a:spcPts val="1150"/>
              </a:spcBef>
              <a:buClr>
                <a:srgbClr val="000066"/>
              </a:buClr>
              <a:buSzPct val="77083"/>
              <a:buFont typeface="Wingdings"/>
              <a:buChar char=""/>
              <a:tabLst>
                <a:tab pos="1231900"/>
              </a:tabLst>
            </a:pPr>
            <a:r>
              <a:rPr sz="2400" b="1" spc="-10">
                <a:solidFill>
                  <a:srgbClr val="A50021"/>
                </a:solidFill>
                <a:latin typeface="Microsoft JhengHei"/>
                <a:cs typeface="Microsoft JhengHei"/>
              </a:rPr>
              <a:t>品牌是一个名称</a:t>
            </a:r>
            <a:endParaRPr sz="2400">
              <a:latin typeface="Microsoft JhengHei"/>
              <a:cs typeface="Microsoft JhengHei"/>
            </a:endParaRPr>
          </a:p>
          <a:p>
            <a:pPr marL="1231900" indent="-228600">
              <a:lnSpc>
                <a:spcPct val="100000"/>
              </a:lnSpc>
              <a:spcBef>
                <a:spcPts val="1150"/>
              </a:spcBef>
              <a:buClr>
                <a:srgbClr val="000066"/>
              </a:buClr>
              <a:buSzPct val="77083"/>
              <a:buFont typeface="Wingdings"/>
              <a:buChar char=""/>
              <a:tabLst>
                <a:tab pos="1231900"/>
              </a:tabLst>
            </a:pPr>
            <a:r>
              <a:rPr sz="2400" b="1" spc="-10">
                <a:solidFill>
                  <a:srgbClr val="A50021"/>
                </a:solidFill>
                <a:latin typeface="Microsoft JhengHei"/>
                <a:cs typeface="Microsoft JhengHei"/>
              </a:rPr>
              <a:t>品牌是象征</a:t>
            </a:r>
            <a:endParaRPr sz="2400">
              <a:latin typeface="Microsoft JhengHei"/>
              <a:cs typeface="Microsoft JhengHei"/>
            </a:endParaRPr>
          </a:p>
          <a:p>
            <a:pPr marL="1231900" indent="-228600">
              <a:lnSpc>
                <a:spcPct val="100000"/>
              </a:lnSpc>
              <a:spcBef>
                <a:spcPts val="1155"/>
              </a:spcBef>
              <a:buClr>
                <a:srgbClr val="000066"/>
              </a:buClr>
              <a:buSzPct val="77083"/>
              <a:buFont typeface="Wingdings"/>
              <a:buChar char=""/>
              <a:tabLst>
                <a:tab pos="1231900"/>
              </a:tabLst>
            </a:pPr>
            <a:r>
              <a:rPr sz="2400" b="1" spc="-10">
                <a:solidFill>
                  <a:srgbClr val="A50021"/>
                </a:solidFill>
                <a:latin typeface="Microsoft JhengHei"/>
                <a:cs typeface="Microsoft JhengHei"/>
              </a:rPr>
              <a:t>品牌是资产</a:t>
            </a:r>
            <a:endParaRPr sz="2400">
              <a:latin typeface="Microsoft JhengHei"/>
              <a:cs typeface="Microsoft JhengHei"/>
            </a:endParaRPr>
          </a:p>
          <a:p>
            <a:pPr marL="546100">
              <a:lnSpc>
                <a:spcPct val="100000"/>
              </a:lnSpc>
              <a:spcBef>
                <a:spcPts val="740"/>
              </a:spcBef>
            </a:pPr>
            <a:r>
              <a:rPr sz="2800" b="1" spc="-10">
                <a:solidFill>
                  <a:srgbClr val="003300"/>
                </a:solidFill>
                <a:latin typeface="Microsoft JhengHei"/>
                <a:cs typeface="Microsoft JhengHei"/>
              </a:rPr>
              <a:t>例：万宝路香烟</a:t>
            </a:r>
            <a:endParaRPr sz="2800">
              <a:latin typeface="Microsoft JhengHei"/>
              <a:cs typeface="Microsoft JhengHei"/>
            </a:endParaRP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3733800" y="4343399"/>
            <a:ext cx="5181600" cy="2278135"/>
          </a:xfrm>
          <a:prstGeom prst="rect">
            <a:avLst/>
          </a:prstGeom>
        </p:spPr>
      </p:pic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2593339" y="506095"/>
            <a:ext cx="3863975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818639"/>
              </a:tabLst>
            </a:pPr>
            <a:r>
              <a:rPr sz="4000">
                <a:solidFill>
                  <a:srgbClr val="000000"/>
                </a:solidFill>
              </a:rPr>
              <a:t>第二</a:t>
            </a:r>
            <a:r>
              <a:rPr sz="4000" spc="-50">
                <a:solidFill>
                  <a:srgbClr val="000000"/>
                </a:solidFill>
              </a:rPr>
              <a:t>节</a:t>
            </a:r>
            <a:r>
              <a:rPr sz="4000">
                <a:solidFill>
                  <a:srgbClr val="000000"/>
                </a:solidFill>
              </a:rPr>
              <a:t>	品牌策</a:t>
            </a:r>
            <a:r>
              <a:rPr sz="4000" spc="-50">
                <a:solidFill>
                  <a:srgbClr val="000000"/>
                </a:solidFill>
              </a:rPr>
              <a:t>略</a:t>
            </a:r>
            <a:endParaRPr sz="4000"/>
          </a:p>
        </p:txBody>
      </p:sp>
      <p:sp>
        <p:nvSpPr>
          <p:cNvPr id="5" name="object 5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/>
              <a:t>11/12/2023</a:t>
            </a:r>
          </a:p>
        </p:txBody>
      </p: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5"/>
              </a:spcBef>
            </a:pPr>
            <a:fld id="{81D60167-4931-47E6-BA6A-407CBD079E47}" type="slidenum">
              <a:rPr spc="-25"/>
              <a:t>17</a:t>
            </a:fld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764540" y="1446408"/>
            <a:ext cx="7610475" cy="41459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50">
                <a:solidFill>
                  <a:srgbClr val="FF0000"/>
                </a:solidFill>
                <a:latin typeface="Wingdings"/>
                <a:cs typeface="Wingdings"/>
              </a:rPr>
              <a:t></a:t>
            </a:r>
            <a:r>
              <a:rPr sz="2400" b="1">
                <a:latin typeface="Microsoft JhengHei"/>
                <a:cs typeface="Microsoft JhengHei"/>
              </a:rPr>
              <a:t>品牌的组成</a:t>
            </a:r>
            <a:r>
              <a:rPr sz="2400" b="1" spc="-50">
                <a:latin typeface="Times New Roman"/>
                <a:cs typeface="Times New Roman"/>
              </a:rPr>
              <a:t>:</a:t>
            </a:r>
            <a:endParaRPr sz="2400">
              <a:latin typeface="Times New Roman"/>
              <a:cs typeface="Times New Roman"/>
            </a:endParaRPr>
          </a:p>
          <a:p>
            <a:pPr marL="469900">
              <a:lnSpc>
                <a:spcPct val="100000"/>
              </a:lnSpc>
              <a:spcBef>
                <a:spcPts val="2200"/>
              </a:spcBef>
            </a:pPr>
            <a:r>
              <a:rPr sz="1850" spc="-890">
                <a:solidFill>
                  <a:srgbClr val="00FF99"/>
                </a:solidFill>
                <a:latin typeface="Wingdings"/>
                <a:cs typeface="Wingdings"/>
              </a:rPr>
              <a:t></a:t>
            </a:r>
            <a:r>
              <a:rPr sz="2400" b="1" spc="-5">
                <a:solidFill>
                  <a:srgbClr val="003300"/>
                </a:solidFill>
                <a:latin typeface="Microsoft JhengHei"/>
                <a:cs typeface="Microsoft JhengHei"/>
              </a:rPr>
              <a:t>品牌名称：品牌中可以发出声音的部分</a:t>
            </a:r>
            <a:endParaRPr sz="2400">
              <a:latin typeface="Microsoft JhengHei"/>
              <a:cs typeface="Microsoft JhengHei"/>
            </a:endParaRPr>
          </a:p>
          <a:p>
            <a:pPr marL="469900">
              <a:lnSpc>
                <a:spcPct val="100000"/>
              </a:lnSpc>
              <a:spcBef>
                <a:spcPts val="2014"/>
              </a:spcBef>
            </a:pPr>
            <a:r>
              <a:rPr sz="1850" spc="-890">
                <a:solidFill>
                  <a:srgbClr val="00FF99"/>
                </a:solidFill>
                <a:latin typeface="Wingdings"/>
                <a:cs typeface="Wingdings"/>
              </a:rPr>
              <a:t></a:t>
            </a:r>
            <a:r>
              <a:rPr sz="2400" b="1" u="heavy">
                <a:solidFill>
                  <a:srgbClr val="6767FF"/>
                </a:solidFill>
                <a:uFill>
                  <a:solidFill>
                    <a:srgbClr val="6767FF"/>
                  </a:solidFill>
                </a:uFill>
                <a:latin typeface="Microsoft JhengHei"/>
                <a:cs typeface="Microsoft JhengHei"/>
              </a:rPr>
              <a:t>品牌标志</a:t>
            </a:r>
            <a:r>
              <a:rPr sz="2400" b="1" spc="-5">
                <a:solidFill>
                  <a:srgbClr val="003300"/>
                </a:solidFill>
                <a:latin typeface="Microsoft JhengHei"/>
                <a:cs typeface="Microsoft JhengHei"/>
              </a:rPr>
              <a:t>：品牌中不能发出声音，但可以辨认的部分</a:t>
            </a:r>
            <a:endParaRPr sz="24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2014"/>
              </a:spcBef>
            </a:pPr>
            <a:r>
              <a:rPr sz="1850">
                <a:solidFill>
                  <a:srgbClr val="FF0000"/>
                </a:solidFill>
                <a:latin typeface="Wingdings"/>
                <a:cs typeface="Wingdings"/>
              </a:rPr>
              <a:t></a:t>
            </a:r>
            <a:r>
              <a:rPr sz="2400" b="1" spc="-10">
                <a:latin typeface="Microsoft JhengHei"/>
                <a:cs typeface="Microsoft JhengHei"/>
              </a:rPr>
              <a:t>品牌与商标：</a:t>
            </a:r>
            <a:endParaRPr sz="2400">
              <a:latin typeface="Microsoft JhengHei"/>
              <a:cs typeface="Microsoft JhengHei"/>
            </a:endParaRPr>
          </a:p>
          <a:p>
            <a:pPr marL="469900">
              <a:lnSpc>
                <a:spcPct val="100000"/>
              </a:lnSpc>
              <a:spcBef>
                <a:spcPts val="1835"/>
              </a:spcBef>
            </a:pPr>
            <a:r>
              <a:rPr sz="1850" spc="-890">
                <a:solidFill>
                  <a:srgbClr val="00FF99"/>
                </a:solidFill>
                <a:latin typeface="Wingdings"/>
                <a:cs typeface="Wingdings"/>
              </a:rPr>
              <a:t></a:t>
            </a:r>
            <a:r>
              <a:rPr sz="2400" b="1">
                <a:solidFill>
                  <a:srgbClr val="003300"/>
                </a:solidFill>
                <a:latin typeface="Microsoft JhengHei"/>
                <a:cs typeface="Microsoft JhengHei"/>
              </a:rPr>
              <a:t>品牌</a:t>
            </a:r>
            <a:r>
              <a:rPr sz="2400" b="1">
                <a:solidFill>
                  <a:srgbClr val="003300"/>
                </a:solidFill>
                <a:latin typeface="Times New Roman"/>
                <a:cs typeface="Times New Roman"/>
              </a:rPr>
              <a:t>——</a:t>
            </a:r>
            <a:r>
              <a:rPr sz="2400" b="1" spc="-20">
                <a:solidFill>
                  <a:srgbClr val="003300"/>
                </a:solidFill>
                <a:latin typeface="Times New Roman"/>
                <a:cs typeface="Times New Roman"/>
              </a:rPr>
              <a:t>Brand</a:t>
            </a:r>
            <a:endParaRPr sz="2400">
              <a:latin typeface="Times New Roman"/>
              <a:cs typeface="Times New Roman"/>
            </a:endParaRPr>
          </a:p>
          <a:p>
            <a:pPr marL="704215">
              <a:lnSpc>
                <a:spcPct val="100000"/>
              </a:lnSpc>
              <a:spcBef>
                <a:spcPts val="2014"/>
              </a:spcBef>
            </a:pPr>
            <a:r>
              <a:rPr sz="2400" b="1">
                <a:solidFill>
                  <a:srgbClr val="003300"/>
                </a:solidFill>
                <a:latin typeface="Microsoft JhengHei"/>
                <a:cs typeface="Microsoft JhengHei"/>
              </a:rPr>
              <a:t>商标</a:t>
            </a:r>
            <a:r>
              <a:rPr sz="2400" b="1">
                <a:solidFill>
                  <a:srgbClr val="003300"/>
                </a:solidFill>
                <a:latin typeface="Times New Roman"/>
                <a:cs typeface="Times New Roman"/>
              </a:rPr>
              <a:t>——</a:t>
            </a:r>
            <a:r>
              <a:rPr sz="2400" b="1" spc="-10">
                <a:solidFill>
                  <a:srgbClr val="003300"/>
                </a:solidFill>
                <a:latin typeface="Times New Roman"/>
                <a:cs typeface="Times New Roman"/>
              </a:rPr>
              <a:t>Trademark</a:t>
            </a:r>
            <a:endParaRPr sz="2400">
              <a:latin typeface="Times New Roman"/>
              <a:cs typeface="Times New Roman"/>
            </a:endParaRPr>
          </a:p>
          <a:p>
            <a:pPr marL="469900">
              <a:lnSpc>
                <a:spcPct val="100000"/>
              </a:lnSpc>
              <a:spcBef>
                <a:spcPts val="2200"/>
              </a:spcBef>
            </a:pPr>
            <a:r>
              <a:rPr sz="1850" spc="-890">
                <a:solidFill>
                  <a:srgbClr val="00FF99"/>
                </a:solidFill>
                <a:latin typeface="Wingdings"/>
                <a:cs typeface="Wingdings"/>
              </a:rPr>
              <a:t></a:t>
            </a:r>
            <a:r>
              <a:rPr sz="2400" b="1" spc="-5">
                <a:solidFill>
                  <a:srgbClr val="003300"/>
                </a:solidFill>
                <a:latin typeface="Microsoft JhengHei"/>
                <a:cs typeface="Microsoft JhengHei"/>
              </a:rPr>
              <a:t>商标是指受法律保护的品牌或品牌中的某一部分</a:t>
            </a:r>
            <a:endParaRPr sz="2400">
              <a:latin typeface="Microsoft JhengHei"/>
              <a:cs typeface="Microsoft JhengHei"/>
            </a:endParaRPr>
          </a:p>
        </p:txBody>
      </p:sp>
      <p:grpSp>
        <p:nvGrpSpPr>
          <p:cNvPr id="3" name="object 3"/>
          <p:cNvGrpSpPr/>
          <p:nvPr/>
        </p:nvGrpSpPr>
        <p:grpSpPr>
          <a:xfrm>
            <a:off x="7920037" y="5786437"/>
            <a:ext cx="619125" cy="314325"/>
            <a:chOff x="7920037" y="5786437"/>
            <a:chExt cx="619125" cy="314325"/>
          </a:xfrm>
        </p:grpSpPr>
        <p:sp>
          <p:nvSpPr>
            <p:cNvPr id="4" name="object 4"/>
            <p:cNvSpPr/>
            <p:nvPr/>
          </p:nvSpPr>
          <p:spPr>
            <a:xfrm>
              <a:off x="7924800" y="5791200"/>
              <a:ext cx="609600" cy="304800"/>
            </a:xfrm>
            <a:custGeom>
              <a:rect l="l" t="t" r="r" b="b"/>
              <a:pathLst>
                <a:path w="609600" h="304800">
                  <a:moveTo>
                    <a:pt x="609600" y="304800"/>
                  </a:moveTo>
                  <a:lnTo>
                    <a:pt x="0" y="304800"/>
                  </a:lnTo>
                  <a:lnTo>
                    <a:pt x="0" y="0"/>
                  </a:lnTo>
                  <a:lnTo>
                    <a:pt x="609600" y="0"/>
                  </a:lnTo>
                  <a:lnTo>
                    <a:pt x="609600" y="38100"/>
                  </a:lnTo>
                  <a:lnTo>
                    <a:pt x="190500" y="38100"/>
                  </a:lnTo>
                  <a:lnTo>
                    <a:pt x="190500" y="266700"/>
                  </a:lnTo>
                  <a:lnTo>
                    <a:pt x="609600" y="266700"/>
                  </a:lnTo>
                  <a:lnTo>
                    <a:pt x="609600" y="304800"/>
                  </a:lnTo>
                  <a:close/>
                </a:path>
                <a:path w="609600" h="304800">
                  <a:moveTo>
                    <a:pt x="609600" y="266700"/>
                  </a:moveTo>
                  <a:lnTo>
                    <a:pt x="190500" y="266700"/>
                  </a:lnTo>
                  <a:lnTo>
                    <a:pt x="419100" y="152400"/>
                  </a:lnTo>
                  <a:lnTo>
                    <a:pt x="190500" y="38100"/>
                  </a:lnTo>
                  <a:lnTo>
                    <a:pt x="609600" y="38100"/>
                  </a:lnTo>
                  <a:lnTo>
                    <a:pt x="609600" y="266700"/>
                  </a:lnTo>
                  <a:close/>
                </a:path>
              </a:pathLst>
            </a:custGeom>
            <a:solidFill>
              <a:srgbClr val="CCCCFF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5" name="object 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8110537" y="5824537"/>
              <a:ext cx="238125" cy="238125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7924800" y="5791200"/>
              <a:ext cx="609600" cy="304800"/>
            </a:xfrm>
            <a:custGeom>
              <a:rect l="l" t="t" r="r" b="b"/>
              <a:pathLst>
                <a:path w="609600" h="304800">
                  <a:moveTo>
                    <a:pt x="0" y="0"/>
                  </a:moveTo>
                  <a:lnTo>
                    <a:pt x="609600" y="0"/>
                  </a:lnTo>
                  <a:lnTo>
                    <a:pt x="609600" y="304800"/>
                  </a:lnTo>
                  <a:lnTo>
                    <a:pt x="0" y="304800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7" name="object 7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/>
              <a:t>11/12/2023</a:t>
            </a:r>
          </a:p>
        </p:txBody>
      </p:sp>
      <p:sp>
        <p:nvSpPr>
          <p:cNvPr id="8" name="object 8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5"/>
              </a:spcBef>
            </a:pPr>
            <a:fld id="{81D60167-4931-47E6-BA6A-407CBD079E47}" type="slidenum">
              <a:rPr spc="-25"/>
              <a:t>18</a:t>
            </a:fld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381000" y="1422400"/>
            <a:ext cx="3048000" cy="4443730"/>
            <a:chOff x="381000" y="1422400"/>
            <a:chExt cx="3048000" cy="4443730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948228" y="3771900"/>
              <a:ext cx="2374410" cy="2093912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381000" y="1422400"/>
              <a:ext cx="3048000" cy="2492375"/>
            </a:xfrm>
            <a:prstGeom prst="rect">
              <a:avLst/>
            </a:prstGeom>
          </p:spPr>
        </p:pic>
      </p:grpSp>
      <p:grpSp>
        <p:nvGrpSpPr>
          <p:cNvPr id="5" name="object 5"/>
          <p:cNvGrpSpPr/>
          <p:nvPr/>
        </p:nvGrpSpPr>
        <p:grpSpPr>
          <a:xfrm>
            <a:off x="8301037" y="5938837"/>
            <a:ext cx="619125" cy="390525"/>
            <a:chOff x="8301037" y="5938837"/>
            <a:chExt cx="619125" cy="390525"/>
          </a:xfrm>
        </p:grpSpPr>
        <p:sp>
          <p:nvSpPr>
            <p:cNvPr id="6" name="object 6"/>
            <p:cNvSpPr/>
            <p:nvPr/>
          </p:nvSpPr>
          <p:spPr>
            <a:xfrm>
              <a:off x="8305800" y="5943600"/>
              <a:ext cx="609600" cy="381000"/>
            </a:xfrm>
            <a:custGeom>
              <a:rect l="l" t="t" r="r" b="b"/>
              <a:pathLst>
                <a:path w="609600" h="381000">
                  <a:moveTo>
                    <a:pt x="609600" y="381000"/>
                  </a:moveTo>
                  <a:lnTo>
                    <a:pt x="0" y="381000"/>
                  </a:lnTo>
                  <a:lnTo>
                    <a:pt x="0" y="0"/>
                  </a:lnTo>
                  <a:lnTo>
                    <a:pt x="609600" y="0"/>
                  </a:lnTo>
                  <a:lnTo>
                    <a:pt x="609600" y="47625"/>
                  </a:lnTo>
                  <a:lnTo>
                    <a:pt x="447675" y="47625"/>
                  </a:lnTo>
                  <a:lnTo>
                    <a:pt x="161925" y="190500"/>
                  </a:lnTo>
                  <a:lnTo>
                    <a:pt x="447675" y="333375"/>
                  </a:lnTo>
                  <a:lnTo>
                    <a:pt x="609600" y="333375"/>
                  </a:lnTo>
                  <a:lnTo>
                    <a:pt x="609600" y="381000"/>
                  </a:lnTo>
                  <a:close/>
                </a:path>
                <a:path w="609600" h="381000">
                  <a:moveTo>
                    <a:pt x="609600" y="333375"/>
                  </a:moveTo>
                  <a:lnTo>
                    <a:pt x="447675" y="333375"/>
                  </a:lnTo>
                  <a:lnTo>
                    <a:pt x="447675" y="47625"/>
                  </a:lnTo>
                  <a:lnTo>
                    <a:pt x="609600" y="47625"/>
                  </a:lnTo>
                  <a:lnTo>
                    <a:pt x="609600" y="333375"/>
                  </a:lnTo>
                  <a:close/>
                </a:path>
              </a:pathLst>
            </a:custGeom>
            <a:solidFill>
              <a:srgbClr val="CCCC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8467725" y="5991225"/>
              <a:ext cx="285750" cy="285750"/>
            </a:xfrm>
            <a:custGeom>
              <a:rect l="l" t="t" r="r" b="b"/>
              <a:pathLst>
                <a:path w="285750" h="285750">
                  <a:moveTo>
                    <a:pt x="285750" y="285750"/>
                  </a:moveTo>
                  <a:lnTo>
                    <a:pt x="0" y="142875"/>
                  </a:lnTo>
                  <a:lnTo>
                    <a:pt x="285750" y="0"/>
                  </a:lnTo>
                  <a:lnTo>
                    <a:pt x="285750" y="285750"/>
                  </a:lnTo>
                  <a:close/>
                </a:path>
              </a:pathLst>
            </a:custGeom>
            <a:solidFill>
              <a:srgbClr val="797999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8305800" y="5943600"/>
              <a:ext cx="609600" cy="381000"/>
            </a:xfrm>
            <a:custGeom>
              <a:rect l="l" t="t" r="r" b="b"/>
              <a:pathLst>
                <a:path w="609600" h="381000">
                  <a:moveTo>
                    <a:pt x="161925" y="190500"/>
                  </a:moveTo>
                  <a:lnTo>
                    <a:pt x="447675" y="47625"/>
                  </a:lnTo>
                  <a:lnTo>
                    <a:pt x="447675" y="333375"/>
                  </a:lnTo>
                  <a:lnTo>
                    <a:pt x="161925" y="190500"/>
                  </a:lnTo>
                  <a:close/>
                </a:path>
                <a:path w="609600" h="381000">
                  <a:moveTo>
                    <a:pt x="0" y="0"/>
                  </a:moveTo>
                  <a:lnTo>
                    <a:pt x="609600" y="0"/>
                  </a:lnTo>
                  <a:lnTo>
                    <a:pt x="609600" y="381000"/>
                  </a:lnTo>
                  <a:lnTo>
                    <a:pt x="0" y="381000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pic>
        <p:nvPicPr>
          <p:cNvPr id="9" name="object 9"/>
          <p:cNvPicPr/>
          <p:nvPr/>
        </p:nvPicPr>
        <p:blipFill>
          <a:blip r:embed="rId4"/>
          <a:stretch>
            <a:fillRect/>
          </a:stretch>
        </p:blipFill>
        <p:spPr>
          <a:xfrm>
            <a:off x="6477000" y="3327400"/>
            <a:ext cx="1600200" cy="2133600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5"/>
          <a:stretch>
            <a:fillRect/>
          </a:stretch>
        </p:blipFill>
        <p:spPr>
          <a:xfrm>
            <a:off x="6477000" y="1574800"/>
            <a:ext cx="1600200" cy="1417638"/>
          </a:xfrm>
          <a:prstGeom prst="rect">
            <a:avLst/>
          </a:prstGeom>
        </p:spPr>
      </p:pic>
      <p:pic>
        <p:nvPicPr>
          <p:cNvPr id="11" name="object 11"/>
          <p:cNvPicPr/>
          <p:nvPr/>
        </p:nvPicPr>
        <p:blipFill>
          <a:blip r:embed="rId6"/>
          <a:stretch>
            <a:fillRect/>
          </a:stretch>
        </p:blipFill>
        <p:spPr>
          <a:xfrm>
            <a:off x="3581400" y="3479800"/>
            <a:ext cx="2133600" cy="2133600"/>
          </a:xfrm>
          <a:prstGeom prst="rect">
            <a:avLst/>
          </a:prstGeom>
        </p:spPr>
      </p:pic>
      <p:pic>
        <p:nvPicPr>
          <p:cNvPr id="12" name="object 12"/>
          <p:cNvPicPr/>
          <p:nvPr/>
        </p:nvPicPr>
        <p:blipFill>
          <a:blip r:embed="rId7"/>
          <a:stretch>
            <a:fillRect/>
          </a:stretch>
        </p:blipFill>
        <p:spPr>
          <a:xfrm>
            <a:off x="3870959" y="1574800"/>
            <a:ext cx="1341119" cy="1600200"/>
          </a:xfrm>
          <a:prstGeom prst="rect">
            <a:avLst/>
          </a:prstGeom>
        </p:spPr>
      </p:pic>
      <p:sp>
        <p:nvSpPr>
          <p:cNvPr id="13" name="object 13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/>
              <a:t>11/12/2023</a:t>
            </a:r>
          </a:p>
        </p:txBody>
      </p:sp>
      <p:sp>
        <p:nvSpPr>
          <p:cNvPr id="14" name="object 1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5"/>
              </a:spcBef>
            </a:pPr>
            <a:fld id="{81D60167-4931-47E6-BA6A-407CBD079E47}" type="slidenum">
              <a:rPr spc="-25"/>
              <a:t>19</a:t>
            </a:fld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356740" y="1908057"/>
            <a:ext cx="7744719" cy="3601518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pc="-10"/>
              <a:t>11/12/2023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5"/>
              </a:spcBef>
            </a:pPr>
            <a:fld id="{81D60167-4931-47E6-BA6A-407CBD079E47}" type="slidenum">
              <a:rPr spc="-25"/>
              <a:t>20</a:t>
            </a:fld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https://d.book118.com/157125153031006043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149</Paragraphs>
  <Slides>21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8">
      <vt:lpstr>Arial</vt:lpstr>
      <vt:lpstr>Calibri</vt:lpstr>
      <vt:lpstr>Microsoft JhengHei</vt:lpstr>
      <vt:lpstr>Wingdings</vt:lpstr>
      <vt:lpstr>Times New Roman</vt:lpstr>
      <vt:lpstr>黑体</vt:lpstr>
      <vt:lpstr>Office Theme</vt:lpstr>
      <vt:lpstr>第八章	产品策略</vt:lpstr>
      <vt:lpstr>学习目标</vt:lpstr>
      <vt:lpstr>第一节	产品与产品组合</vt:lpstr>
      <vt:lpstr>PowerPoint Presentation</vt:lpstr>
      <vt:lpstr>潜在产品附加产品</vt:lpstr>
      <vt:lpstr>1、核心产品：基本效用和利益</vt:lpstr>
      <vt:lpstr>二、产品线和产品组合</vt:lpstr>
      <vt:lpstr>例：P&amp;G公司的产品组合（部分）</vt:lpstr>
      <vt:lpstr>PowerPoint Presentation</vt:lpstr>
      <vt:lpstr>产品组合策略</vt:lpstr>
      <vt:lpstr>三、产品生命周期</vt:lpstr>
      <vt:lpstr>2、产品生命周期各阶段的特点及市场策略</vt:lpstr>
      <vt:lpstr>（１）投入期/介绍期</vt:lpstr>
      <vt:lpstr>（2）成长期</vt:lpstr>
      <vt:lpstr>（3）成熟期</vt:lpstr>
      <vt:lpstr>（4）衰退期</vt:lpstr>
      <vt:lpstr>第二节	品牌策略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2024-09-16T22:12:18.174</cp:lastPrinted>
  <dcterms:created xsi:type="dcterms:W3CDTF">2024-09-16T14:12:18Z</dcterms:created>
  <dcterms:modified xsi:type="dcterms:W3CDTF">2024-09-16T14:12:19Z</dcterms:modified>
</cp:coreProperties>
</file>