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RGJGL+MS-UIGothic"/>
      <p:regular r:id="rId15"/>
    </p:embeddedFont>
    <p:embeddedFont>
      <p:font typeface="KNQLUW+OGGPKM+ArialMT"/>
      <p:regular r:id="rId16"/>
    </p:embeddedFont>
    <p:embeddedFont>
      <p:font typeface="CCFCKL+OQIPFP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23C6E-B588-44E2-9C57-3AE9AACDC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3AEC5-814B-4A7E-9606-8C7E6D71E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731D7-1969-4DDC-AB8D-A63017CF7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20B1B-A06E-4CAE-8A81-9AD97D254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AA381-A066-468C-9BC2-3887ED2B8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6D2C7E-38F1-43BC-8161-981E54296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BF5E3A-E771-4C2F-9B1D-63388382A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1B57E-212B-42C3-A9E1-DCE372C9E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0B7CC-5A29-44AE-BE79-39988D4BA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32531-6E8D-4017-AF6A-272ECA4FB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B0458-0A81-4AD1-AB77-8F6BBB902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34022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QRGJGL+MS-UIGothic"/>
                <a:cs typeface="QRGJGL+MS-UIGothic"/>
              </a:rPr>
              <a:t>九下古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诗词鉴赏课</a:t>
            </a:r>
            <a:r>
              <a:rPr sz="5150">
                <a:solidFill>
                  <a:srgbClr val="FF960E"/>
                </a:solidFill>
                <a:latin typeface="QRGJGL+MS-UIGothic"/>
                <a:cs typeface="QRGJG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KNQLUW+OGGPKM+ArialMT"/>
                <a:cs typeface="KNQLUW+OGGPKM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QRGJGL+MS-UIGothic"/>
                <a:cs typeface="QRGJGL+MS-UIGothic"/>
              </a:rPr>
              <a:t>古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诗词</a:t>
            </a:r>
            <a:r>
              <a:rPr sz="2400">
                <a:solidFill>
                  <a:srgbClr val="FF960E"/>
                </a:solidFill>
                <a:latin typeface="QRGJGL+MS-UIGothic"/>
                <a:cs typeface="QRGJGL+MS-UIGothic"/>
              </a:rPr>
              <a:t>基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FF960E"/>
                </a:solidFill>
                <a:latin typeface="QRGJGL+MS-UIGothic"/>
                <a:cs typeface="QRGJGL+MS-UIGothic"/>
              </a:rPr>
              <a:t>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KNQLUW+OGGPKM+ArialMT"/>
                <a:cs typeface="KNQLUW+OGGPKM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QRGJGL+MS-UIGothic"/>
                <a:cs typeface="QRGJGL+MS-UIGothic"/>
              </a:rPr>
              <a:t>九下古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诗词</a:t>
            </a:r>
            <a:r>
              <a:rPr sz="2400">
                <a:solidFill>
                  <a:srgbClr val="FF960E"/>
                </a:solidFill>
                <a:latin typeface="QRGJGL+MS-UIGothic"/>
                <a:cs typeface="QRGJGL+MS-UIGothic"/>
              </a:rPr>
              <a:t>解析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KNQLUW+OGGPKM+ArialMT"/>
                <a:cs typeface="KNQLUW+OGGPKM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QRGJGL+MS-UIGothic"/>
                <a:cs typeface="QRGJGL+MS-UIGothic"/>
              </a:rPr>
              <a:t>古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诗词鉴赏</a:t>
            </a:r>
            <a:r>
              <a:rPr sz="2400">
                <a:solidFill>
                  <a:srgbClr val="FF960E"/>
                </a:solidFill>
                <a:latin typeface="QRGJGL+MS-UIGothic"/>
                <a:cs typeface="QRGJGL+MS-UIGothic"/>
              </a:rPr>
              <a:t>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234880"/>
            <a:ext cx="4439861" cy="13321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KNQLUW+OGGPKM+ArialMT"/>
                <a:cs typeface="KNQLUW+OGGPKM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QRGJGL+MS-UIGothic"/>
                <a:cs typeface="QRGJGL+MS-UIGothic"/>
              </a:rPr>
              <a:t>九下古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诗词</a:t>
            </a:r>
            <a:r>
              <a:rPr sz="2400">
                <a:solidFill>
                  <a:srgbClr val="FF960E"/>
                </a:solidFill>
                <a:latin typeface="QRGJGL+MS-UIGothic"/>
                <a:cs typeface="QRGJGL+MS-UIGothic"/>
              </a:rPr>
              <a:t>主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FF960E"/>
                </a:solidFill>
                <a:latin typeface="QRGJGL+MS-UIGothic"/>
                <a:cs typeface="QRGJGL+MS-UIGothic"/>
              </a:rPr>
              <a:t>探究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KNQLUW+OGGPKM+ArialMT"/>
                <a:cs typeface="KNQLUW+OGGPKM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QRGJGL+MS-UIGothic"/>
                <a:cs typeface="QRGJGL+MS-UIGothic"/>
              </a:rPr>
              <a:t>古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诗词</a:t>
            </a:r>
            <a:r>
              <a:rPr sz="2400">
                <a:solidFill>
                  <a:srgbClr val="FF960E"/>
                </a:solidFill>
                <a:latin typeface="QRGJGL+MS-UIGothic"/>
                <a:cs typeface="QRGJGL+MS-UIGothic"/>
              </a:rPr>
              <a:t>在当代的价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值</a:t>
            </a:r>
            <a:r>
              <a:rPr sz="2400">
                <a:solidFill>
                  <a:srgbClr val="FF960E"/>
                </a:solidFill>
                <a:latin typeface="QRGJGL+MS-UIGothic"/>
                <a:cs typeface="QRGJGL+MS-UIGothic"/>
              </a:rPr>
              <a:t>与意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CCFCKL+OQIPFP+MicrosoftYaHei-Bold"/>
                <a:cs typeface="CCFCKL+OQIPFP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93079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QRGJGL+MS-UIGothic"/>
                <a:cs typeface="QRGJGL+MS-UIGothic"/>
              </a:rPr>
              <a:t>古</a:t>
            </a: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诗词</a:t>
            </a:r>
            <a:r>
              <a:rPr sz="4550" spc="27">
                <a:solidFill>
                  <a:srgbClr val="351E00"/>
                </a:solidFill>
                <a:latin typeface="QRGJGL+MS-UIGothic"/>
                <a:cs typeface="QRGJGL+MS-UIGothic"/>
              </a:rPr>
              <a:t>基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础</a:t>
            </a:r>
            <a:r>
              <a:rPr sz="4550" spc="27">
                <a:solidFill>
                  <a:srgbClr val="351E00"/>
                </a:solidFill>
                <a:latin typeface="QRGJGL+MS-UIGothic"/>
                <a:cs typeface="QRGJGL+MS-UIGothic"/>
              </a:rPr>
              <a:t>知</a:t>
            </a:r>
            <a:r>
              <a:rPr sz="4550">
                <a:solidFill>
                  <a:srgbClr val="351E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古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诗词</a:t>
            </a: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的起源与特点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QRGJGL+MS-UIGothic"/>
                <a:cs typeface="QRGJGL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QRGJGL+MS-UIGothic"/>
                <a:cs typeface="QRGJGL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古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诗词</a:t>
            </a: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的分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QRGJGL+MS-UIGothic"/>
                <a:cs typeface="QRGJGL+MS-UIGothic"/>
              </a:rPr>
              <a:t>分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50">
                <a:solidFill>
                  <a:srgbClr val="FFFFFF"/>
                </a:solidFill>
                <a:latin typeface="QRGJGL+MS-UIGothic"/>
                <a:cs typeface="QRGJGL+MS-UIGothic"/>
              </a:rPr>
              <a:t>格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RGJGL+MS-UIGothic"/>
                <a:cs typeface="QRGJGL+MS-UIGothic"/>
              </a:rPr>
              <a:t>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诗词风</a:t>
            </a:r>
            <a:r>
              <a:rPr sz="1350">
                <a:solidFill>
                  <a:srgbClr val="FFFFFF"/>
                </a:solidFill>
                <a:latin typeface="QRGJGL+MS-UIGothic"/>
                <a:cs typeface="QRGJGL+MS-UIGothic"/>
              </a:rPr>
              <a:t>格多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QRGJGL+MS-UIGothic"/>
                <a:cs typeface="QRGJGL+MS-UIGothic"/>
              </a:rPr>
              <a:t>，有的豪放奔放，有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RGJGL+MS-UIGothic"/>
                <a:cs typeface="QRGJGL+MS-UIGothic"/>
              </a:rPr>
              <a:t>的婉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FFFFFF"/>
                </a:solidFill>
                <a:latin typeface="QRGJGL+MS-UIGothic"/>
                <a:cs typeface="QRGJGL+MS-UIGothic"/>
              </a:rPr>
              <a:t>含蓄，有的清新自然，有的雄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浑</a:t>
            </a:r>
            <a:r>
              <a:rPr sz="1350">
                <a:solidFill>
                  <a:srgbClr val="FFFFFF"/>
                </a:solidFill>
                <a:latin typeface="QRGJGL+MS-UIGothic"/>
                <a:cs typeface="QRGJGL+MS-UIGothic"/>
              </a:rPr>
              <a:t>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迈</a:t>
            </a:r>
            <a:r>
              <a:rPr sz="1350">
                <a:solidFill>
                  <a:srgbClr val="FFFFFF"/>
                </a:solidFill>
                <a:latin typeface="QRGJGL+MS-UIGothic"/>
                <a:cs typeface="QRGJGL+MS-UIGothic"/>
              </a:rPr>
              <a:t>。不同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FFFFFF"/>
                </a:solidFill>
                <a:latin typeface="QRGJGL+MS-UIGothic"/>
                <a:cs typeface="QRGJGL+MS-UIGothic"/>
              </a:rPr>
              <a:t>格的古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诗词</a:t>
            </a:r>
            <a:r>
              <a:rPr sz="1350">
                <a:solidFill>
                  <a:srgbClr val="FFFFFF"/>
                </a:solidFill>
                <a:latin typeface="QRGJGL+MS-UIGothic"/>
                <a:cs typeface="QRGJGL+MS-UIGothic"/>
              </a:rPr>
              <a:t>有着不同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RGJGL+MS-UIGothic"/>
                <a:cs typeface="QRGJGL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FFFFFF"/>
                </a:solidFill>
                <a:latin typeface="QRGJGL+MS-UIGothic"/>
                <a:cs typeface="QRGJGL+MS-UIGothic"/>
              </a:rPr>
              <a:t>特点和表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QRGJGL+MS-UIGothic"/>
                <a:cs typeface="QRGJGL+MS-UIGothic"/>
              </a:rPr>
              <a:t>手法。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古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诗词</a:t>
            </a: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奏与韵律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节</a:t>
            </a:r>
            <a:r>
              <a:rPr sz="2300">
                <a:solidFill>
                  <a:srgbClr val="FF960E"/>
                </a:solidFill>
                <a:latin typeface="QRGJGL+MS-UIGothic"/>
                <a:cs typeface="QRGJGL+MS-UIGothic"/>
              </a:rPr>
              <a:t>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QRGJGL+MS-UIGothic"/>
                <a:cs typeface="QRGJGL+MS-UIGothic"/>
              </a:rPr>
              <a:t>韵律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CCFCKL+OQIPFP+MicrosoftYaHei-Bold"/>
                <a:cs typeface="CCFCKL+OQIPFP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93079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QRGJGL+MS-UIGothic"/>
                <a:cs typeface="QRGJGL+MS-UIGothic"/>
              </a:rPr>
              <a:t>九下古</a:t>
            </a: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诗词</a:t>
            </a:r>
            <a:r>
              <a:rPr sz="4550" spc="27">
                <a:solidFill>
                  <a:srgbClr val="351E00"/>
                </a:solidFill>
                <a:latin typeface="QRGJGL+MS-UIGothic"/>
                <a:cs typeface="QRGJGL+MS-UIGothic"/>
              </a:rPr>
              <a:t>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《月夜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忆</a:t>
            </a: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舍弟》解析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QRGJGL+MS-UIGothic"/>
                <a:cs typeface="QRGJGL+MS-UIGothic"/>
              </a:rPr>
              <a:t>主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题</a:t>
            </a:r>
            <a:r>
              <a:rPr sz="1550" spc="25">
                <a:solidFill>
                  <a:srgbClr val="FF960E"/>
                </a:solidFill>
                <a:latin typeface="QRGJGL+MS-UIGothic"/>
                <a:cs typeface="QRGJGL+MS-UIGothic"/>
              </a:rPr>
              <a:t>概括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艺术</a:t>
            </a:r>
            <a:r>
              <a:rPr sz="1550" spc="25">
                <a:solidFill>
                  <a:srgbClr val="FF960E"/>
                </a:solidFill>
                <a:latin typeface="QRGJGL+MS-UIGothic"/>
                <a:cs typeface="QRGJGL+MS-UIGothic"/>
              </a:rPr>
              <a:t>手法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RGJGL+MS-UIGothic"/>
                <a:cs typeface="QRGJG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QRGJGL+MS-UIGothic"/>
                <a:cs typeface="QRGJGL+MS-UIGothic"/>
              </a:rPr>
              <a:t>意境分析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QRGJGL+MS-UIGothic"/>
                <a:cs typeface="QRGJGL+MS-UIGothic"/>
              </a:rPr>
              <a:t>思想感情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《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沙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过贾谊</a:t>
            </a: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宅》解析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RGJGL+MS-UIGothic"/>
                <a:cs typeface="QRGJGL+MS-UIGothic"/>
              </a:rPr>
              <a:t>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600">
                <a:solidFill>
                  <a:srgbClr val="FFFFFF"/>
                </a:solidFill>
                <a:latin typeface="QRGJGL+MS-UIGothic"/>
                <a:cs typeface="QRGJGL+MS-UIGothic"/>
              </a:rPr>
              <a:t>概括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RGJGL+MS-UIGothic"/>
                <a:cs typeface="QRGJGL+MS-UIGothic"/>
              </a:rPr>
              <a:t>意境分析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6506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过对贾谊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宅的凭吊，表达了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对贾谊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的敬仰和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其遭遇的同情。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中描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贾谊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宅的荒凉景象，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烘托出一种悲凉的气氛，反映了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史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沧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桑和人生的无常。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600">
                <a:solidFill>
                  <a:srgbClr val="FFFFFF"/>
                </a:solidFill>
                <a:latin typeface="QRGJGL+MS-UIGothic"/>
                <a:cs typeface="QRGJGL+MS-UIGothic"/>
              </a:rPr>
              <a:t>手法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RGJGL+MS-UIGothic"/>
                <a:cs typeface="QRGJGL+MS-UIGothic"/>
              </a:rPr>
              <a:t>思想感情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人运用了象征和暗示的手法，通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描写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贾谊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境来表达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对历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史和人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生的感慨。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人表达了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对贾谊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的敬仰和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其遭遇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的同情，同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也反映了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社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会的关注和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忧虑</a:t>
            </a:r>
            <a:r>
              <a:rPr sz="1500">
                <a:solidFill>
                  <a:srgbClr val="FFFFFF"/>
                </a:solidFill>
                <a:latin typeface="QRGJGL+MS-UIGothic"/>
                <a:cs typeface="QRGJG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《左迁至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蓝</a:t>
            </a: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关示侄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孙</a:t>
            </a:r>
            <a:r>
              <a:rPr sz="3000">
                <a:solidFill>
                  <a:srgbClr val="FF960E"/>
                </a:solidFill>
                <a:latin typeface="QRGJGL+MS-UIGothic"/>
                <a:cs typeface="QRGJGL+MS-UIGothic"/>
              </a:rPr>
              <a:t>湘》解析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RGJGL+MS-UIGothic"/>
                <a:cs typeface="QRGJGL+MS-UIGothic"/>
              </a:rPr>
              <a:t>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600">
                <a:solidFill>
                  <a:srgbClr val="FFFFFF"/>
                </a:solidFill>
                <a:latin typeface="QRGJGL+MS-UIGothic"/>
                <a:cs typeface="QRGJGL+MS-UIGothic"/>
              </a:rPr>
              <a:t>概括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RGJGL+MS-UIGothic"/>
                <a:cs typeface="QRGJGL+MS-UIGothic"/>
              </a:rPr>
              <a:t>意境分析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600">
                <a:solidFill>
                  <a:srgbClr val="FFFFFF"/>
                </a:solidFill>
                <a:latin typeface="QRGJGL+MS-UIGothic"/>
                <a:cs typeface="QRGJGL+MS-UIGothic"/>
              </a:rPr>
              <a:t>手法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RGJGL+MS-UIGothic"/>
                <a:cs typeface="QRGJGL+MS-UIGothic"/>
              </a:rPr>
              <a:t>思想感情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https://d.book118.com/157134022165006043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QRGJGL+MS-UIGothic</vt:lpstr>
      <vt:lpstr>SimSun</vt:lpstr>
      <vt:lpstr>KNQLUW+OGGPKM+ArialMT</vt:lpstr>
      <vt:lpstr>Times New Roman</vt:lpstr>
      <vt:lpstr>CCFCKL+OQIPFP+MicrosoftYaHei-Bold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2024-09-18T01:03:57.850</cp:lastPrinted>
  <dcterms:created xsi:type="dcterms:W3CDTF">2024-09-17T17:03:57Z</dcterms:created>
  <dcterms:modified xsi:type="dcterms:W3CDTF">2024-09-17T17:03:59Z</dcterms:modified>
</cp:coreProperties>
</file>