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3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FE5E825F-E913-4E83-910A-37D9CE70F7CF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3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832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3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3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835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6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3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838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9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841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42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844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45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847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48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850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1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5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853" name="PlaceHolder 2"/>
          <p:cNvSpPr>
            <a:spLocks noGrp="1"/>
          </p:cNvSpPr>
          <p:nvPr>
            <p:ph type="body" idx="45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4" name="PlaceHolder 3"/>
          <p:cNvSpPr>
            <a:spLocks noGrp="1"/>
          </p:cNvSpPr>
          <p:nvPr>
            <p:ph type="sldNum" idx="44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291B6A-40C9-4572-BE72-C583CBF6C0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86350F-87D3-44B1-A3AE-81CA40B40A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C6A0AC-7BB1-4164-B25C-C462A323BA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775832-062A-41C9-AB10-33C47CC6BC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F2C448D-D1F8-4EF8-8E67-F49C9E27AA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E83FB64-058E-4D51-AFC9-C3D40BF128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E3CDAD4-203C-411C-B703-DF98011580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A668D5-0C29-4F6C-88ED-EE092ABBC6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BDCC8F-AD22-4CD4-B61D-F13E006153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173449-C915-4C93-8ADE-477F98285E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0E81D8-C532-40CD-8A16-6F13753AA1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13ED268C-DB0E-4117-AC95-98EAB0D0C993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A3DC9A61-DB47-4E10-9263-29240083AD78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png" /><Relationship Id="rId3" Type="http://schemas.openxmlformats.org/officeDocument/2006/relationships/image" Target="../media/image7.png" /><Relationship Id="rId4" Type="http://schemas.openxmlformats.org/officeDocument/2006/relationships/image" Target="../media/image8.pn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9.png" /><Relationship Id="rId4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0.pn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1.png" /><Relationship Id="rId4" Type="http://schemas.openxmlformats.org/officeDocument/2006/relationships/image" Target="../media/image12.pn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3.pn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11.png" /><Relationship Id="rId4" Type="http://schemas.openxmlformats.org/officeDocument/2006/relationships/image" Target="../media/image12.pn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8.xml" /><Relationship Id="rId3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7135061013006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1017360" y="794880"/>
            <a:ext cx="10156320" cy="155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正常分娩查房目标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1198800" y="4776480"/>
            <a:ext cx="7678800" cy="394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汇报：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xxx              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时间：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20xx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cxnSp>
        <p:nvCxnSpPr>
          <p:cNvPr id="75" name="Connector 7"/>
          <p:cNvCxnSpPr/>
          <p:nvPr/>
        </p:nvCxnSpPr>
        <p:spPr>
          <a:xfrm>
            <a:off x="1310400" y="5256360"/>
            <a:ext cx="4785480" cy="360"/>
          </a:xfrm>
          <a:prstGeom prst="straightConnector1">
            <a:avLst/>
          </a:prstGeom>
          <a:ln w="9525">
            <a:solidFill>
              <a:srgbClr val="000000"/>
            </a:solidFill>
            <a:round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6" name="AutoShape 2"/>
          <p:cNvSpPr/>
          <p:nvPr/>
        </p:nvSpPr>
        <p:spPr>
          <a:xfrm>
            <a:off x="1140840" y="0"/>
            <a:ext cx="2808720" cy="3420720"/>
          </a:xfrm>
          <a:prstGeom prst="rect">
            <a:avLst/>
          </a:prstGeom>
          <a:gradFill rotWithShape="0">
            <a:gsLst>
              <a:gs pos="0">
                <a:srgbClr val="AF79DE"/>
              </a:gs>
              <a:gs pos="100000">
                <a:srgbClr val="FFFFFF">
                  <a:alpha val="75000"/>
                </a:srgbClr>
              </a:gs>
            </a:gsLst>
            <a:lin ang="1620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7" name="AutoShape 3"/>
          <p:cNvSpPr/>
          <p:nvPr/>
        </p:nvSpPr>
        <p:spPr>
          <a:xfrm>
            <a:off x="1140840" y="1983240"/>
            <a:ext cx="2808720" cy="280872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8" name="AutoShape 15"/>
          <p:cNvSpPr/>
          <p:nvPr/>
        </p:nvSpPr>
        <p:spPr>
          <a:xfrm>
            <a:off x="10235520" y="79920"/>
            <a:ext cx="1888920" cy="1755360"/>
          </a:xfrm>
          <a:prstGeom prst="ellipse">
            <a:avLst/>
          </a:prstGeom>
          <a:gradFill rotWithShape="0">
            <a:gsLst>
              <a:gs pos="0">
                <a:srgbClr val="AF79DE"/>
              </a:gs>
              <a:gs pos="100000">
                <a:srgbClr val="F8CDAC">
                  <a:alpha val="27000"/>
                </a:srgbClr>
              </a:gs>
            </a:gsLst>
            <a:lin ang="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9" name="PlaceHolder 1"/>
          <p:cNvSpPr>
            <a:spLocks noGrp="1"/>
          </p:cNvSpPr>
          <p:nvPr>
            <p:ph type="title" idx="4294967295"/>
          </p:nvPr>
        </p:nvSpPr>
        <p:spPr>
          <a:xfrm>
            <a:off x="1572840" y="2837160"/>
            <a:ext cx="2194200" cy="18734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7200" b="1" strike="noStrike" spc="299">
                <a:solidFill>
                  <a:schemeClr val="lt1"/>
                </a:solidFill>
                <a:latin typeface="Arial"/>
                <a:ea typeface="微软雅黑"/>
              </a:rPr>
              <a:t>目录</a:t>
            </a:r>
            <a:endParaRPr lang="en-US" sz="7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0" name="content"/>
          <p:cNvSpPr/>
          <p:nvPr/>
        </p:nvSpPr>
        <p:spPr>
          <a:xfrm>
            <a:off x="6201360" y="208080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产程及分娩过程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产后护理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产妇心理健康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产后生活指导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产后体征观察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产后复诊及随访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7</a:t>
            </a:r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结语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1" name="TextBox 5"/>
          <p:cNvSpPr/>
          <p:nvPr/>
        </p:nvSpPr>
        <p:spPr>
          <a:xfrm>
            <a:off x="1000440" y="2148480"/>
            <a:ext cx="3088800" cy="1013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123840" tIns="123840" rIns="57240" bIns="123840" anchor="t">
            <a:spAutoFit/>
          </a:bodyPr>
          <a:lstStyle/>
          <a:p>
            <a:pPr algn="ctr" defTabSz="914400">
              <a:lnSpc>
                <a:spcPct val="186000"/>
              </a:lnSpc>
            </a:pPr>
            <a:r>
              <a:rPr lang="en-US" sz="27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contents</a:t>
            </a:r>
            <a:endParaRPr lang="en-US" sz="27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AutoShape 9"/>
          <p:cNvSpPr/>
          <p:nvPr/>
        </p:nvSpPr>
        <p:spPr>
          <a:xfrm>
            <a:off x="611640" y="2481840"/>
            <a:ext cx="259200" cy="1408320"/>
          </a:xfrm>
          <a:prstGeom prst="rect">
            <a:avLst/>
          </a:prstGeom>
          <a:gradFill rotWithShape="0">
            <a:gsLst>
              <a:gs pos="0">
                <a:srgbClr val="AF79DE"/>
              </a:gs>
              <a:gs pos="100000">
                <a:srgbClr val="FFFFFF">
                  <a:alpha val="51000"/>
                </a:srgbClr>
              </a:gs>
            </a:gsLst>
            <a:lin ang="540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AutoShape 10"/>
          <p:cNvSpPr/>
          <p:nvPr/>
        </p:nvSpPr>
        <p:spPr>
          <a:xfrm>
            <a:off x="611640" y="2352240"/>
            <a:ext cx="259200" cy="25920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4" name="AutoShape 11"/>
          <p:cNvSpPr/>
          <p:nvPr/>
        </p:nvSpPr>
        <p:spPr>
          <a:xfrm>
            <a:off x="527760" y="5812200"/>
            <a:ext cx="937440" cy="937440"/>
          </a:xfrm>
          <a:prstGeom prst="ellipse">
            <a:avLst/>
          </a:prstGeom>
          <a:gradFill rotWithShape="0">
            <a:gsLst>
              <a:gs pos="0">
                <a:srgbClr val="AF79DE"/>
              </a:gs>
              <a:gs pos="100000">
                <a:srgbClr val="FFFFFF"/>
              </a:gs>
            </a:gsLst>
            <a:lin ang="840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AutoShape 12"/>
          <p:cNvSpPr/>
          <p:nvPr/>
        </p:nvSpPr>
        <p:spPr>
          <a:xfrm>
            <a:off x="4298400" y="0"/>
            <a:ext cx="668520" cy="1914840"/>
          </a:xfrm>
          <a:prstGeom prst="rect">
            <a:avLst/>
          </a:prstGeom>
          <a:gradFill rotWithShape="0">
            <a:gsLst>
              <a:gs pos="0">
                <a:srgbClr val="AF79DE"/>
              </a:gs>
              <a:gs pos="100000">
                <a:srgbClr val="FFFFFF">
                  <a:alpha val="62000"/>
                </a:srgbClr>
              </a:gs>
            </a:gsLst>
            <a:lin ang="1620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AutoShape 13"/>
          <p:cNvSpPr/>
          <p:nvPr/>
        </p:nvSpPr>
        <p:spPr>
          <a:xfrm>
            <a:off x="4298400" y="1581120"/>
            <a:ext cx="668520" cy="66852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AutoShape 14"/>
          <p:cNvSpPr/>
          <p:nvPr/>
        </p:nvSpPr>
        <p:spPr>
          <a:xfrm>
            <a:off x="10066680" y="5912640"/>
            <a:ext cx="531000" cy="531000"/>
          </a:xfrm>
          <a:prstGeom prst="ellipse">
            <a:avLst/>
          </a:prstGeom>
          <a:gradFill rotWithShape="0">
            <a:gsLst>
              <a:gs pos="0">
                <a:srgbClr val="AF79DE"/>
              </a:gs>
              <a:gs pos="100000">
                <a:srgbClr val="FFFFFF"/>
              </a:gs>
            </a:gsLst>
            <a:lin ang="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8" name="PlaceHolder 1"/>
          <p:cNvSpPr>
            <a:spLocks noGrp="1"/>
          </p:cNvSpPr>
          <p:nvPr>
            <p:ph/>
          </p:nvPr>
        </p:nvSpPr>
        <p:spPr>
          <a:xfrm>
            <a:off x="3887640" y="184464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6600" b="1" strike="noStrike" spc="148">
                <a:solidFill>
                  <a:srgbClr val="AF79DE"/>
                </a:solidFill>
                <a:latin typeface="Arial"/>
                <a:ea typeface="微软雅黑"/>
              </a:rPr>
              <a:t>01</a:t>
            </a:r>
            <a:endParaRPr lang="en-US" sz="6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89" name="PlaceHolder 2"/>
          <p:cNvSpPr>
            <a:spLocks noGrp="1"/>
          </p:cNvSpPr>
          <p:nvPr>
            <p:ph type="title" idx="4294967295"/>
          </p:nvPr>
        </p:nvSpPr>
        <p:spPr>
          <a:xfrm>
            <a:off x="451440" y="387612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rgbClr val="AF79DE"/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rgbClr val="AF79DE"/>
                </a:solidFill>
                <a:latin typeface="Arial"/>
                <a:ea typeface="微软雅黑"/>
              </a:rPr>
              <a:t>1</a:t>
            </a:r>
            <a:r>
              <a:rPr lang="zh-CN" sz="4000" b="1" strike="noStrike" spc="299">
                <a:solidFill>
                  <a:srgbClr val="AF79DE"/>
                </a:solidFill>
                <a:latin typeface="Arial"/>
                <a:ea typeface="微软雅黑"/>
              </a:rPr>
              <a:t>章 产程及分娩过程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1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2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3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4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5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AF79DE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6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AF79DE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AF79DE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8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AF79DE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0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AF79DE"/>
                </a:solidFill>
                <a:latin typeface="Arial"/>
                <a:ea typeface="微软雅黑"/>
              </a:rPr>
              <a:t>产程的定义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产程是指从宫缩开始到胎儿、胎盘及膜囊分娩出体外的过程。产程通常分为开宫缩、分娩和生理状态恢复三个阶段，每个阶段有其特点和持续时间。在产程中，母体和胎儿的生理变化在医护人员的监测下得以控制和评估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103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104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5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6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7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8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9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0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1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2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3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4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5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6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7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8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9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0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1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2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3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124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5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矩形 28"/>
          <p:cNvSpPr/>
          <p:nvPr/>
        </p:nvSpPr>
        <p:spPr>
          <a:xfrm>
            <a:off x="4493880" y="33897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6" name="矩形 33"/>
          <p:cNvSpPr/>
          <p:nvPr/>
        </p:nvSpPr>
        <p:spPr>
          <a:xfrm>
            <a:off x="7162200" y="33897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7" name="矩形 38"/>
          <p:cNvSpPr/>
          <p:nvPr/>
        </p:nvSpPr>
        <p:spPr>
          <a:xfrm>
            <a:off x="9895680" y="33897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8" name="PlaceHolder 1"/>
          <p:cNvSpPr>
            <a:spLocks noGrp="1"/>
          </p:cNvSpPr>
          <p:nvPr>
            <p:ph type="title" idx="4294967295"/>
          </p:nvPr>
        </p:nvSpPr>
        <p:spPr>
          <a:xfrm>
            <a:off x="1036440" y="24588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AF79DE"/>
                </a:solidFill>
                <a:latin typeface="Arial"/>
                <a:ea typeface="微软雅黑"/>
              </a:rPr>
              <a:t>产程的并发症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9" name="矩形 19"/>
          <p:cNvSpPr/>
          <p:nvPr/>
        </p:nvSpPr>
        <p:spPr>
          <a:xfrm>
            <a:off x="1683360" y="33897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grpSp>
        <p:nvGrpSpPr>
          <p:cNvPr id="130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131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2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3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4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5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6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7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8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9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0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1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2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3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4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5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6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7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8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9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0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151" name="AutoShape 2"/>
          <p:cNvSpPr/>
          <p:nvPr/>
        </p:nvSpPr>
        <p:spPr>
          <a:xfrm>
            <a:off x="981720" y="1604880"/>
            <a:ext cx="3394800" cy="211644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2" name="AutoShape 3"/>
          <p:cNvSpPr/>
          <p:nvPr/>
        </p:nvSpPr>
        <p:spPr>
          <a:xfrm>
            <a:off x="4376880" y="3721680"/>
            <a:ext cx="3394800" cy="211644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3" name="AutoShape 4"/>
          <p:cNvSpPr/>
          <p:nvPr/>
        </p:nvSpPr>
        <p:spPr>
          <a:xfrm>
            <a:off x="7771680" y="1604880"/>
            <a:ext cx="3394800" cy="211644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154" name="Picture 5" descr="C:/Users/Administrator/Desktop/ppt模板/图片素材/插画/QQ截图20240310102520.pngQQ截图20240310102520"/>
          <p:cNvPicPr/>
          <p:nvPr/>
        </p:nvPicPr>
        <p:blipFill>
          <a:blip r:embed="rId2"/>
          <a:srcRect t="8590" b="8590"/>
          <a:stretch>
            <a:fillRect/>
          </a:stretch>
        </p:blipFill>
        <p:spPr>
          <a:xfrm>
            <a:off x="991080" y="3721680"/>
            <a:ext cx="3395160" cy="2116080"/>
          </a:xfrm>
          <a:prstGeom prst="rect">
            <a:avLst/>
          </a:prstGeom>
          <a:ln w="0">
            <a:noFill/>
          </a:ln>
        </p:spPr>
      </p:pic>
      <p:pic>
        <p:nvPicPr>
          <p:cNvPr id="155" name="Picture 6" descr="C:/Users/Administrator/Desktop/ppt模板/图片素材/插画/QQ截图20240310102542.pngQQ截图20240310102542"/>
          <p:cNvPicPr/>
          <p:nvPr/>
        </p:nvPicPr>
        <p:blipFill>
          <a:blip r:embed="rId3"/>
          <a:srcRect l="2897" r="2897"/>
          <a:stretch>
            <a:fillRect/>
          </a:stretch>
        </p:blipFill>
        <p:spPr>
          <a:xfrm>
            <a:off x="4376880" y="1606680"/>
            <a:ext cx="3394440" cy="2115000"/>
          </a:xfrm>
          <a:prstGeom prst="rect">
            <a:avLst/>
          </a:prstGeom>
          <a:ln w="0">
            <a:noFill/>
          </a:ln>
        </p:spPr>
      </p:pic>
      <p:pic>
        <p:nvPicPr>
          <p:cNvPr id="156" name="Picture 7" descr="C:/Users/Administrator/Desktop/ppt模板/图片素材/插画/QQ截图20240309205650.pngQQ截图20240309205650"/>
          <p:cNvPicPr/>
          <p:nvPr/>
        </p:nvPicPr>
        <p:blipFill>
          <a:blip r:embed="rId4"/>
          <a:srcRect t="19809" b="19809"/>
          <a:stretch>
            <a:fillRect/>
          </a:stretch>
        </p:blipFill>
        <p:spPr>
          <a:xfrm>
            <a:off x="7771680" y="3712680"/>
            <a:ext cx="3394440" cy="2143440"/>
          </a:xfrm>
          <a:prstGeom prst="rect">
            <a:avLst/>
          </a:prstGeom>
          <a:ln w="0">
            <a:noFill/>
          </a:ln>
        </p:spPr>
      </p:pic>
      <p:sp>
        <p:nvSpPr>
          <p:cNvPr id="157" name="content.1.title"/>
          <p:cNvSpPr/>
          <p:nvPr/>
        </p:nvSpPr>
        <p:spPr>
          <a:xfrm>
            <a:off x="1754640" y="18813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可能出现的并发症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.1.content"/>
          <p:cNvSpPr/>
          <p:nvPr/>
        </p:nvSpPr>
        <p:spPr>
          <a:xfrm>
            <a:off x="1225080" y="2340000"/>
            <a:ext cx="2982960" cy="12031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宫颈无法扩张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胎位异常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胎心异常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.2.title"/>
          <p:cNvSpPr/>
          <p:nvPr/>
        </p:nvSpPr>
        <p:spPr>
          <a:xfrm>
            <a:off x="8442000" y="18813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预防和处理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content.2.content"/>
          <p:cNvSpPr/>
          <p:nvPr/>
        </p:nvSpPr>
        <p:spPr>
          <a:xfrm>
            <a:off x="7971120" y="2340000"/>
            <a:ext cx="3036240" cy="120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定期产程监测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提前准备紧急救护措施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.3.title"/>
          <p:cNvSpPr/>
          <p:nvPr/>
        </p:nvSpPr>
        <p:spPr>
          <a:xfrm>
            <a:off x="5093280" y="39549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紧急情况处理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.3.content"/>
          <p:cNvSpPr/>
          <p:nvPr/>
        </p:nvSpPr>
        <p:spPr>
          <a:xfrm>
            <a:off x="4578840" y="4413240"/>
            <a:ext cx="3085920" cy="1173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立即启动急救流程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协调多学科团队配合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4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3" name="AutoShape 3"/>
          <p:cNvSpPr/>
          <p:nvPr/>
        </p:nvSpPr>
        <p:spPr>
          <a:xfrm>
            <a:off x="6866280" y="1243800"/>
            <a:ext cx="5325480" cy="4881600"/>
          </a:xfrm>
          <a:prstGeom prst="rect">
            <a:avLst/>
          </a:prstGeom>
          <a:solidFill>
            <a:srgbClr val="AF79DE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4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904068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AF79DE"/>
                </a:solidFill>
                <a:latin typeface="Arial"/>
                <a:ea typeface="微软雅黑"/>
              </a:rPr>
              <a:t>总结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5" name="content"/>
          <p:cNvSpPr/>
          <p:nvPr/>
        </p:nvSpPr>
        <p:spPr>
          <a:xfrm>
            <a:off x="7780680" y="1536120"/>
            <a:ext cx="4036320" cy="3785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产程及分娩过程是孕产妇安全而健康分娩的关键阶段。通过对产程定义、监测、不同分娩方式的了解，以及对产程并发症的预防和处理，可以提高分娩顺利的成功率，保障产妇和胎儿的健康。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66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167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8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9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0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1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2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3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4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5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6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7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8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9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0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1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2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3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4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5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6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pic>
        <p:nvPicPr>
          <p:cNvPr id="187" name="图片 99" descr="C:/Users/Administrator/Desktop/ppt模板/图片素材/image2709229.pngimage2709229"/>
          <p:cNvPicPr/>
          <p:nvPr/>
        </p:nvPicPr>
        <p:blipFill>
          <a:blip r:embed="rId3"/>
          <a:srcRect t="12343" b="12343"/>
          <a:stretch>
            <a:fillRect/>
          </a:stretch>
        </p:blipFill>
        <p:spPr>
          <a:xfrm>
            <a:off x="1297800" y="2489040"/>
            <a:ext cx="5830920" cy="3636360"/>
          </a:xfrm>
          <a:prstGeom prst="rect">
            <a:avLst/>
          </a:prstGeom>
          <a:ln w="9525">
            <a:noFill/>
          </a:ln>
        </p:spPr>
      </p:pic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8" name="PlaceHolder 1"/>
          <p:cNvSpPr>
            <a:spLocks noGrp="1"/>
          </p:cNvSpPr>
          <p:nvPr>
            <p:ph/>
          </p:nvPr>
        </p:nvSpPr>
        <p:spPr>
          <a:xfrm>
            <a:off x="3887640" y="184464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6600" b="1" strike="noStrike" spc="148">
                <a:solidFill>
                  <a:srgbClr val="AF79DE"/>
                </a:solidFill>
                <a:latin typeface="Arial"/>
                <a:ea typeface="微软雅黑"/>
              </a:rPr>
              <a:t>02</a:t>
            </a:r>
            <a:endParaRPr lang="en-US" sz="6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89" name="PlaceHolder 2"/>
          <p:cNvSpPr>
            <a:spLocks noGrp="1"/>
          </p:cNvSpPr>
          <p:nvPr>
            <p:ph type="title" idx="4294967295"/>
          </p:nvPr>
        </p:nvSpPr>
        <p:spPr>
          <a:xfrm>
            <a:off x="451440" y="387612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rgbClr val="AF79DE"/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rgbClr val="AF79DE"/>
                </a:solidFill>
                <a:latin typeface="Arial"/>
                <a:ea typeface="微软雅黑"/>
              </a:rPr>
              <a:t>2</a:t>
            </a:r>
            <a:r>
              <a:rPr lang="zh-CN" sz="4000" b="1" strike="noStrike" spc="299">
                <a:solidFill>
                  <a:srgbClr val="AF79DE"/>
                </a:solidFill>
                <a:latin typeface="Arial"/>
                <a:ea typeface="微软雅黑"/>
              </a:rPr>
              <a:t>章 产后护理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1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2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3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4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5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AF79DE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6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AF79DE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7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AF79DE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8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AF79DE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0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AF79DE"/>
                </a:solidFill>
                <a:latin typeface="Arial"/>
                <a:ea typeface="微软雅黑"/>
              </a:rPr>
              <a:t>产后第一时间护理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1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产后第一时间的护理对产妇和新生儿至关重要。产妇需要及时清洁伤口，保持伤口干燥，避免感染。新生儿需要保持温暖、清洁，并及时进行脐带护理。这些护理措施能有效预防并减少感染的风险。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产妇和新生儿产后第一时间的护理重点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203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204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5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6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7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8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9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0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1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2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3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4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5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6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7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8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9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0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1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2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3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224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5" name="流程图: 终止 9"/>
          <p:cNvSpPr/>
          <p:nvPr/>
        </p:nvSpPr>
        <p:spPr>
          <a:xfrm>
            <a:off x="4654440" y="4053960"/>
            <a:ext cx="3498480" cy="939600"/>
          </a:xfrm>
          <a:prstGeom prst="flowChartTerminator">
            <a:avLst/>
          </a:prstGeom>
          <a:solidFill>
            <a:srgbClr val="AF79DE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26" name="流程图: 终止 8"/>
          <p:cNvSpPr/>
          <p:nvPr/>
        </p:nvSpPr>
        <p:spPr>
          <a:xfrm>
            <a:off x="744840" y="4053960"/>
            <a:ext cx="3498480" cy="939600"/>
          </a:xfrm>
          <a:prstGeom prst="flowChartTerminator">
            <a:avLst/>
          </a:prstGeom>
          <a:solidFill>
            <a:srgbClr val="AF79DE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27" name="流程图: 终止 7"/>
          <p:cNvSpPr/>
          <p:nvPr/>
        </p:nvSpPr>
        <p:spPr>
          <a:xfrm>
            <a:off x="4654440" y="1379160"/>
            <a:ext cx="3498480" cy="939600"/>
          </a:xfrm>
          <a:prstGeom prst="flowChartTerminator">
            <a:avLst/>
          </a:prstGeom>
          <a:solidFill>
            <a:srgbClr val="AF79DE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28" name="流程图: 终止 3"/>
          <p:cNvSpPr/>
          <p:nvPr/>
        </p:nvSpPr>
        <p:spPr>
          <a:xfrm>
            <a:off x="744840" y="1379160"/>
            <a:ext cx="3498480" cy="939600"/>
          </a:xfrm>
          <a:prstGeom prst="flowChartTerminator">
            <a:avLst/>
          </a:prstGeom>
          <a:solidFill>
            <a:srgbClr val="AF79DE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29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AF79DE"/>
                </a:solidFill>
                <a:latin typeface="Arial"/>
                <a:ea typeface="微软雅黑"/>
              </a:rPr>
              <a:t>产后抑郁症和产后感染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230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231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2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3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4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5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6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7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8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9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0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1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2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3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4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5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6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7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8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9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0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251" name="content.1.title"/>
          <p:cNvSpPr/>
          <p:nvPr/>
        </p:nvSpPr>
        <p:spPr>
          <a:xfrm>
            <a:off x="1467720" y="163332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产后抑郁症的原因和症状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2" name="content.1.content"/>
          <p:cNvSpPr/>
          <p:nvPr/>
        </p:nvSpPr>
        <p:spPr>
          <a:xfrm>
            <a:off x="948600" y="2511360"/>
            <a:ext cx="3106080" cy="1184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产后抑郁症的原因包括荷尔蒙变化、情绪波动等，症状包括忧郁、失眠等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3" name="content.2.title"/>
          <p:cNvSpPr/>
          <p:nvPr/>
        </p:nvSpPr>
        <p:spPr>
          <a:xfrm>
            <a:off x="5334120" y="168660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如何预防和处理产后抑郁症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4" name="content.2.content"/>
          <p:cNvSpPr/>
          <p:nvPr/>
        </p:nvSpPr>
        <p:spPr>
          <a:xfrm>
            <a:off x="4777920" y="2511360"/>
            <a:ext cx="3166560" cy="984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建立健康的生活规律、寻求社会支持等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5" name="content.3.title"/>
          <p:cNvSpPr/>
          <p:nvPr/>
        </p:nvSpPr>
        <p:spPr>
          <a:xfrm>
            <a:off x="1467720" y="42825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产后感染的常见症状及处理方法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6" name="content.3.content"/>
          <p:cNvSpPr/>
          <p:nvPr/>
        </p:nvSpPr>
        <p:spPr>
          <a:xfrm>
            <a:off x="951120" y="5246280"/>
            <a:ext cx="2985480" cy="1038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常见症状有发热、伤口红肿等，处理方法包括及时就医、按医嘱用药等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7" name="content.4.title"/>
          <p:cNvSpPr/>
          <p:nvPr/>
        </p:nvSpPr>
        <p:spPr>
          <a:xfrm>
            <a:off x="5391720" y="42825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营养调理对产后的重要性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8" name="content.4.content"/>
          <p:cNvSpPr/>
          <p:nvPr/>
        </p:nvSpPr>
        <p:spPr>
          <a:xfrm>
            <a:off x="4777920" y="5246280"/>
            <a:ext cx="3092040" cy="1165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产后需要优质蛋白质、维生素等营养物质支持身体恢复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9" name="Picture 4"/>
          <p:cNvSpPr/>
          <p:nvPr/>
        </p:nvSpPr>
        <p:spPr>
          <a:xfrm>
            <a:off x="8782560" y="961560"/>
            <a:ext cx="3306240" cy="440856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5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60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790164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AF79DE"/>
                </a:solidFill>
                <a:latin typeface="Arial"/>
                <a:ea typeface="微软雅黑"/>
              </a:rPr>
              <a:t>总结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61" name="content"/>
          <p:cNvSpPr/>
          <p:nvPr/>
        </p:nvSpPr>
        <p:spPr>
          <a:xfrm>
            <a:off x="780480" y="1709280"/>
            <a:ext cx="5725440" cy="2480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产后护理是非常重要的，不仅关系到产妇自身的身体恢复，更与新生儿的健康密切相关。需要综合营养、护理、心理等多方面因素，科学进行产后护理，才能保障母婴的健康。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62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263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4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5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6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7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8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9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0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1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2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3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4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5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6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7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8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9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0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1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2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283" name="Freeform 6"/>
          <p:cNvSpPr/>
          <p:nvPr/>
        </p:nvSpPr>
        <p:spPr>
          <a:xfrm>
            <a:off x="206100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4" name="Freeform 7"/>
          <p:cNvSpPr/>
          <p:nvPr/>
        </p:nvSpPr>
        <p:spPr>
          <a:xfrm>
            <a:off x="244116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5" name="Freeform 8"/>
          <p:cNvSpPr/>
          <p:nvPr/>
        </p:nvSpPr>
        <p:spPr>
          <a:xfrm>
            <a:off x="282168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6" name="Freeform 6"/>
          <p:cNvSpPr/>
          <p:nvPr/>
        </p:nvSpPr>
        <p:spPr>
          <a:xfrm>
            <a:off x="92484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7" name="Freeform 7"/>
          <p:cNvSpPr/>
          <p:nvPr/>
        </p:nvSpPr>
        <p:spPr>
          <a:xfrm>
            <a:off x="130536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8" name="Freeform 8"/>
          <p:cNvSpPr/>
          <p:nvPr/>
        </p:nvSpPr>
        <p:spPr>
          <a:xfrm>
            <a:off x="168552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9" name="Picture 2"/>
          <p:cNvSpPr/>
          <p:nvPr/>
        </p:nvSpPr>
        <p:spPr>
          <a:xfrm>
            <a:off x="6822720" y="3719160"/>
            <a:ext cx="2701440" cy="2698920"/>
          </a:xfrm>
          <a:prstGeom prst="diamond">
            <a:avLst/>
          </a:pr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0" name="Picture 3"/>
          <p:cNvSpPr/>
          <p:nvPr/>
        </p:nvSpPr>
        <p:spPr>
          <a:xfrm>
            <a:off x="7719120" y="1064880"/>
            <a:ext cx="3835800" cy="3832200"/>
          </a:xfrm>
          <a:prstGeom prst="diamond">
            <a:avLst/>
          </a:prstGeom>
          <a:blipFill rotWithShape="0">
            <a:blip r:embed="rId4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1" name="PlaceHolder 1"/>
          <p:cNvSpPr>
            <a:spLocks noGrp="1"/>
          </p:cNvSpPr>
          <p:nvPr>
            <p:ph/>
          </p:nvPr>
        </p:nvSpPr>
        <p:spPr>
          <a:xfrm>
            <a:off x="3887640" y="184464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6600" b="1" strike="noStrike" spc="148">
                <a:solidFill>
                  <a:srgbClr val="AF79DE"/>
                </a:solidFill>
                <a:latin typeface="Arial"/>
                <a:ea typeface="微软雅黑"/>
              </a:rPr>
              <a:t>03</a:t>
            </a:r>
            <a:endParaRPr lang="en-US" sz="6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92" name="PlaceHolder 2"/>
          <p:cNvSpPr>
            <a:spLocks noGrp="1"/>
          </p:cNvSpPr>
          <p:nvPr>
            <p:ph type="title" idx="4294967295"/>
          </p:nvPr>
        </p:nvSpPr>
        <p:spPr>
          <a:xfrm>
            <a:off x="451440" y="387612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rgbClr val="AF79DE"/>
                </a:solidFill>
                <a:latin typeface="Arial"/>
                <a:ea typeface="微软雅黑"/>
              </a:rPr>
              <a:t>第三章 产妇心理健康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93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4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95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96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97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98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AF79DE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99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AF79DE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0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AF79DE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1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AF79DE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03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AF79DE"/>
                </a:solidFill>
                <a:latin typeface="Arial"/>
                <a:ea typeface="微软雅黑"/>
              </a:rPr>
              <a:t>产前焦虑和紧张情绪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4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产前焦虑和紧张情绪是影响产妇分娩过程的重要因素。在怀孕期间，产妇常常面临着各种不确定性和变化，容易产生焦虑和紧张情绪。如何帮助产妇缓解这些负面情绪，是需要重点关注的问题。同时，通过产前心理健康教育，可以有效提升产妇的心理健康水平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306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307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8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9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0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1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2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3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4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5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6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7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8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9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0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1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2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3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4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5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6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327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8" name="AutoShape 3"/>
          <p:cNvSpPr/>
          <p:nvPr/>
        </p:nvSpPr>
        <p:spPr>
          <a:xfrm>
            <a:off x="3853440" y="1681560"/>
            <a:ext cx="3657240" cy="1989360"/>
          </a:xfrm>
          <a:prstGeom prst="rect">
            <a:avLst/>
          </a:prstGeom>
          <a:solidFill>
            <a:srgbClr val="AF79DE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29" name="AutoShape 4"/>
          <p:cNvSpPr/>
          <p:nvPr/>
        </p:nvSpPr>
        <p:spPr>
          <a:xfrm>
            <a:off x="3853440" y="1301040"/>
            <a:ext cx="3657240" cy="718920"/>
          </a:xfrm>
          <a:prstGeom prst="roundRect">
            <a:avLst>
              <a:gd name="adj" fmla="val 16667"/>
            </a:avLst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30" name="AutoShape 7"/>
          <p:cNvSpPr/>
          <p:nvPr/>
        </p:nvSpPr>
        <p:spPr>
          <a:xfrm>
            <a:off x="7873200" y="1681560"/>
            <a:ext cx="3657240" cy="1989360"/>
          </a:xfrm>
          <a:prstGeom prst="rect">
            <a:avLst/>
          </a:prstGeom>
          <a:solidFill>
            <a:srgbClr val="AF79DE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31" name="AutoShape 8"/>
          <p:cNvSpPr/>
          <p:nvPr/>
        </p:nvSpPr>
        <p:spPr>
          <a:xfrm>
            <a:off x="7873200" y="1301040"/>
            <a:ext cx="3657240" cy="718920"/>
          </a:xfrm>
          <a:prstGeom prst="roundRect">
            <a:avLst>
              <a:gd name="adj" fmla="val 16667"/>
            </a:avLst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32" name="AutoShape 10"/>
          <p:cNvSpPr/>
          <p:nvPr/>
        </p:nvSpPr>
        <p:spPr>
          <a:xfrm>
            <a:off x="3853440" y="4213080"/>
            <a:ext cx="3657240" cy="1989360"/>
          </a:xfrm>
          <a:prstGeom prst="rect">
            <a:avLst/>
          </a:prstGeom>
          <a:solidFill>
            <a:srgbClr val="AF79DE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33" name="AutoShape 11"/>
          <p:cNvSpPr/>
          <p:nvPr/>
        </p:nvSpPr>
        <p:spPr>
          <a:xfrm>
            <a:off x="3853440" y="3895200"/>
            <a:ext cx="3657240" cy="718920"/>
          </a:xfrm>
          <a:prstGeom prst="roundRect">
            <a:avLst>
              <a:gd name="adj" fmla="val 16667"/>
            </a:avLst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34" name="AutoShape 13"/>
          <p:cNvSpPr/>
          <p:nvPr/>
        </p:nvSpPr>
        <p:spPr>
          <a:xfrm>
            <a:off x="7873200" y="4213080"/>
            <a:ext cx="3657240" cy="1989360"/>
          </a:xfrm>
          <a:prstGeom prst="rect">
            <a:avLst/>
          </a:prstGeom>
          <a:solidFill>
            <a:srgbClr val="AF79DE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35" name="AutoShape 14"/>
          <p:cNvSpPr/>
          <p:nvPr/>
        </p:nvSpPr>
        <p:spPr>
          <a:xfrm>
            <a:off x="7873200" y="3895200"/>
            <a:ext cx="3657240" cy="718920"/>
          </a:xfrm>
          <a:prstGeom prst="roundRect">
            <a:avLst>
              <a:gd name="adj" fmla="val 16667"/>
            </a:avLst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36" name="矩形 28"/>
          <p:cNvSpPr/>
          <p:nvPr/>
        </p:nvSpPr>
        <p:spPr>
          <a:xfrm>
            <a:off x="354024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37" name="content.2.title"/>
          <p:cNvSpPr/>
          <p:nvPr/>
        </p:nvSpPr>
        <p:spPr>
          <a:xfrm>
            <a:off x="8046720" y="1557720"/>
            <a:ext cx="33181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识别方法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8" name="content.2.content"/>
          <p:cNvSpPr/>
          <p:nvPr/>
        </p:nvSpPr>
        <p:spPr>
          <a:xfrm>
            <a:off x="7984440" y="2090880"/>
            <a:ext cx="3433680" cy="1447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观察行为变化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倾听产妇心声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寻求专业帮助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9" name="矩形 33"/>
          <p:cNvSpPr/>
          <p:nvPr/>
        </p:nvSpPr>
        <p:spPr>
          <a:xfrm>
            <a:off x="620856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40" name="content.3.title"/>
          <p:cNvSpPr/>
          <p:nvPr/>
        </p:nvSpPr>
        <p:spPr>
          <a:xfrm>
            <a:off x="3992400" y="4109040"/>
            <a:ext cx="33372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干预和治疗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1" name="content.3.content"/>
          <p:cNvSpPr/>
          <p:nvPr/>
        </p:nvSpPr>
        <p:spPr>
          <a:xfrm>
            <a:off x="3991680" y="4732560"/>
            <a:ext cx="3338640" cy="1361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心理疾病及时干预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专业心理治疗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药物治疗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2" name="矩形 38"/>
          <p:cNvSpPr/>
          <p:nvPr/>
        </p:nvSpPr>
        <p:spPr>
          <a:xfrm>
            <a:off x="894204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43" name="content.4.title"/>
          <p:cNvSpPr/>
          <p:nvPr/>
        </p:nvSpPr>
        <p:spPr>
          <a:xfrm>
            <a:off x="8046720" y="4109040"/>
            <a:ext cx="33714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4" name="content.4.content"/>
          <p:cNvSpPr/>
          <p:nvPr/>
        </p:nvSpPr>
        <p:spPr>
          <a:xfrm>
            <a:off x="8046720" y="4669920"/>
            <a:ext cx="3371400" cy="14234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5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AF79DE"/>
                </a:solidFill>
                <a:latin typeface="Arial"/>
                <a:ea typeface="微软雅黑"/>
              </a:rPr>
              <a:t>产妇心理疾病的识别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46" name="矩形 19"/>
          <p:cNvSpPr/>
          <p:nvPr/>
        </p:nvSpPr>
        <p:spPr>
          <a:xfrm>
            <a:off x="72972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47" name="content.1.title"/>
          <p:cNvSpPr/>
          <p:nvPr/>
        </p:nvSpPr>
        <p:spPr>
          <a:xfrm>
            <a:off x="3991680" y="1557720"/>
            <a:ext cx="333864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心理疾病分类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8" name="content.1.content"/>
          <p:cNvSpPr/>
          <p:nvPr/>
        </p:nvSpPr>
        <p:spPr>
          <a:xfrm>
            <a:off x="3991680" y="2090880"/>
            <a:ext cx="3338640" cy="1447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产后抑郁症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产后焦虑症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产后恐惧症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349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350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1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2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3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4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5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6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7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8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9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0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1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2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3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4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5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6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7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8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9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370" name="Picture 4"/>
          <p:cNvSpPr/>
          <p:nvPr/>
        </p:nvSpPr>
        <p:spPr>
          <a:xfrm>
            <a:off x="139680" y="1806480"/>
            <a:ext cx="3119400" cy="415944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5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1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790164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AF79DE"/>
                </a:solidFill>
                <a:latin typeface="Arial"/>
                <a:ea typeface="微软雅黑"/>
              </a:rPr>
              <a:t>结语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72" name="content"/>
          <p:cNvSpPr/>
          <p:nvPr/>
        </p:nvSpPr>
        <p:spPr>
          <a:xfrm>
            <a:off x="780480" y="1709280"/>
            <a:ext cx="5725440" cy="2480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产妇心理健康对产后恢复和婴幼儿成长至关重要。通过专业的心理护理和教育，可以有效降低产妇心理健康问题的发生率，提升母婴健康水平。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373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374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5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6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7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8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9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80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81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82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83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84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85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86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87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88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89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90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91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92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93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394" name="Freeform 6"/>
          <p:cNvSpPr/>
          <p:nvPr/>
        </p:nvSpPr>
        <p:spPr>
          <a:xfrm>
            <a:off x="206100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5" name="Freeform 7"/>
          <p:cNvSpPr/>
          <p:nvPr/>
        </p:nvSpPr>
        <p:spPr>
          <a:xfrm>
            <a:off x="244116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6" name="Freeform 8"/>
          <p:cNvSpPr/>
          <p:nvPr/>
        </p:nvSpPr>
        <p:spPr>
          <a:xfrm>
            <a:off x="282168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7" name="Freeform 6"/>
          <p:cNvSpPr/>
          <p:nvPr/>
        </p:nvSpPr>
        <p:spPr>
          <a:xfrm>
            <a:off x="92484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8" name="Freeform 7"/>
          <p:cNvSpPr/>
          <p:nvPr/>
        </p:nvSpPr>
        <p:spPr>
          <a:xfrm>
            <a:off x="130536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9" name="Freeform 8"/>
          <p:cNvSpPr/>
          <p:nvPr/>
        </p:nvSpPr>
        <p:spPr>
          <a:xfrm>
            <a:off x="168552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0" name="Picture 2"/>
          <p:cNvSpPr/>
          <p:nvPr/>
        </p:nvSpPr>
        <p:spPr>
          <a:xfrm>
            <a:off x="6822720" y="3719160"/>
            <a:ext cx="2701440" cy="2698920"/>
          </a:xfrm>
          <a:prstGeom prst="diamond">
            <a:avLst/>
          </a:pr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1" name="Picture 3"/>
          <p:cNvSpPr/>
          <p:nvPr/>
        </p:nvSpPr>
        <p:spPr>
          <a:xfrm>
            <a:off x="7719120" y="1064880"/>
            <a:ext cx="3835800" cy="3832200"/>
          </a:xfrm>
          <a:prstGeom prst="diamond">
            <a:avLst/>
          </a:prstGeom>
          <a:blipFill rotWithShape="0">
            <a:blip r:embed="rId4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2" name="PlaceHolder 1"/>
          <p:cNvSpPr>
            <a:spLocks noGrp="1"/>
          </p:cNvSpPr>
          <p:nvPr>
            <p:ph/>
          </p:nvPr>
        </p:nvSpPr>
        <p:spPr>
          <a:xfrm>
            <a:off x="3887640" y="184464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6600" b="1" strike="noStrike" spc="148">
                <a:solidFill>
                  <a:srgbClr val="AF79DE"/>
                </a:solidFill>
                <a:latin typeface="Arial"/>
                <a:ea typeface="微软雅黑"/>
              </a:rPr>
              <a:t>04</a:t>
            </a:r>
            <a:endParaRPr lang="en-US" sz="6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403" name="PlaceHolder 2"/>
          <p:cNvSpPr>
            <a:spLocks noGrp="1"/>
          </p:cNvSpPr>
          <p:nvPr>
            <p:ph type="title" idx="4294967295"/>
          </p:nvPr>
        </p:nvSpPr>
        <p:spPr>
          <a:xfrm>
            <a:off x="451440" y="387612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rgbClr val="AF79DE"/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rgbClr val="AF79DE"/>
                </a:solidFill>
                <a:latin typeface="Arial"/>
                <a:ea typeface="微软雅黑"/>
              </a:rPr>
              <a:t>4</a:t>
            </a:r>
            <a:r>
              <a:rPr lang="zh-CN" sz="4000" b="1" strike="noStrike" spc="299">
                <a:solidFill>
                  <a:srgbClr val="AF79DE"/>
                </a:solidFill>
                <a:latin typeface="Arial"/>
                <a:ea typeface="微软雅黑"/>
              </a:rPr>
              <a:t>章 产后生活指导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404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https://d.book118.com/157135061013006055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16</Slides>
  <Notes>8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4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正常分娩查房目标</vt:lpstr>
      <vt:lpstr>目录</vt:lpstr>
      <vt:lpstr>第1章 产程及分娩过程</vt:lpstr>
      <vt:lpstr> </vt:lpstr>
      <vt:lpstr>产程的并发症</vt:lpstr>
      <vt:lpstr>总结</vt:lpstr>
      <vt:lpstr>第2章 产后护理</vt:lpstr>
      <vt:lpstr>产妇和新生儿产后第一时间的护理重点</vt:lpstr>
      <vt:lpstr>产后抑郁症和产后感染</vt:lpstr>
      <vt:lpstr>总结</vt:lpstr>
      <vt:lpstr>第三章 产妇心理健康</vt:lpstr>
      <vt:lpstr> </vt:lpstr>
      <vt:lpstr>产妇心理疾病的识别</vt:lpstr>
      <vt:lpstr>结语</vt:lpstr>
      <vt:lpstr>第4章 产后生活指导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2024-09-29T16:25:33.446</cp:lastPrinted>
  <dcterms:created xsi:type="dcterms:W3CDTF">2024-09-29T08:25:33Z</dcterms:created>
  <dcterms:modified xsi:type="dcterms:W3CDTF">2024-09-29T08:25:35Z</dcterms:modified>
</cp:coreProperties>
</file>