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736E0-4CEA-48D7-914A-86291037B3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62C1B-63DC-48EE-8558-229DF24DE9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92967-5A2B-4AE0-AEA7-0937976B8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DEBA7-5DBB-43FB-9E56-BC0DA7C00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595CD3-7E58-41C5-82C1-8E956A48B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ECB2FE-DEB6-4DDE-B72E-800434F6B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2CF537C-56C0-4588-AB17-9A3139A51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63BCE-4446-4EBB-9FE1-C91586976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42075E-505E-45C0-B06F-80BC0F411C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DE6FE-5F7F-4816-A0CB-B025C70C05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16A57-2F8A-479E-BA40-158FF78DD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342682" y="1846430"/>
            <a:ext cx="5506636" cy="1200329"/>
          </a:xfrm>
        </p:spPr>
        <p:txBody>
          <a:bodyPr wrap="none" anchor="t">
            <a:spAutoFit/>
          </a:bodyPr>
          <a:lstStyle>
            <a:lvl1pPr algn="ctr">
              <a:defRPr sz="8000" b="1" i="0" spc="300">
                <a:solidFill>
                  <a:schemeClr val="tx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022629" y="3142768"/>
            <a:ext cx="2146742" cy="286232"/>
          </a:xfrm>
        </p:spPr>
        <p:txBody>
          <a:bodyPr wrap="none">
            <a:spAutoFit/>
          </a:bodyPr>
          <a:lstStyle>
            <a:lvl1pPr marL="0" indent="0" algn="ctr">
              <a:buNone/>
              <a:defRPr sz="14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009803" y="1270290"/>
            <a:ext cx="2172390" cy="480131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2800" b="1" i="0" spc="30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bg>
      <p:bgPr>
        <a:solidFill>
          <a:schemeClr val="bg1"/>
        </a:solidFill>
        <a:effectLst/>
      </p:bgPr>
    </p:bg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solidFill>
          <a:schemeClr val="bg1"/>
        </a:soli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bg1">
                <a:alpha val="60000"/>
                <a:lumMod val="95000"/>
                <a:lumOff val="5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rcRect t="31862" b="18138"/>
          <a:stretch>
            <a:fillRect/>
          </a:stretch>
        </p:blipFill>
        <p:spPr>
          <a:xfrm flipH="1">
            <a:off x="0" y="-1"/>
            <a:ext cx="12192000" cy="3429001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>
                  <a:lumMod val="95000"/>
                  <a:lumOff val="5000"/>
                </a:schemeClr>
              </a:gs>
              <a:gs pos="100000">
                <a:schemeClr val="bg1">
                  <a:alpha val="60000"/>
                  <a:lumMod val="95000"/>
                  <a:lumOff val="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solidFill>
          <a:schemeClr val="bg1"/>
        </a:solidFill>
        <a:effectLst/>
      </p:bgPr>
    </p:bg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1"/>
          <p:cNvPicPr>
            <a:picLocks noChangeAspect="1"/>
          </p:cNvPicPr>
          <p:nvPr userDrawn="1"/>
        </p:nvPicPr>
        <p:blipFill>
          <a:blip r:embed="rId1"/>
          <a:srcRect t="-22023" b="2202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>
          <p15:clr>
            <a:srgbClr val="FBAE40"/>
          </p15:clr>
        </p15:guide>
        <p15:guide id="4" pos="3840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emf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5110504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胫骨骨折术后康复护理PPT\n## 1.胫骨骨折概述及术后护理的重要性\n### 1.1胫骨骨折的定义、原因及发病率\n### 1.2胫骨骨折术后的常见并发症\n### 1.3术后康复护理对患者康复的影响\n## 2.胫骨骨折术后康复护理的基本原则和方法\n### 2.1术后康复护理的基本原则\n### 2.2术后康复护理的具体方法\n### 2.3术后康复护理的注意事项\n## 3.胫骨骨折术后的疼痛管理\n### 3.1疼痛评估的方法及工具\n### 3.2疼痛的非药物治疗方法\n### 3.3疼痛的药物治疗方法\n## 4.胫骨骨折术后的肿胀和关节活动受限的护理\n### 4.1肿胀的评估方法和护理措施\n### 4.2关节活动受限的评估方法和护理措施\n### 4.3物理治疗在肿胀和关节活动受限护理中的应用\n## 5.胫骨骨折术后的康复锻炼\n### 5.1康复锻炼的重要性及目的\n### 5.2康复锻炼的具体方法和进度\n### 5.3康复锻炼的注意事项和患者教育\n## 6.胫骨骨折术后的心理护理\n### 6.1心理护理的重要性及目的\n### 6.2心理护理的具体方法和技巧\n### 6.3心理护理的效果评估和持续改进\n## 7.胫骨骨折术后的随访和康复评估\n### 7.1随访的目的和重要性\n### 7.2随访的内容和方法\n### 7.3康复评估的内容和标准\n&quot;,&quot;templateId&quot;:&quot;gmkecq1xcbgpbesf4w4jrcmz4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46865" y="1846430"/>
            <a:ext cx="11518900" cy="9144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000"/>
              <a:t>胫骨骨折术后康复护理PPT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60648" y="1270290"/>
            <a:ext cx="687070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b="1"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n-lt"/>
              </a:rPr>
              <a:t>CREATE TOGETHER</a:t>
            </a:r>
            <a:endParaRPr kumimoji="1" lang="en-US" altLang="zh-CN" spc="80"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01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13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胫骨骨折概述及术后护理的重要性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6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胫骨骨折的定义、原因及发病率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6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胫骨骨折是指胫骨完整性受到破坏，骨结构稳定性丧失的疾病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骨折部位包括胫骨平台、胫骨干、胫骨远端等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骨折原因包括外伤、骨质疏松、疾病等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发病率较高，尤其是老年人、儿童和运动员等高风险人群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胫骨骨折的治疗方法包括保守治疗和手术治疗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保守治疗适用于稳定骨折，如石膏固定、支具固定等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手术治疗适用于不稳定骨折，如钢板内固定、髓内钉固定等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术后护理对患者康复至关重要，可以预防并发症、促进愈合、提高生活质量</a:t>
            </a:r>
            <a:endParaRPr/>
          </a:p>
        </p:txBody>
      </p:sp>
      <p:cxnSp>
        <p:nvCxnSpPr>
          <p:cNvPr id="26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6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70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71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手术切口感染、骨髓炎等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护理措施：保持切口清洁、定期换药、使用抗生素等</a:t>
                </a:r>
                <a:endParaRPr/>
              </a:p>
            </p:txBody>
          </p:sp>
          <p:pic>
            <p:nvPicPr>
              <p:cNvPr id="274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5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76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肿胀和疼痛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术后血液循环不畅、炎症反应等引起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护理措施：抬高患肢、冷敷、药物治疗等</a:t>
                </a:r>
                <a:endParaRPr/>
              </a:p>
            </p:txBody>
          </p:sp>
          <p:pic>
            <p:nvPicPr>
              <p:cNvPr id="279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0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81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关节活动受限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术后关节僵硬、肌腱粘连等引起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护理措施：进行康复锻炼、物理治疗等</a:t>
                </a:r>
                <a:endParaRPr/>
              </a:p>
            </p:txBody>
          </p:sp>
          <p:pic>
            <p:nvPicPr>
              <p:cNvPr id="284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85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86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骨折不愈合或延迟愈合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骨折端骨痂生长不良、营养不良等引起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护理措施：加强营养、定期复查、药物治疗等</a:t>
                </a:r>
                <a:endParaRPr/>
              </a:p>
            </p:txBody>
          </p:sp>
          <p:pic>
            <p:nvPicPr>
              <p:cNvPr id="289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胫骨骨折术后的常见并发症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9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94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减少并发症的发生，提高手术成功率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9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通过预防感染、控制肿胀、缓解疼痛等措施，降低并发症风险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良好的护理有助于患者积极配合治疗，提高手术成功率</a:t>
                </a:r>
                <a:endParaRPr/>
              </a:p>
            </p:txBody>
          </p:sp>
          <p:sp>
            <p:nvSpPr>
              <p:cNvPr id="297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98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9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促进骨折愈合，提高患者生活质量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康复护理包括患肢抬高、适度活动、物理治疗等，有助于骨折愈合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康复护理可以提高患者的生活质量，减少疼痛、肿胀等症状</a:t>
                </a:r>
                <a:endParaRPr/>
              </a:p>
            </p:txBody>
          </p:sp>
          <p:sp>
            <p:nvSpPr>
              <p:cNvPr id="301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02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30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提高患者康复信心，促进功能恢复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0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良好的康复护理可以提高患者的康复信心，增强康复锻炼的积极性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通过康复锻炼和物理治疗，恢复关节活动度，提高患者功能恢复</a:t>
                </a:r>
                <a:endParaRPr/>
              </a:p>
            </p:txBody>
          </p:sp>
          <p:sp>
            <p:nvSpPr>
              <p:cNvPr id="305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术后康复护理对患者康复的影响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08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02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09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胫骨骨折术后康复护理的基本原则和方法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311" name="Tencent"/>
          <p:cNvCxnSpPr/>
          <p:nvPr/>
        </p:nvCxnSpPr>
        <p:spPr>
          <a:xfrm flipH="1">
            <a:off x="7188206" y="0"/>
            <a:ext cx="0" cy="6858000"/>
          </a:xfrm>
          <a:prstGeom prst="line">
            <a:avLst/>
          </a:prstGeom>
          <a:ln w="31750" cap="sq">
            <a:solidFill>
              <a:schemeClr val="accent1">
                <a:alpha val="20000"/>
              </a:schemeClr>
            </a:solidFill>
            <a:head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3576412" y="774853"/>
            <a:ext cx="7223587" cy="6083210"/>
            <a:chOff x="3576412" y="774853"/>
            <a:chExt cx="7223587" cy="6083210"/>
          </a:xfrm>
        </p:grpSpPr>
        <p:grpSp>
          <p:nvGrpSpPr>
            <p:cNvPr id="313" name=""/>
            <p:cNvGrpSpPr/>
            <p:nvPr/>
          </p:nvGrpSpPr>
          <p:grpSpPr>
            <a:xfrm>
              <a:off x="7387465" y="774853"/>
              <a:ext cx="3412534" cy="1345151"/>
              <a:chOff x="7387465" y="774853"/>
              <a:chExt cx="3412534" cy="1345151"/>
            </a:xfrm>
          </p:grpSpPr>
          <p:sp>
            <p:nvSpPr>
              <p:cNvPr id="3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77485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117496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使用疼痛评估工具评估患者疼痛程度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采取非药物治疗和药物治疗相结合的方式缓解疼痛</a:t>
                </a:r>
                <a:endParaRPr/>
              </a:p>
            </p:txBody>
          </p:sp>
        </p:grpSp>
        <p:grpSp>
          <p:nvGrpSpPr>
            <p:cNvPr id="316" name=""/>
            <p:cNvGrpSpPr/>
            <p:nvPr/>
          </p:nvGrpSpPr>
          <p:grpSpPr>
            <a:xfrm>
              <a:off x="3576412" y="1959368"/>
              <a:ext cx="3412536" cy="1345151"/>
              <a:chOff x="3576412" y="1959368"/>
              <a:chExt cx="3412536" cy="1345151"/>
            </a:xfrm>
          </p:grpSpPr>
          <p:sp>
            <p:nvSpPr>
              <p:cNvPr id="3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195936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肿胀护理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235947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观察和评估患者肿胀程度，采取相应的护理措施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合理安排患肢抬高、冷敷、热敷等方法，减轻肿胀</a:t>
                </a:r>
                <a:endParaRPr/>
              </a:p>
            </p:txBody>
          </p:sp>
        </p:grpSp>
        <p:grpSp>
          <p:nvGrpSpPr>
            <p:cNvPr id="319" name=""/>
            <p:cNvGrpSpPr/>
            <p:nvPr/>
          </p:nvGrpSpPr>
          <p:grpSpPr>
            <a:xfrm>
              <a:off x="7387465" y="3143883"/>
              <a:ext cx="3412534" cy="1345151"/>
              <a:chOff x="7387465" y="3143883"/>
              <a:chExt cx="3412534" cy="1345151"/>
            </a:xfrm>
          </p:grpSpPr>
          <p:sp>
            <p:nvSpPr>
              <p:cNvPr id="3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3143883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关节活动受限护理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3543993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评估患者关节活动受限程度，制定康复锻炼计划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进行物理治疗，如超声波、电疗等，促进关节活动恢复</a:t>
                </a:r>
                <a:endParaRPr/>
              </a:p>
            </p:txBody>
          </p:sp>
        </p:grpSp>
        <p:grpSp>
          <p:nvGrpSpPr>
            <p:cNvPr id="322" name=""/>
            <p:cNvGrpSpPr/>
            <p:nvPr/>
          </p:nvGrpSpPr>
          <p:grpSpPr>
            <a:xfrm>
              <a:off x="3576412" y="4328398"/>
              <a:ext cx="3412536" cy="1345151"/>
              <a:chOff x="3576412" y="4328398"/>
              <a:chExt cx="3412536" cy="1345151"/>
            </a:xfrm>
          </p:grpSpPr>
          <p:sp>
            <p:nvSpPr>
              <p:cNvPr id="3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6412" y="4328398"/>
                <a:ext cx="3412536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康复锻炼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576412" y="4728508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根据患者病情和康复计划制定康复锻炼方案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指导患者进行适度、有序的康复锻炼，提高关节活动度和肌力</a:t>
                </a:r>
                <a:endParaRPr/>
              </a:p>
            </p:txBody>
          </p:sp>
        </p:grpSp>
        <p:grpSp>
          <p:nvGrpSpPr>
            <p:cNvPr id="325" name=""/>
            <p:cNvGrpSpPr/>
            <p:nvPr/>
          </p:nvGrpSpPr>
          <p:grpSpPr>
            <a:xfrm>
              <a:off x="7387465" y="5512912"/>
              <a:ext cx="3412534" cy="1345151"/>
              <a:chOff x="7387465" y="5512912"/>
              <a:chExt cx="3412534" cy="1345151"/>
            </a:xfrm>
          </p:grpSpPr>
          <p:sp>
            <p:nvSpPr>
              <p:cNvPr id="32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387466" y="5512912"/>
                <a:ext cx="3412531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387465" y="5913022"/>
                <a:ext cx="3412534" cy="945041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关注患者心理状态，提供心理支持和安慰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与患者建立良好的沟通，增强康复信心</a:t>
                </a:r>
                <a:endParaRPr/>
              </a:p>
            </p:txBody>
          </p:sp>
        </p:grpSp>
      </p:grpSp>
      <p:sp>
        <p:nvSpPr>
          <p:cNvPr id="328" name="椭圆 5"/>
          <p:cNvSpPr>
            <a:spLocks noChangeAspect="1"/>
          </p:cNvSpPr>
          <p:nvPr/>
        </p:nvSpPr>
        <p:spPr>
          <a:xfrm>
            <a:off x="7098206" y="909265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29" name="椭圆 6"/>
          <p:cNvSpPr>
            <a:spLocks noChangeAspect="1"/>
          </p:cNvSpPr>
          <p:nvPr/>
        </p:nvSpPr>
        <p:spPr>
          <a:xfrm>
            <a:off x="7098206" y="2092336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30" name="椭圆 7"/>
          <p:cNvSpPr>
            <a:spLocks noChangeAspect="1"/>
          </p:cNvSpPr>
          <p:nvPr/>
        </p:nvSpPr>
        <p:spPr>
          <a:xfrm>
            <a:off x="7098206" y="327540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31" name="椭圆 8"/>
          <p:cNvSpPr>
            <a:spLocks noChangeAspect="1"/>
          </p:cNvSpPr>
          <p:nvPr/>
        </p:nvSpPr>
        <p:spPr>
          <a:xfrm>
            <a:off x="7098206" y="4458478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32" name="椭圆 9"/>
          <p:cNvSpPr>
            <a:spLocks noChangeAspect="1"/>
          </p:cNvSpPr>
          <p:nvPr/>
        </p:nvSpPr>
        <p:spPr>
          <a:xfrm>
            <a:off x="7098206" y="5641547"/>
            <a:ext cx="180000" cy="18000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3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543566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术后康复护理的具体方法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3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3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33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33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33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根据患者实际情况制定切实可行的护理计划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针对患者的具体问题制定有针对性的护理措施</a:t>
                </a:r>
                <a:endParaRPr/>
              </a:p>
            </p:txBody>
          </p:sp>
          <p:sp>
            <p:nvSpPr>
              <p:cNvPr id="33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护理计划要具有可行性和针对性</a:t>
                </a:r>
                <a:endParaRPr/>
              </a:p>
            </p:txBody>
          </p:sp>
        </p:grpSp>
        <p:grpSp>
          <p:nvGrpSpPr>
            <p:cNvPr id="34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4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注意观察患者的生命体征、疼痛、肿胀等症状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发现问题要及时处理，调整护理计划</a:t>
                </a:r>
                <a:endParaRPr/>
              </a:p>
            </p:txBody>
          </p:sp>
          <p:sp>
            <p:nvSpPr>
              <p:cNvPr id="34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护理过程中要密切观察患者病情变化</a:t>
                </a:r>
                <a:endParaRPr/>
              </a:p>
            </p:txBody>
          </p:sp>
        </p:grpSp>
        <p:grpSp>
          <p:nvGrpSpPr>
            <p:cNvPr id="34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4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向患者解释康复护理的重要性，提高患者的康复意识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指导患者掌握正确的康复锻炼方法和注意事项</a:t>
                </a:r>
                <a:endParaRPr/>
              </a:p>
            </p:txBody>
          </p:sp>
          <p:sp>
            <p:nvSpPr>
              <p:cNvPr id="34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患者教育要到位，提高患者康复意识</a:t>
                </a:r>
                <a:endParaRPr/>
              </a:p>
            </p:txBody>
          </p:sp>
        </p:grpSp>
      </p:grpSp>
      <p:pic>
        <p:nvPicPr>
          <p:cNvPr id="34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4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4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4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术后康复护理的注意事项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52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03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353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胫骨骨折术后的疼痛管理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疼痛评估方法</a:t>
                </a:r>
                <a:endParaRPr/>
              </a:p>
            </p:txBody>
          </p:sp>
          <p:sp>
            <p:nvSpPr>
              <p:cNvPr id="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主观评估法：根据患者的描述和自我评价判断疼痛程度   -客观的评估法：使用疼痛评估工具，如数字评分法、面部表情评分法等</a:t>
                </a:r>
                <a:endParaRPr/>
              </a:p>
            </p:txBody>
          </p:sp>
          <p:sp>
            <p:nvSpPr>
              <p:cNvPr id="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疼痛评估工具</a:t>
                </a:r>
                <a:endParaRPr/>
              </a:p>
            </p:txBody>
          </p:sp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数字评分法（NRS）：使用0-10的数字表示疼痛程度，0表示无痛，10表示极度疼痛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面部表情评分法（FPS-R）：使用6种面部表情来表示疼痛程度，从微笑到哭泣</a:t>
                </a:r>
                <a:endParaRPr/>
              </a:p>
            </p:txBody>
          </p:sp>
          <p:sp>
            <p:nvSpPr>
              <p:cNvPr id="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疼痛评估的方法及工具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6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7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8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9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30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31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患肢抬高，减轻肿胀和疼痛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合理安排体位，避免过度活动引起疼痛</a:t>
                </a:r>
                <a:endParaRPr/>
              </a:p>
            </p:txBody>
          </p:sp>
          <p:sp>
            <p:nvSpPr>
              <p:cNvPr id="32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休息和体位</a:t>
                </a:r>
                <a:endParaRPr/>
              </a:p>
            </p:txBody>
          </p:sp>
        </p:grpSp>
        <p:grpSp>
          <p:nvGrpSpPr>
            <p:cNvPr id="33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34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冷热敷</a:t>
                </a:r>
                <a:endParaRPr/>
              </a:p>
            </p:txBody>
          </p:sp>
          <p:sp>
            <p:nvSpPr>
              <p:cNvPr id="35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肿胀和疼痛部位可以采取冷敷或热敷，缓解疼痛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注意冷敷和热敷的时间和温度，避免冻伤或烫伤</a:t>
                </a:r>
                <a:endParaRPr/>
              </a:p>
            </p:txBody>
          </p:sp>
        </p:grpSp>
        <p:grpSp>
          <p:nvGrpSpPr>
            <p:cNvPr id="36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37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</a:t>
                </a:r>
                <a:endParaRPr/>
              </a:p>
            </p:txBody>
          </p:sp>
          <p:sp>
            <p:nvSpPr>
              <p:cNvPr id="38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进行适当的康复锻炼，如肌肉收缩、关节活动训练等，缓解疼痛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康复锻炼要在医生指导下进行，避免过度活动引起疼痛</a:t>
                </a:r>
                <a:endParaRPr/>
              </a:p>
            </p:txBody>
          </p:sp>
        </p:grpSp>
      </p:grpSp>
      <p:sp>
        <p:nvSpPr>
          <p:cNvPr id="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疼痛的非药物治疗方法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40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41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42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疼痛的药物治疗方法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消炎镇痛药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非处方药：如布洛芬、阿司匹林等，可以缓解轻度到中度疼痛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处方药：如曲马多、吗啡等，用于缓解中重度疼痛</a:t>
                </a:r>
                <a:endParaRPr/>
              </a:p>
            </p:txBody>
          </p:sp>
          <p:pic>
            <p:nvPicPr>
              <p:cNvPr id="5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镇痛泵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对于术后疼痛严重的患者，可以使用镇痛泵进行持续镇痛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镇痛泵可以根据患者疼痛程度调整药物剂量，提供个性化镇痛方案</a:t>
                </a:r>
                <a:endParaRPr/>
              </a:p>
            </p:txBody>
          </p:sp>
          <p:pic>
            <p:nvPicPr>
              <p:cNvPr id="5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7" name="Tencent" descr="{&quot;isTemplate&quot;:false,&quot;type&quot;:&quot;content&quot;,&quot;canOmit&quot;:false,&quot;range&quot;:0}"/>
          <p:cNvSpPr txBox="1"/>
          <p:nvPr/>
        </p:nvSpPr>
        <p:spPr>
          <a:xfrm>
            <a:off x="5402541" y="1081147"/>
            <a:ext cx="1386918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accent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rPr>
              <a:t>04</a:t>
            </a:r>
            <a:endParaRPr lang="zh-CN" altLang="en-US" sz="8000" b="0">
              <a:solidFill>
                <a:schemeClr val="accent1"/>
              </a:solidFill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453229" y="2413972"/>
            <a:ext cx="11315700" cy="698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solidFill>
                  <a:srgbClr val="FEFFFF">
                    <a:alpha val="100000"/>
                  </a:srgbClr>
                </a:solidFill>
                <a:latin typeface="微软雅黑"/>
                <a:ea typeface="微软雅黑"/>
              </a:rPr>
              <a:t>胫骨骨折术后的肿胀和关节活动受限的护理</a:t>
            </a:r>
            <a:endParaRPr lang="en-US" sz="4000" b="1" spc="300">
              <a:solidFill>
                <a:srgbClr val="FE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肿胀的评估方法</a:t>
                </a:r>
                <a:endParaRPr/>
              </a:p>
            </p:txBody>
          </p:sp>
          <p:sp>
            <p:nvSpPr>
              <p:cNvPr id="6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观察患肢皮肤紧张度、肿胀范围、凹陷性等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使用肿胀评估工具，如周径测量法、体积测量法等</a:t>
                </a:r>
                <a:endParaRPr/>
              </a:p>
            </p:txBody>
          </p:sp>
          <p:sp>
            <p:nvSpPr>
              <p:cNvPr id="6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肿胀的护理措施</a:t>
                </a:r>
                <a:endParaRPr/>
              </a:p>
            </p:txBody>
          </p:sp>
          <p:sp>
            <p:nvSpPr>
              <p:cNvPr id="7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患肢抬高，利用重力作用减轻肿胀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使用冷敷或热敷，促进血液循环，减轻肿胀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按摩和淋巴引流，促进淋巴回流，减轻肿胀</a:t>
                </a:r>
                <a:endParaRPr/>
              </a:p>
            </p:txBody>
          </p:sp>
          <p:sp>
            <p:nvSpPr>
              <p:cNvPr id="7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肿胀的评估方法和护理措施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https://d.book118.com/157151105046006043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darkgold">
      <a:dk1>
        <a:srgbClr val="FEFFFF"/>
      </a:dk1>
      <a:lt1>
        <a:srgbClr val="000000"/>
      </a:lt1>
      <a:dk2>
        <a:srgbClr val="FDF5E1"/>
      </a:dk2>
      <a:lt2>
        <a:srgbClr val="160908"/>
      </a:lt2>
      <a:accent1>
        <a:srgbClr val="FEB74E"/>
      </a:accent1>
      <a:accent2>
        <a:srgbClr val="FB7F3D"/>
      </a:accent2>
      <a:accent3>
        <a:srgbClr val="E15C3D"/>
      </a:accent3>
      <a:accent4>
        <a:srgbClr val="9F463B"/>
      </a:accent4>
      <a:accent5>
        <a:srgbClr val="515865"/>
      </a:accent5>
      <a:accent6>
        <a:srgbClr val="333A46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胫骨骨折术后康复护理PPT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2024-09-17T01:12:15.867</cp:lastPrinted>
  <dcterms:created xsi:type="dcterms:W3CDTF">2024-09-16T17:12:15Z</dcterms:created>
  <dcterms:modified xsi:type="dcterms:W3CDTF">2024-09-16T17:12:17Z</dcterms:modified>
</cp:coreProperties>
</file>