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6" r:id="rId39"/>
  </p:sldIdLst>
  <p:sldSz cx="9144000" cy="68580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tags" Target="tags/tag1.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5.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7.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9.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0.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1.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4.w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5.w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16.wmf" /><Relationship Id="rId2" Type="http://schemas.openxmlformats.org/officeDocument/2006/relationships/image" Target="../media/image17.wmf" /><Relationship Id="rId3" Type="http://schemas.openxmlformats.org/officeDocument/2006/relationships/image" Target="../media/image18.wmf" /><Relationship Id="rId4" Type="http://schemas.openxmlformats.org/officeDocument/2006/relationships/image" Target="../media/image19.w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20.w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21.w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24.w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26.w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29.w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31.w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32.wmf" /></Relationships>
</file>

<file path=ppt/drawings/_rels/vmlDrawing16.vml.rels>&#65279;<?xml version="1.0" encoding="utf-8" standalone="yes"?><Relationships xmlns="http://schemas.openxmlformats.org/package/2006/relationships"><Relationship Id="rId1" Type="http://schemas.openxmlformats.org/officeDocument/2006/relationships/image" Target="../media/image33.wmf" /><Relationship Id="rId2" Type="http://schemas.openxmlformats.org/officeDocument/2006/relationships/image" Target="../media/image34.wmf" /></Relationships>
</file>

<file path=ppt/drawings/_rels/vmlDrawing17.vml.rels>&#65279;<?xml version="1.0" encoding="utf-8" standalone="yes"?><Relationships xmlns="http://schemas.openxmlformats.org/package/2006/relationships"><Relationship Id="rId1" Type="http://schemas.openxmlformats.org/officeDocument/2006/relationships/image" Target="../media/image36.wmf" /></Relationships>
</file>

<file path=ppt/drawings/_rels/vmlDrawing18.vml.rels>&#65279;<?xml version="1.0" encoding="utf-8" standalone="yes"?><Relationships xmlns="http://schemas.openxmlformats.org/package/2006/relationships"><Relationship Id="rId1" Type="http://schemas.openxmlformats.org/officeDocument/2006/relationships/image" Target="../media/image37.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52E82C-424F-4E5A-92E0-33471C6C3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199BC-2D43-4FC5-A300-A89F54F9C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7A1D07-578D-4580-B66D-00572BA48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3D0496-CA4F-4E1D-96E6-E775F8F351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630198-5101-4D36-AC9C-1E8B218ED0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6E111F-7756-45DE-9F1E-762356A77F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8E5F09-AF05-4556-AC5D-EC53CB7699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8A6D88-5AD1-45E5-968F-995A57E3E5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7A661F-602F-4280-A274-5970E3093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450E3-BFBF-4625-AEAD-78148AF67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772C4-ED52-4BA5-B5DD-961581F680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08476"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9724" y="1981200"/>
            <a:ext cx="3808476"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8" name="页脚占位符 7"/>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4" name="页脚占位符 3"/>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3" name="页脚占位符 2"/>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716657" cy="54864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291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TwoObj" preserve="1">
  <p:cSld name="标题，文本与两项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quarter" idx="2"/>
          </p:nvPr>
        </p:nvSpPr>
        <p:spPr>
          <a:xfrm>
            <a:off x="4629150" y="1825625"/>
            <a:ext cx="3886200" cy="20986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内容占位符 4"/>
          <p:cNvSpPr>
            <a:spLocks noGrp="1"/>
          </p:cNvSpPr>
          <p:nvPr>
            <p:ph sz="quarter" idx="3"/>
          </p:nvPr>
        </p:nvSpPr>
        <p:spPr>
          <a:xfrm>
            <a:off x="4629150" y="4076700"/>
            <a:ext cx="3886200" cy="21002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日期占位符 5"/>
          <p:cNvSpPr>
            <a:spLocks noGrp="1"/>
          </p:cNvSpPr>
          <p:nvPr>
            <p:ph type="dt" sz="half" idx="10"/>
          </p:nvPr>
        </p:nvSpPr>
        <p:spPr/>
        <p:txBody>
          <a:bodyPr/>
          <a:lstStyle/>
          <a:p>
            <a:pPr lvl="0">
              <a:buClr>
                <a:schemeClr val="bg1"/>
              </a:buClr>
            </a:pPr>
            <a:endParaRPr lang="zh-CN" altLang="en-US">
              <a:latin typeface="Arial" pitchFamily="34" charset="0"/>
            </a:endParaRPr>
          </a:p>
        </p:txBody>
      </p:sp>
      <p:sp>
        <p:nvSpPr>
          <p:cNvPr id="7" name="页脚占位符 6"/>
          <p:cNvSpPr>
            <a:spLocks noGrp="1"/>
          </p:cNvSpPr>
          <p:nvPr>
            <p:ph type="ftr" sz="quarter" idx="11"/>
          </p:nvPr>
        </p:nvSpPr>
        <p:spPr/>
        <p:txBody>
          <a:bodyPr/>
          <a:lstStyle/>
          <a:p>
            <a:pPr lvl="0">
              <a:buClr>
                <a:schemeClr val="bg1"/>
              </a:buClr>
            </a:pPr>
            <a:endParaRPr lang="zh-CN" altLang="en-US"/>
          </a:p>
        </p:txBody>
      </p:sp>
      <p:sp>
        <p:nvSpPr>
          <p:cNvPr id="8" name="灯片编号占位符 7"/>
          <p:cNvSpPr>
            <a:spLocks noGrp="1"/>
          </p:cNvSpPr>
          <p:nvPr>
            <p:ph type="sldNum" sz="quarter" idx="12"/>
          </p:nvPr>
        </p:nvSpPr>
        <p:spPr/>
        <p:txBody>
          <a:bodyPr/>
          <a:lstStyle/>
          <a:p>
            <a:pPr lvl="0">
              <a:buClr>
                <a:schemeClr val="bg1"/>
              </a:buClr>
            </a:pPr>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1.jpeg" /><Relationship Id="rId15" Type="http://schemas.openxmlformats.org/officeDocument/2006/relationships/image" Target="../media/image2.gif" /><Relationship Id="rId16" Type="http://schemas.openxmlformats.org/officeDocument/2006/relationships/image" Target="../media/image3.gif"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标题 1025"/>
          <p:cNvSpPr>
            <a:spLocks noGrp="1"/>
          </p:cNvSpPr>
          <p:nvPr>
            <p:ph type="title"/>
          </p:nvPr>
        </p:nvSpPr>
        <p:spPr>
          <a:xfrm>
            <a:off x="685800" y="609600"/>
            <a:ext cx="7772400" cy="1143000"/>
          </a:xfrm>
          <a:prstGeom prst="rect">
            <a:avLst/>
          </a:prstGeom>
          <a:noFill/>
          <a:ln w="9525">
            <a:noFill/>
          </a:ln>
        </p:spPr>
        <p:txBody>
          <a:bodyPr anchor="ctr"/>
          <a:lstStyle/>
          <a:p>
            <a:pPr lvl="0"/>
            <a:r>
              <a:rPr lang="zh-CN" altLang="en-US"/>
              <a:t>单击此处编辑母版标题样式</a:t>
            </a:r>
            <a:endParaRPr lang="zh-CN" altLang="en-US"/>
          </a:p>
        </p:txBody>
      </p:sp>
      <p:sp>
        <p:nvSpPr>
          <p:cNvPr id="1027" name="文本占位符 1026"/>
          <p:cNvSpPr>
            <a:spLocks noGrp="1"/>
          </p:cNvSpPr>
          <p:nvPr>
            <p:ph type="body" idx="1"/>
          </p:nvPr>
        </p:nvSpPr>
        <p:spPr>
          <a:xfrm>
            <a:off x="685800" y="1981200"/>
            <a:ext cx="7772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1027"/>
          <p:cNvSpPr>
            <a:spLocks noGrp="1"/>
          </p:cNvSpPr>
          <p:nvPr>
            <p:ph type="dt" sz="half" idx="2"/>
          </p:nvPr>
        </p:nvSpPr>
        <p:spPr>
          <a:xfrm>
            <a:off x="685800" y="6248400"/>
            <a:ext cx="1905000" cy="45720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endParaRPr lang="zh-CN" altLang="en-US">
              <a:latin typeface="Times New Roman" panose="02020603050405020304" pitchFamily="18" charset="0"/>
            </a:endParaRPr>
          </a:p>
        </p:txBody>
      </p:sp>
      <p:sp>
        <p:nvSpPr>
          <p:cNvPr id="1029" name="页脚占位符 1028"/>
          <p:cNvSpPr>
            <a:spLocks noGrp="1"/>
          </p:cNvSpPr>
          <p:nvPr>
            <p:ph type="ftr" sz="quarter" idx="3"/>
          </p:nvPr>
        </p:nvSpPr>
        <p:spPr>
          <a:xfrm>
            <a:off x="3124200" y="6248400"/>
            <a:ext cx="2895600" cy="45720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endParaRPr lang="zh-CN" altLang="en-US">
              <a:latin typeface="Times New Roman" panose="02020603050405020304" pitchFamily="18" charset="0"/>
            </a:endParaRPr>
          </a:p>
        </p:txBody>
      </p:sp>
      <p:sp>
        <p:nvSpPr>
          <p:cNvPr id="1030" name="灯片编号占位符 1029"/>
          <p:cNvSpPr>
            <a:spLocks noGrp="1"/>
          </p:cNvSpPr>
          <p:nvPr>
            <p:ph type="sldNum" sz="quarter" idx="4"/>
          </p:nvPr>
        </p:nvSpPr>
        <p:spPr>
          <a:xfrm>
            <a:off x="6553200" y="6248400"/>
            <a:ext cx="1905000" cy="45720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
        <p:nvSpPr>
          <p:cNvPr id="1031" name="矩形 1030"/>
          <p:cNvSpPr/>
          <p:nvPr userDrawn="1"/>
        </p:nvSpPr>
        <p:spPr>
          <a:xfrm>
            <a:off x="9525" y="0"/>
            <a:ext cx="676275" cy="3068638"/>
          </a:xfrm>
          <a:prstGeom prst="rect">
            <a:avLst/>
          </a:prstGeom>
          <a:solidFill>
            <a:srgbClr val="33CCFF"/>
          </a:soli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lgn="ctr">
              <a:lnSpc>
                <a:spcPct val="95000"/>
              </a:lnSpc>
            </a:pPr>
            <a:r>
              <a:rPr lang="zh-CN" altLang="en-US">
                <a:latin typeface="Times New Roman" panose="02020603050405020304" pitchFamily="18" charset="0"/>
                <a:ea typeface="隶书" panose="02010509060101010101" pitchFamily="49" charset="-122"/>
              </a:rPr>
              <a:t>传</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感</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器</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技</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术</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及</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应</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用</a:t>
            </a:r>
            <a:endParaRPr lang="zh-CN" altLang="en-US">
              <a:latin typeface="Times New Roman" panose="02020603050405020304" pitchFamily="18" charset="0"/>
              <a:ea typeface="隶书" panose="02010509060101010101" pitchFamily="49" charset="-122"/>
            </a:endParaRPr>
          </a:p>
        </p:txBody>
      </p:sp>
      <p:sp>
        <p:nvSpPr>
          <p:cNvPr id="1032" name="矩形 1031"/>
          <p:cNvSpPr/>
          <p:nvPr userDrawn="1"/>
        </p:nvSpPr>
        <p:spPr>
          <a:xfrm>
            <a:off x="0" y="3068638"/>
            <a:ext cx="695325" cy="3789362"/>
          </a:xfrm>
          <a:prstGeom prst="rect">
            <a:avLst/>
          </a:prstGeom>
          <a:solidFill>
            <a:srgbClr val="FFCCFF"/>
          </a:soli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lgn="ctr"/>
            <a:endParaRPr lang="zh-CN" altLang="en-US">
              <a:latin typeface="Times New Roman" panose="02020603050405020304" pitchFamily="18" charset="0"/>
              <a:ea typeface="隶书" panose="02010509060101010101" pitchFamily="49" charset="-122"/>
            </a:endParaRPr>
          </a:p>
          <a:p>
            <a:pPr lvl="0" algn="ct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电</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容</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式</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传</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感</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器</a:t>
            </a:r>
            <a:endParaRPr lang="zh-CN" altLang="en-US">
              <a:latin typeface="Times New Roman" panose="02020603050405020304" pitchFamily="18" charset="0"/>
              <a:ea typeface="隶书" panose="02010509060101010101" pitchFamily="49" charset="-122"/>
            </a:endParaRPr>
          </a:p>
        </p:txBody>
      </p:sp>
      <p:pic>
        <p:nvPicPr>
          <p:cNvPr id="1033" name="图片 1032" descr="LINE209"/>
          <p:cNvPicPr>
            <a:picLocks noChangeAspect="1"/>
          </p:cNvPicPr>
          <p:nvPr userDrawn="1"/>
        </p:nvPicPr>
        <p:blipFill>
          <a:blip r:embed="rId14"/>
          <a:stretch>
            <a:fillRect/>
          </a:stretch>
        </p:blipFill>
        <p:spPr>
          <a:xfrm>
            <a:off x="838200" y="1211263"/>
            <a:ext cx="8220075" cy="85725"/>
          </a:xfrm>
          <a:prstGeom prst="rect">
            <a:avLst/>
          </a:prstGeom>
          <a:noFill/>
          <a:ln w="9525">
            <a:noFill/>
          </a:ln>
        </p:spPr>
      </p:pic>
      <p:pic>
        <p:nvPicPr>
          <p:cNvPr id="1034" name="图片 1033" descr="BKARROW3">
            <a:hlinkClick action="ppaction://hlinkshowjump?jump=previousslide"/>
          </p:cNvPr>
          <p:cNvPicPr>
            <a:picLocks noChangeAspect="1"/>
          </p:cNvPicPr>
          <p:nvPr userDrawn="1"/>
        </p:nvPicPr>
        <p:blipFill>
          <a:blip r:embed="rId15"/>
          <a:stretch>
            <a:fillRect/>
          </a:stretch>
        </p:blipFill>
        <p:spPr>
          <a:xfrm>
            <a:off x="8243888" y="6480175"/>
            <a:ext cx="479425" cy="377825"/>
          </a:xfrm>
          <a:prstGeom prst="rect">
            <a:avLst/>
          </a:prstGeom>
          <a:noFill/>
          <a:ln w="9525">
            <a:noFill/>
          </a:ln>
        </p:spPr>
      </p:pic>
      <p:pic>
        <p:nvPicPr>
          <p:cNvPr id="1036" name="图片 1035" descr="FWARROW3">
            <a:hlinkClick action="ppaction://hlinkshowjump?jump=nextslide"/>
          </p:cNvPr>
          <p:cNvPicPr>
            <a:picLocks noChangeAspect="1"/>
          </p:cNvPicPr>
          <p:nvPr userDrawn="1"/>
        </p:nvPicPr>
        <p:blipFill>
          <a:blip r:embed="rId16"/>
          <a:stretch>
            <a:fillRect/>
          </a:stretch>
        </p:blipFill>
        <p:spPr>
          <a:xfrm>
            <a:off x="8664575" y="6480175"/>
            <a:ext cx="479425" cy="377825"/>
          </a:xfrm>
          <a:prstGeom prst="rect">
            <a:avLst/>
          </a:prstGeom>
          <a:noFill/>
          <a:ln w="9525">
            <a:noFill/>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oleObject" Target="../embeddings/oleObject1.bin" TargetMode="Internal"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vmlDrawing" Target="../drawings/vmlDrawing1.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bin" TargetMode="Internal" /><Relationship Id="rId3" Type="http://schemas.openxmlformats.org/officeDocument/2006/relationships/image" Target="../media/image7.wmf" /><Relationship Id="rId4" Type="http://schemas.openxmlformats.org/officeDocument/2006/relationships/vmlDrawing" Target="../drawings/vmlDrawing2.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3.bin" TargetMode="Internal" /><Relationship Id="rId3" Type="http://schemas.openxmlformats.org/officeDocument/2006/relationships/image" Target="../media/image9.wmf" /><Relationship Id="rId4" Type="http://schemas.openxmlformats.org/officeDocument/2006/relationships/vmlDrawing" Target="../drawings/vmlDrawing3.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bin" TargetMode="Internal" /><Relationship Id="rId3" Type="http://schemas.openxmlformats.org/officeDocument/2006/relationships/image" Target="../media/image10.wmf" /><Relationship Id="rId4" Type="http://schemas.openxmlformats.org/officeDocument/2006/relationships/vmlDrawing" Target="../drawings/vmlDrawing4.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5.bin" TargetMode="Internal" /><Relationship Id="rId3" Type="http://schemas.openxmlformats.org/officeDocument/2006/relationships/image" Target="../media/image11.wmf" /><Relationship Id="rId4" Type="http://schemas.openxmlformats.org/officeDocument/2006/relationships/vmlDrawing" Target="../drawings/vmlDrawing5.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1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6.bin" TargetMode="Internal" /><Relationship Id="rId3" Type="http://schemas.openxmlformats.org/officeDocument/2006/relationships/image" Target="../media/image14.wmf" /><Relationship Id="rId4" Type="http://schemas.openxmlformats.org/officeDocument/2006/relationships/vmlDrawing" Target="../drawings/vmlDrawing6.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7.bin" TargetMode="Internal" /><Relationship Id="rId3" Type="http://schemas.openxmlformats.org/officeDocument/2006/relationships/image" Target="../media/image15.wmf" /><Relationship Id="rId4" Type="http://schemas.openxmlformats.org/officeDocument/2006/relationships/vmlDrawing" Target="../drawings/vmlDrawing7.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vmlDrawing" Target="../drawings/vmlDrawing8.vml" /><Relationship Id="rId2" Type="http://schemas.openxmlformats.org/officeDocument/2006/relationships/oleObject" Target="../embeddings/oleObject8.bin" TargetMode="Internal" /><Relationship Id="rId3" Type="http://schemas.openxmlformats.org/officeDocument/2006/relationships/image" Target="../media/image16.wmf" /><Relationship Id="rId4" Type="http://schemas.openxmlformats.org/officeDocument/2006/relationships/oleObject" Target="../embeddings/oleObject9.bin" TargetMode="Internal" /><Relationship Id="rId5" Type="http://schemas.openxmlformats.org/officeDocument/2006/relationships/image" Target="../media/image17.wmf" /><Relationship Id="rId6" Type="http://schemas.openxmlformats.org/officeDocument/2006/relationships/oleObject" Target="../embeddings/oleObject10.bin" TargetMode="Internal" /><Relationship Id="rId7" Type="http://schemas.openxmlformats.org/officeDocument/2006/relationships/image" Target="../media/image18.wmf" /><Relationship Id="rId8" Type="http://schemas.openxmlformats.org/officeDocument/2006/relationships/oleObject" Target="../embeddings/oleObject11.bin" TargetMode="Internal" /><Relationship Id="rId9" Type="http://schemas.openxmlformats.org/officeDocument/2006/relationships/image" Target="../media/image19.wmf"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2.bin" TargetMode="Internal" /><Relationship Id="rId3" Type="http://schemas.openxmlformats.org/officeDocument/2006/relationships/image" Target="../media/image20.wmf" /><Relationship Id="rId4" Type="http://schemas.openxmlformats.org/officeDocument/2006/relationships/vmlDrawing" Target="../drawings/vmlDrawing9.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3.bin" TargetMode="Internal" /><Relationship Id="rId3" Type="http://schemas.openxmlformats.org/officeDocument/2006/relationships/image" Target="../media/image21.wmf" /><Relationship Id="rId4" Type="http://schemas.openxmlformats.org/officeDocument/2006/relationships/vmlDrawing" Target="../drawings/vmlDrawing10.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png" /><Relationship Id="rId3" Type="http://schemas.openxmlformats.org/officeDocument/2006/relationships/image" Target="../media/image2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4.bin" TargetMode="Internal" /><Relationship Id="rId3" Type="http://schemas.openxmlformats.org/officeDocument/2006/relationships/image" Target="../media/image24.wmf" /><Relationship Id="rId4" Type="http://schemas.openxmlformats.org/officeDocument/2006/relationships/vmlDrawing" Target="../drawings/vmlDrawing11.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15.bin" TargetMode="Internal" /><Relationship Id="rId3" Type="http://schemas.openxmlformats.org/officeDocument/2006/relationships/image" Target="../media/image26.wmf" /><Relationship Id="rId4" Type="http://schemas.openxmlformats.org/officeDocument/2006/relationships/vmlDrawing" Target="../drawings/vmlDrawing12.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png" /><Relationship Id="rId3" Type="http://schemas.openxmlformats.org/officeDocument/2006/relationships/image" Target="../media/image28.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6.bin" TargetMode="Internal" /><Relationship Id="rId3" Type="http://schemas.openxmlformats.org/officeDocument/2006/relationships/image" Target="../media/image29.wmf" /><Relationship Id="rId4" Type="http://schemas.openxmlformats.org/officeDocument/2006/relationships/vmlDrawing" Target="../drawings/vmlDrawing13.v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7.bin" TargetMode="Internal" /><Relationship Id="rId3" Type="http://schemas.openxmlformats.org/officeDocument/2006/relationships/image" Target="../media/image31.wmf" /><Relationship Id="rId4" Type="http://schemas.openxmlformats.org/officeDocument/2006/relationships/vmlDrawing" Target="../drawings/vmlDrawing14.v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8.bin" TargetMode="Internal" /><Relationship Id="rId3" Type="http://schemas.openxmlformats.org/officeDocument/2006/relationships/image" Target="../media/image32.wmf" /><Relationship Id="rId4" Type="http://schemas.openxmlformats.org/officeDocument/2006/relationships/vmlDrawing" Target="../drawings/vmlDrawing15.v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9.bin" TargetMode="Internal" /><Relationship Id="rId3" Type="http://schemas.openxmlformats.org/officeDocument/2006/relationships/image" Target="../media/image33.wmf" /><Relationship Id="rId4" Type="http://schemas.openxmlformats.org/officeDocument/2006/relationships/oleObject" Target="../embeddings/oleObject20.bin" TargetMode="Internal" /><Relationship Id="rId5" Type="http://schemas.openxmlformats.org/officeDocument/2006/relationships/image" Target="../media/image34.wmf" /><Relationship Id="rId6" Type="http://schemas.openxmlformats.org/officeDocument/2006/relationships/vmlDrawing" Target="../drawings/vmlDrawing16.v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5.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1.bin" TargetMode="Internal" /><Relationship Id="rId3" Type="http://schemas.openxmlformats.org/officeDocument/2006/relationships/image" Target="../media/image36.wmf" /><Relationship Id="rId4" Type="http://schemas.openxmlformats.org/officeDocument/2006/relationships/vmlDrawing" Target="../drawings/vmlDrawing17.v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2.bin" TargetMode="Internal" /><Relationship Id="rId3" Type="http://schemas.openxmlformats.org/officeDocument/2006/relationships/image" Target="../media/image37.wmf" /><Relationship Id="rId4" Type="http://schemas.openxmlformats.org/officeDocument/2006/relationships/vmlDrawing" Target="../drawings/vmlDrawing18.v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8.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6102401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矩形 2049"/>
          <p:cNvSpPr/>
          <p:nvPr/>
        </p:nvSpPr>
        <p:spPr>
          <a:xfrm>
            <a:off x="1619250" y="404813"/>
            <a:ext cx="6400800" cy="685800"/>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3600">
                <a:solidFill>
                  <a:srgbClr val="FF3300"/>
                </a:solidFill>
                <a:latin typeface="华文行楷" panose="02010800040101010101" pitchFamily="2" charset="-122"/>
                <a:ea typeface="华文行楷" panose="02010800040101010101" pitchFamily="2" charset="-122"/>
              </a:rPr>
              <a:t> 电容式传感器</a:t>
            </a:r>
            <a:endParaRPr lang="zh-CN" altLang="en-US" sz="3600">
              <a:solidFill>
                <a:srgbClr val="FF3300"/>
              </a:solidFill>
              <a:latin typeface="华文行楷" panose="02010800040101010101" pitchFamily="2" charset="-122"/>
              <a:ea typeface="华文行楷" panose="02010800040101010101" pitchFamily="2" charset="-122"/>
            </a:endParaRPr>
          </a:p>
        </p:txBody>
      </p:sp>
      <p:grpSp>
        <p:nvGrpSpPr>
          <p:cNvPr id="2057" name="组合 2056"/>
          <p:cNvGrpSpPr/>
          <p:nvPr/>
        </p:nvGrpSpPr>
        <p:grpSpPr>
          <a:xfrm>
            <a:off x="381000" y="1989138"/>
            <a:ext cx="6994525" cy="0"/>
            <a:chExt cx="4406" cy="0"/>
          </a:xfrm>
        </p:grpSpPr>
        <p:sp>
          <p:nvSpPr>
            <p:cNvPr id="2056" name="矩形 2055"/>
            <p:cNvSpPr/>
            <p:nvPr/>
          </p:nvSpPr>
          <p:spPr>
            <a:xfrm>
              <a:off x="0" y="0"/>
              <a:ext cx="4406" cy="0"/>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nvGrpSpPr>
            <p:cNvPr id="2055" name="组合 2054"/>
            <p:cNvGrpSpPr/>
            <p:nvPr/>
          </p:nvGrpSpPr>
          <p:grpSpPr>
            <a:xfrm>
              <a:off x="0" y="0"/>
              <a:ext cx="4406" cy="0"/>
              <a:chExt cx="4406" cy="0"/>
            </a:xfrm>
          </p:grpSpPr>
          <p:sp>
            <p:nvSpPr>
              <p:cNvPr id="2051" name="矩形 2050"/>
              <p:cNvSpPr/>
              <p:nvPr/>
            </p:nvSpPr>
            <p:spPr>
              <a:xfrm>
                <a:off x="0" y="0"/>
                <a:ext cx="4406" cy="0"/>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052" name="矩形 2051"/>
              <p:cNvSpPr/>
              <p:nvPr/>
            </p:nvSpPr>
            <p:spPr>
              <a:xfrm>
                <a:off x="0" y="0"/>
                <a:ext cx="4406" cy="0"/>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pic>
        <p:nvPicPr>
          <p:cNvPr id="2071" name="图片 2070"/>
          <p:cNvPicPr>
            <a:picLocks noChangeAspect="1"/>
          </p:cNvPicPr>
          <p:nvPr/>
        </p:nvPicPr>
        <p:blipFill>
          <a:blip r:embed="rId2"/>
          <a:stretch>
            <a:fillRect/>
          </a:stretch>
        </p:blipFill>
        <p:spPr>
          <a:xfrm>
            <a:off x="971550" y="3213100"/>
            <a:ext cx="4176713" cy="3189288"/>
          </a:xfrm>
          <a:prstGeom prst="rect">
            <a:avLst/>
          </a:prstGeom>
          <a:noFill/>
          <a:ln w="9525" cap="flat" cmpd="sng">
            <a:solidFill>
              <a:srgbClr val="993300"/>
            </a:solidFill>
            <a:prstDash val="solid"/>
            <a:miter/>
            <a:headEnd type="none" w="med" len="med"/>
            <a:tailEnd type="none" w="med" len="med"/>
          </a:ln>
        </p:spPr>
      </p:pic>
      <p:grpSp>
        <p:nvGrpSpPr>
          <p:cNvPr id="2073" name="组合 2072"/>
          <p:cNvGrpSpPr/>
          <p:nvPr/>
        </p:nvGrpSpPr>
        <p:grpSpPr>
          <a:xfrm>
            <a:off x="5292725" y="1700213"/>
            <a:ext cx="3352800" cy="3168650"/>
            <a:chOff x="3312" y="2064"/>
            <a:chExt cx="2112" cy="2022"/>
          </a:xfrm>
        </p:grpSpPr>
        <p:graphicFrame>
          <p:nvGraphicFramePr>
            <p:cNvPr id="2074" name="对象 2073"/>
            <p:cNvGraphicFramePr>
              <a:graphicFrameLocks noChangeAspect="1"/>
            </p:cNvGraphicFramePr>
            <p:nvPr/>
          </p:nvGraphicFramePr>
          <p:xfrm>
            <a:off x="3312" y="2064"/>
            <a:ext cx="1872" cy="2022"/>
          </p:xfrm>
          <a:graphic>
            <a:graphicData uri="http://schemas.openxmlformats.org/presentationml/2006/ole">
              <mc:AlternateContent>
                <mc:Choice xmlns:v="urn:schemas-microsoft-com:vml" Requires="v">
                  <p:oleObj spid="_x0000_s1038" r:id="rId3" imgW="1533525" imgH="2295525" progId="Paint.Picture">
                    <p:embed/>
                  </p:oleObj>
                </mc:Choice>
                <mc:Fallback>
                  <p:oleObj r:id="rId3" imgW="1533525" imgH="2295525" progId="Paint.Picture">
                    <p:embed/>
                    <p:pic>
                      <p:nvPicPr>
                        <p:cNvPr id="0" name="OLE substitute image"/>
                        <p:cNvPicPr/>
                        <p:nvPr/>
                      </p:nvPicPr>
                      <p:blipFill>
                        <a:blip r:embed="rId4"/>
                        <a:stretch>
                          <a:fillRect/>
                        </a:stretch>
                      </p:blipFill>
                      <p:spPr>
                        <a:xfrm>
                          <a:off x="3312" y="2064"/>
                          <a:ext cx="1872" cy="2022"/>
                        </a:xfrm>
                        <a:prstGeom prst="rect">
                          <a:avLst/>
                        </a:prstGeom>
                        <a:noFill/>
                        <a:ln w="38100">
                          <a:noFill/>
                          <a:miter/>
                        </a:ln>
                      </p:spPr>
                    </p:pic>
                  </p:oleObj>
                </mc:Fallback>
              </mc:AlternateContent>
            </a:graphicData>
          </a:graphic>
        </p:graphicFrame>
        <p:pic>
          <p:nvPicPr>
            <p:cNvPr id="2075" name="图片 2074"/>
            <p:cNvPicPr>
              <a:picLocks noChangeAspect="1"/>
            </p:cNvPicPr>
            <p:nvPr/>
          </p:nvPicPr>
          <p:blipFill>
            <a:blip r:embed="rId5"/>
            <a:stretch>
              <a:fillRect/>
            </a:stretch>
          </p:blipFill>
          <p:spPr>
            <a:xfrm>
              <a:off x="4656" y="2064"/>
              <a:ext cx="768" cy="716"/>
            </a:xfrm>
            <a:prstGeom prst="rect">
              <a:avLst/>
            </a:prstGeom>
            <a:noFill/>
            <a:ln w="9525">
              <a:noFill/>
            </a:ln>
          </p:spPr>
        </p:pic>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nodeType="clickEffect">
                                  <p:stCondLst>
                                    <p:cond delay="0"/>
                                  </p:stCondLst>
                                  <p:childTnLst>
                                    <p:set>
                                      <p:cBhvr>
                                        <p:cTn id="6" dur="1" fill="hold">
                                          <p:stCondLst>
                                            <p:cond delay="0"/>
                                          </p:stCondLst>
                                        </p:cTn>
                                        <p:tgtEl>
                                          <p:spTgt spid="2071"/>
                                        </p:tgtEl>
                                        <p:attrNameLst>
                                          <p:attrName>style.visibility</p:attrName>
                                        </p:attrNameLst>
                                      </p:cBhvr>
                                      <p:to>
                                        <p:strVal val="visible"/>
                                      </p:to>
                                    </p:set>
                                    <p:animEffect transition="in" filter="dissolve">
                                      <p:cBhvr>
                                        <p:cTn id="7" dur="500"/>
                                        <p:tgtEl>
                                          <p:spTgt spid="207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nodeType="clickEffect">
                                  <p:stCondLst>
                                    <p:cond delay="0"/>
                                  </p:stCondLst>
                                  <p:childTnLst>
                                    <p:set>
                                      <p:cBhvr>
                                        <p:cTn id="11" dur="1" fill="hold">
                                          <p:stCondLst>
                                            <p:cond delay="0"/>
                                          </p:stCondLst>
                                        </p:cTn>
                                        <p:tgtEl>
                                          <p:spTgt spid="2073"/>
                                        </p:tgtEl>
                                        <p:attrNameLst>
                                          <p:attrName>style.visibility</p:attrName>
                                        </p:attrNameLst>
                                      </p:cBhvr>
                                      <p:to>
                                        <p:strVal val="visible"/>
                                      </p:to>
                                    </p:set>
                                    <p:animEffect transition="in" filter="dissolve">
                                      <p:cBhvr>
                                        <p:cTn id="12" dur="500"/>
                                        <p:tgtEl>
                                          <p:spTgt spid="20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文本框 3073"/>
          <p:cNvSpPr txBox="1"/>
          <p:nvPr/>
        </p:nvSpPr>
        <p:spPr>
          <a:xfrm>
            <a:off x="990600" y="609600"/>
            <a:ext cx="5410200"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3200" b="1">
                <a:latin typeface="Times New Roman" panose="02020603050405020304" pitchFamily="18" charset="0"/>
                <a:ea typeface="楷体_GB2312" pitchFamily="49" charset="-122"/>
              </a:rPr>
              <a:t>本章内容</a:t>
            </a:r>
            <a:endParaRPr lang="zh-CN" altLang="en-US" sz="3200" b="1">
              <a:latin typeface="Times New Roman" panose="02020603050405020304" pitchFamily="18" charset="0"/>
              <a:ea typeface="楷体_GB2312" pitchFamily="49" charset="-122"/>
            </a:endParaRPr>
          </a:p>
        </p:txBody>
      </p:sp>
      <p:sp>
        <p:nvSpPr>
          <p:cNvPr id="3075" name="文本框 3074"/>
          <p:cNvSpPr txBox="1"/>
          <p:nvPr/>
        </p:nvSpPr>
        <p:spPr>
          <a:xfrm>
            <a:off x="1187450" y="1557338"/>
            <a:ext cx="7391400" cy="41941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nSpc>
                <a:spcPct val="240000"/>
              </a:lnSpc>
            </a:pPr>
            <a:r>
              <a:rPr lang="en-US" altLang="zh-CN" sz="2800" b="1">
                <a:latin typeface="楷体_GB2312" pitchFamily="49" charset="-122"/>
                <a:ea typeface="楷体_GB2312" pitchFamily="49" charset="-122"/>
              </a:rPr>
              <a:t>      </a:t>
            </a:r>
            <a:r>
              <a:rPr lang="en-US" altLang="zh-CN" sz="2800" b="1" u="sng">
                <a:solidFill>
                  <a:schemeClr val="hlink"/>
                </a:solidFill>
                <a:latin typeface="楷体_GB2312" pitchFamily="49" charset="-122"/>
                <a:ea typeface="楷体_GB2312" pitchFamily="49" charset="-122"/>
              </a:rPr>
              <a:t>4.1 </a:t>
            </a:r>
            <a:r>
              <a:rPr lang="zh-CN" altLang="en-US" sz="2800" b="1" u="sng">
                <a:solidFill>
                  <a:schemeClr val="hlink"/>
                </a:solidFill>
                <a:latin typeface="楷体_GB2312" pitchFamily="49" charset="-122"/>
                <a:ea typeface="楷体_GB2312" pitchFamily="49" charset="-122"/>
              </a:rPr>
              <a:t>电容式传感器的工作原理和结构</a:t>
            </a:r>
            <a:endParaRPr lang="zh-CN" altLang="en-US" sz="2800" b="1" u="sng">
              <a:solidFill>
                <a:schemeClr val="hlink"/>
              </a:solidFill>
              <a:latin typeface="楷体_GB2312" pitchFamily="49" charset="-122"/>
              <a:ea typeface="楷体_GB2312" pitchFamily="49" charset="-122"/>
            </a:endParaRPr>
          </a:p>
          <a:p>
            <a:pPr>
              <a:lnSpc>
                <a:spcPct val="240000"/>
              </a:lnSpc>
            </a:pPr>
            <a:r>
              <a:rPr lang="zh-CN" altLang="en-US" b="1">
                <a:latin typeface="Times New Roman" panose="02020603050405020304" pitchFamily="18" charset="0"/>
              </a:rPr>
              <a:t>              </a:t>
            </a:r>
            <a:r>
              <a:rPr lang="en-US" altLang="zh-CN" sz="2800" b="1" u="sng">
                <a:solidFill>
                  <a:schemeClr val="hlink"/>
                </a:solidFill>
                <a:latin typeface="楷体_GB2312" pitchFamily="49" charset="-122"/>
                <a:ea typeface="楷体_GB2312" pitchFamily="49" charset="-122"/>
              </a:rPr>
              <a:t>4.2 </a:t>
            </a:r>
            <a:r>
              <a:rPr lang="zh-CN" altLang="en-US" sz="2800" b="1" u="sng">
                <a:solidFill>
                  <a:schemeClr val="hlink"/>
                </a:solidFill>
                <a:latin typeface="楷体_GB2312" pitchFamily="49" charset="-122"/>
                <a:ea typeface="楷体_GB2312" pitchFamily="49" charset="-122"/>
              </a:rPr>
              <a:t>电容式传感器的测量电路</a:t>
            </a:r>
            <a:endParaRPr lang="zh-CN" altLang="en-US" sz="2800" b="1" u="sng">
              <a:solidFill>
                <a:schemeClr val="hlink"/>
              </a:solidFill>
              <a:latin typeface="楷体_GB2312" pitchFamily="49" charset="-122"/>
              <a:ea typeface="楷体_GB2312" pitchFamily="49" charset="-122"/>
            </a:endParaRPr>
          </a:p>
          <a:p>
            <a:pPr>
              <a:lnSpc>
                <a:spcPct val="240000"/>
              </a:lnSpc>
            </a:pPr>
            <a:r>
              <a:rPr lang="zh-CN" altLang="en-US" b="1">
                <a:latin typeface="Times New Roman" panose="02020603050405020304" pitchFamily="18" charset="0"/>
              </a:rPr>
              <a:t>              </a:t>
            </a:r>
            <a:r>
              <a:rPr lang="en-US" altLang="zh-CN" sz="2800" b="1" u="sng">
                <a:solidFill>
                  <a:schemeClr val="hlink"/>
                </a:solidFill>
                <a:latin typeface="楷体_GB2312" pitchFamily="49" charset="-122"/>
                <a:ea typeface="楷体_GB2312" pitchFamily="49" charset="-122"/>
              </a:rPr>
              <a:t>4.3 </a:t>
            </a:r>
            <a:r>
              <a:rPr lang="zh-CN" altLang="en-US" sz="2800" b="1" u="sng">
                <a:solidFill>
                  <a:schemeClr val="hlink"/>
                </a:solidFill>
                <a:latin typeface="楷体_GB2312" pitchFamily="49" charset="-122"/>
                <a:ea typeface="楷体_GB2312" pitchFamily="49" charset="-122"/>
              </a:rPr>
              <a:t>电容式传感器的应用</a:t>
            </a:r>
            <a:endParaRPr lang="zh-CN" altLang="en-US" sz="2800" b="1" u="sng">
              <a:solidFill>
                <a:schemeClr val="hlink"/>
              </a:solidFill>
              <a:latin typeface="楷体_GB2312" pitchFamily="49" charset="-122"/>
              <a:ea typeface="楷体_GB2312" pitchFamily="49" charset="-122"/>
            </a:endParaRPr>
          </a:p>
          <a:p>
            <a:pPr>
              <a:lnSpc>
                <a:spcPct val="240000"/>
              </a:lnSpc>
            </a:pPr>
            <a:r>
              <a:rPr lang="zh-CN" altLang="en-US" sz="2800" b="1">
                <a:latin typeface="楷体_GB2312" pitchFamily="49" charset="-122"/>
                <a:ea typeface="楷体_GB2312" pitchFamily="49" charset="-122"/>
              </a:rPr>
              <a:t>      </a:t>
            </a:r>
            <a:endParaRPr lang="zh-CN" altLang="en-US" sz="2800" b="1">
              <a:latin typeface="楷体_GB2312" pitchFamily="49" charset="-122"/>
              <a:ea typeface="楷体_GB2312"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8514" name="文本框 448513"/>
          <p:cNvSpPr txBox="1"/>
          <p:nvPr/>
        </p:nvSpPr>
        <p:spPr>
          <a:xfrm>
            <a:off x="990600" y="609600"/>
            <a:ext cx="5410200"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3200" b="1">
                <a:latin typeface="Times New Roman" panose="02020603050405020304" pitchFamily="18" charset="0"/>
                <a:ea typeface="楷体_GB2312" pitchFamily="49" charset="-122"/>
              </a:rPr>
              <a:t>学习目标</a:t>
            </a:r>
            <a:endParaRPr lang="zh-CN" altLang="en-US" sz="3200" b="1">
              <a:latin typeface="Times New Roman" panose="02020603050405020304" pitchFamily="18" charset="0"/>
              <a:ea typeface="楷体_GB2312" pitchFamily="49" charset="-122"/>
            </a:endParaRPr>
          </a:p>
        </p:txBody>
      </p:sp>
      <p:sp>
        <p:nvSpPr>
          <p:cNvPr id="448515" name="文本框 448514"/>
          <p:cNvSpPr txBox="1"/>
          <p:nvPr/>
        </p:nvSpPr>
        <p:spPr>
          <a:xfrm>
            <a:off x="900113" y="2133600"/>
            <a:ext cx="7993062"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457200" indent="-457200"/>
            <a:r>
              <a:rPr lang="en-US" altLang="zh-CN">
                <a:latin typeface="Times New Roman" panose="02020603050405020304" pitchFamily="18" charset="0"/>
              </a:rPr>
              <a:t>              </a:t>
            </a:r>
            <a:endParaRPr lang="en-US" altLang="zh-CN" b="1">
              <a:solidFill>
                <a:schemeClr val="hlink"/>
              </a:solidFill>
              <a:latin typeface="Times New Roman" panose="02020603050405020304" pitchFamily="18" charset="0"/>
            </a:endParaRPr>
          </a:p>
        </p:txBody>
      </p:sp>
      <p:sp>
        <p:nvSpPr>
          <p:cNvPr id="448516" name="矩形 448515" descr="Rectangle: Click to edit Master text styles&#13;&#10;Second level&#13;&#10;Third level&#13;&#10;Fourth level&#13;&#10;Fifth level"/>
          <p:cNvSpPr/>
          <p:nvPr/>
        </p:nvSpPr>
        <p:spPr>
          <a:xfrm>
            <a:off x="971550" y="2060575"/>
            <a:ext cx="7388225" cy="2897188"/>
          </a:xfrm>
          <a:prstGeom prst="rect">
            <a:avLst/>
          </a:prstGeom>
          <a:noFill/>
          <a:ln w="9525">
            <a:noFill/>
          </a:ln>
        </p:spPr>
        <p:txBody>
          <a:bodyPr/>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Times New Roman" panose="02020603050405020304" pitchFamily="18"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Times New Roman" panose="02020603050405020304" pitchFamily="18"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r>
              <a:rPr lang="zh-CN" altLang="en-US" sz="2800"/>
              <a:t>了解变极距型、变面积型和变介电常数型电容传感器的工作原理、分类和测量电路。 </a:t>
            </a:r>
            <a:endParaRPr lang="zh-CN" altLang="en-US" sz="2800"/>
          </a:p>
          <a:p>
            <a:pPr lvl="0"/>
            <a:r>
              <a:rPr lang="zh-CN" altLang="en-US" sz="2800"/>
              <a:t>掌握电容传感器的基本使用方法和典型应用。 </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48516">
                                            <p:txEl>
                                              <p:pRg st="0" end="0"/>
                                            </p:txEl>
                                          </p:spTgt>
                                        </p:tgtEl>
                                        <p:attrNameLst>
                                          <p:attrName>style.visibility</p:attrName>
                                        </p:attrNameLst>
                                      </p:cBhvr>
                                      <p:to>
                                        <p:strVal val="visible"/>
                                      </p:to>
                                    </p:set>
                                    <p:animEffect transition="in" filter="blinds(horizontal)">
                                      <p:cBhvr>
                                        <p:cTn id="7" dur="500"/>
                                        <p:tgtEl>
                                          <p:spTgt spid="44851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48516">
                                            <p:txEl>
                                              <p:pRg st="1" end="1"/>
                                            </p:txEl>
                                          </p:spTgt>
                                        </p:tgtEl>
                                        <p:attrNameLst>
                                          <p:attrName>style.visibility</p:attrName>
                                        </p:attrNameLst>
                                      </p:cBhvr>
                                      <p:to>
                                        <p:strVal val="visible"/>
                                      </p:to>
                                    </p:set>
                                    <p:animEffect transition="in" filter="blinds(horizontal)">
                                      <p:cBhvr>
                                        <p:cTn id="12" dur="500"/>
                                        <p:tgtEl>
                                          <p:spTgt spid="44851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8516"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4451" name="文本占位符 744450"/>
          <p:cNvSpPr>
            <a:spLocks noGrp="1"/>
          </p:cNvSpPr>
          <p:nvPr>
            <p:ph type="body" idx="4294967295"/>
          </p:nvPr>
        </p:nvSpPr>
        <p:spPr>
          <a:xfrm>
            <a:off x="900113" y="1484313"/>
            <a:ext cx="7772400" cy="4114800"/>
          </a:xfrm>
        </p:spPr>
        <p:txBody>
          <a:bodyPr/>
          <a:lstStyle/>
          <a:p>
            <a:r>
              <a:rPr lang="zh-CN" altLang="en-US" sz="2800">
                <a:latin typeface="宋体" panose="02010600030101010101" pitchFamily="2" charset="-122"/>
              </a:rPr>
              <a:t>由绝缘介质分开的两个平行金属板组成的平板电容器，如果不考虑边缘效应，其电容量为</a:t>
            </a:r>
            <a:endParaRPr lang="zh-CN" altLang="en-US" sz="2800">
              <a:latin typeface="宋体" panose="02010600030101010101" pitchFamily="2" charset="-122"/>
            </a:endParaRPr>
          </a:p>
          <a:p>
            <a:endParaRPr lang="zh-CN" altLang="en-US" sz="2800">
              <a:latin typeface="宋体" panose="02010600030101010101" pitchFamily="2" charset="-122"/>
              <a:sym typeface="+mn-ea"/>
            </a:endParaRPr>
          </a:p>
          <a:p>
            <a:endParaRPr lang="zh-CN" altLang="en-US" sz="2800">
              <a:latin typeface="宋体" panose="02010600030101010101" pitchFamily="2" charset="-122"/>
              <a:sym typeface="+mn-ea"/>
            </a:endParaRPr>
          </a:p>
          <a:p>
            <a:endParaRPr lang="zh-CN" altLang="en-US" sz="2800">
              <a:latin typeface="宋体" panose="02010600030101010101" pitchFamily="2" charset="-122"/>
              <a:sym typeface="+mn-ea"/>
            </a:endParaRPr>
          </a:p>
          <a:p>
            <a:r>
              <a:rPr lang="zh-CN" altLang="en-US" sz="2800">
                <a:latin typeface="宋体" panose="02010600030101010101" pitchFamily="2" charset="-122"/>
                <a:sym typeface="+mn-ea"/>
              </a:rPr>
              <a:t>如果保持其中两个参数不变，而仅改变其中一个参数，就可把该参数的变化转换为电容量的变化，通过测量电路就可以转换为电量输出。因此，电容式传感器可分为变极距型、变面积型和变介电常数型</a:t>
            </a:r>
            <a:r>
              <a:rPr lang="en-US" altLang="zh-CN" sz="2800">
                <a:latin typeface="宋体" panose="02010600030101010101" pitchFamily="2" charset="-122"/>
                <a:sym typeface="+mn-ea"/>
              </a:rPr>
              <a:t>3</a:t>
            </a:r>
            <a:r>
              <a:rPr lang="zh-CN" altLang="en-US" sz="2800">
                <a:latin typeface="宋体" panose="02010600030101010101" pitchFamily="2" charset="-122"/>
                <a:sym typeface="+mn-ea"/>
              </a:rPr>
              <a:t>种。</a:t>
            </a:r>
            <a:endParaRPr lang="zh-CN" altLang="en-US" sz="2800">
              <a:latin typeface="宋体" panose="02010600030101010101" pitchFamily="2" charset="-122"/>
            </a:endParaRPr>
          </a:p>
          <a:p>
            <a:endParaRPr lang="zh-CN" altLang="en-US" sz="2800">
              <a:latin typeface="宋体" panose="02010600030101010101" pitchFamily="2" charset="-122"/>
            </a:endParaRPr>
          </a:p>
          <a:p>
            <a:pPr>
              <a:buNone/>
            </a:pPr>
            <a:r>
              <a:rPr lang="zh-CN" altLang="en-US" sz="2800"/>
              <a:t>	 </a:t>
            </a:r>
            <a:endParaRPr lang="zh-CN" altLang="en-US" sz="2800"/>
          </a:p>
        </p:txBody>
      </p:sp>
      <p:sp>
        <p:nvSpPr>
          <p:cNvPr id="744452" name="矩形 744451"/>
          <p:cNvSpPr/>
          <p:nvPr/>
        </p:nvSpPr>
        <p:spPr>
          <a:xfrm>
            <a:off x="0" y="325278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44453" name="对象 744452"/>
          <p:cNvGraphicFramePr>
            <a:graphicFrameLocks noChangeAspect="1"/>
          </p:cNvGraphicFramePr>
          <p:nvPr/>
        </p:nvGraphicFramePr>
        <p:xfrm>
          <a:off x="4059873" y="2477453"/>
          <a:ext cx="1490662" cy="1149350"/>
        </p:xfrm>
        <a:graphic>
          <a:graphicData uri="http://schemas.openxmlformats.org/presentationml/2006/ole">
            <mc:AlternateContent>
              <mc:Choice xmlns:v="urn:schemas-microsoft-com:vml" Requires="v">
                <p:oleObj spid="_x0000_s1039" r:id="rId2" imgW="457200" imgH="355600" progId="Equation.DSMT4">
                  <p:embed/>
                </p:oleObj>
              </mc:Choice>
              <mc:Fallback>
                <p:oleObj r:id="rId2" imgW="457200" imgH="355600" progId="Equation.DSMT4">
                  <p:embed/>
                  <p:pic>
                    <p:nvPicPr>
                      <p:cNvPr id="0" name="OLE substitute image"/>
                      <p:cNvPicPr/>
                      <p:nvPr/>
                    </p:nvPicPr>
                    <p:blipFill>
                      <a:blip r:embed="rId3"/>
                      <a:stretch>
                        <a:fillRect/>
                      </a:stretch>
                    </p:blipFill>
                    <p:spPr>
                      <a:xfrm>
                        <a:off x="4059873" y="2477453"/>
                        <a:ext cx="1490662" cy="1149350"/>
                      </a:xfrm>
                      <a:prstGeom prst="rect">
                        <a:avLst/>
                      </a:prstGeom>
                      <a:noFill/>
                      <a:ln w="38100">
                        <a:noFill/>
                        <a:miter/>
                      </a:ln>
                    </p:spPr>
                  </p:pic>
                </p:oleObj>
              </mc:Fallback>
            </mc:AlternateContent>
          </a:graphicData>
        </a:graphic>
      </p:graphicFrame>
      <p:sp>
        <p:nvSpPr>
          <p:cNvPr id="744455" name="标题 744454"/>
          <p:cNvSpPr>
            <a:spLocks noGrp="1"/>
          </p:cNvSpPr>
          <p:nvPr>
            <p:ph type="title"/>
          </p:nvPr>
        </p:nvSpPr>
        <p:spPr>
          <a:xfrm>
            <a:off x="611188" y="260350"/>
            <a:ext cx="8388350" cy="1143000"/>
          </a:xfrm>
        </p:spPr>
        <p:txBody>
          <a:bodyPr anchor="ctr"/>
          <a:lstStyle/>
          <a:p>
            <a:r>
              <a:rPr lang="en-US" altLang="zh-CN" sz="4000"/>
              <a:t> 4.1  </a:t>
            </a:r>
            <a:r>
              <a:rPr lang="zh-CN" altLang="en-US" sz="4000"/>
              <a:t>电容式传感器的工作原理和结构</a:t>
            </a:r>
            <a:endParaRPr lang="zh-CN" altLang="en-US" sz="40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6498" name="标题 746497"/>
          <p:cNvSpPr>
            <a:spLocks noGrp="1"/>
          </p:cNvSpPr>
          <p:nvPr>
            <p:ph type="title"/>
          </p:nvPr>
        </p:nvSpPr>
        <p:spPr/>
        <p:txBody>
          <a:bodyPr anchor="ctr"/>
          <a:lstStyle/>
          <a:p>
            <a:r>
              <a:rPr lang="en-US" altLang="zh-CN"/>
              <a:t> </a:t>
            </a:r>
            <a:endParaRPr lang="en-US" altLang="zh-CN"/>
          </a:p>
        </p:txBody>
      </p:sp>
      <p:sp>
        <p:nvSpPr>
          <p:cNvPr id="746502" name="矩形 746501"/>
          <p:cNvSpPr/>
          <p:nvPr/>
        </p:nvSpPr>
        <p:spPr>
          <a:xfrm>
            <a:off x="0" y="2476500"/>
            <a:ext cx="9144000" cy="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latin typeface="Times New Roman" panose="02020603050405020304" pitchFamily="18" charset="0"/>
            </a:endParaRPr>
          </a:p>
        </p:txBody>
      </p:sp>
      <p:pic>
        <p:nvPicPr>
          <p:cNvPr id="746501" name="图片 746500" descr="0301"/>
          <p:cNvPicPr>
            <a:picLocks noChangeAspect="1"/>
          </p:cNvPicPr>
          <p:nvPr/>
        </p:nvPicPr>
        <p:blipFill>
          <a:blip r:embed="rId2"/>
          <a:srcRect t="4437" b="1785"/>
          <a:stretch>
            <a:fillRect/>
          </a:stretch>
        </p:blipFill>
        <p:spPr>
          <a:xfrm>
            <a:off x="755650" y="2205038"/>
            <a:ext cx="8137525" cy="2954337"/>
          </a:xfrm>
          <a:prstGeom prst="rect">
            <a:avLst/>
          </a:prstGeom>
          <a:noFill/>
          <a:ln w="9525">
            <a:noFill/>
          </a:ln>
        </p:spPr>
      </p:pic>
      <p:sp>
        <p:nvSpPr>
          <p:cNvPr id="746503" name="矩形 746502"/>
          <p:cNvSpPr/>
          <p:nvPr/>
        </p:nvSpPr>
        <p:spPr>
          <a:xfrm>
            <a:off x="2665413" y="5649913"/>
            <a:ext cx="4500562" cy="3968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4-1  </a:t>
            </a:r>
            <a:r>
              <a:rPr lang="zh-CN" altLang="en-US" sz="2000">
                <a:latin typeface="Arial" pitchFamily="34" charset="0"/>
                <a:ea typeface="黑体" panose="02010609060101010101" pitchFamily="2" charset="-122"/>
              </a:rPr>
              <a:t>电容式传感元件的各种结构形式</a:t>
            </a:r>
            <a:endParaRPr lang="zh-CN" altLang="en-US" sz="2000">
              <a:latin typeface="Times New Roman" panose="02020603050405020304" pitchFamily="18"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23" name="文本占位符 747522"/>
          <p:cNvSpPr>
            <a:spLocks noGrp="1"/>
          </p:cNvSpPr>
          <p:nvPr>
            <p:ph type="body" idx="4294967295"/>
          </p:nvPr>
        </p:nvSpPr>
        <p:spPr>
          <a:xfrm>
            <a:off x="900113" y="1484313"/>
            <a:ext cx="7772400" cy="4114800"/>
          </a:xfrm>
        </p:spPr>
        <p:txBody>
          <a:bodyPr/>
          <a:lstStyle/>
          <a:p>
            <a:pPr lvl="1">
              <a:buNone/>
            </a:pPr>
            <a:r>
              <a:rPr lang="en-US" altLang="zh-CN" b="1">
                <a:latin typeface="隶书" panose="02010509060101010101" pitchFamily="49" charset="-122"/>
              </a:rPr>
              <a:t>4.1.1  </a:t>
            </a:r>
            <a:r>
              <a:rPr lang="zh-CN" altLang="en-US" b="1">
                <a:latin typeface="隶书" panose="02010509060101010101" pitchFamily="49" charset="-122"/>
              </a:rPr>
              <a:t>变极距型电容传感器</a:t>
            </a:r>
            <a:endParaRPr lang="zh-CN" altLang="en-US" b="1">
              <a:latin typeface="隶书" panose="02010509060101010101" pitchFamily="49" charset="-122"/>
            </a:endParaRPr>
          </a:p>
          <a:p>
            <a:pPr lvl="1"/>
            <a:endParaRPr lang="zh-CN" altLang="en-US" b="1">
              <a:latin typeface="隶书" panose="02010509060101010101" pitchFamily="49" charset="-122"/>
            </a:endParaRPr>
          </a:p>
          <a:p>
            <a:r>
              <a:rPr lang="zh-CN" altLang="en-US" sz="2800">
                <a:latin typeface="宋体" panose="02010600030101010101" pitchFamily="2" charset="-122"/>
              </a:rPr>
              <a:t>    当传感器的</a:t>
            </a:r>
            <a:r>
              <a:rPr lang="en-US" altLang="zh-CN" sz="2800" i="1">
                <a:latin typeface="宋体" panose="02010600030101010101" pitchFamily="2" charset="-122"/>
                <a:sym typeface="Symbol" panose="05050102010706020507" pitchFamily="18" charset="2"/>
              </a:rPr>
              <a:t></a:t>
            </a:r>
            <a:r>
              <a:rPr lang="en-US" altLang="zh-CN" sz="2800" baseline="-25000">
                <a:latin typeface="宋体" panose="02010600030101010101" pitchFamily="2" charset="-122"/>
              </a:rPr>
              <a:t>r</a:t>
            </a:r>
            <a:r>
              <a:rPr lang="zh-CN" altLang="en-US" sz="2800">
                <a:latin typeface="宋体" panose="02010600030101010101" pitchFamily="2" charset="-122"/>
              </a:rPr>
              <a:t>和</a:t>
            </a:r>
            <a:r>
              <a:rPr lang="en-US" altLang="zh-CN" sz="2800" i="1">
                <a:latin typeface="宋体" panose="02010600030101010101" pitchFamily="2" charset="-122"/>
              </a:rPr>
              <a:t>A</a:t>
            </a:r>
            <a:r>
              <a:rPr lang="zh-CN" altLang="en-US" sz="2800">
                <a:latin typeface="宋体" panose="02010600030101010101" pitchFamily="2" charset="-122"/>
              </a:rPr>
              <a:t>为常数，初始极距为</a:t>
            </a:r>
            <a:r>
              <a:rPr lang="en-US" altLang="zh-CN" sz="2800" i="1">
                <a:latin typeface="宋体" panose="02010600030101010101" pitchFamily="2" charset="-122"/>
              </a:rPr>
              <a:t>d</a:t>
            </a:r>
            <a:r>
              <a:rPr lang="en-US" altLang="zh-CN" sz="2800" baseline="-25000">
                <a:latin typeface="宋体" panose="02010600030101010101" pitchFamily="2" charset="-122"/>
              </a:rPr>
              <a:t>0</a:t>
            </a:r>
            <a:r>
              <a:rPr lang="zh-CN" altLang="en-US" sz="2800">
                <a:latin typeface="宋体" panose="02010600030101010101" pitchFamily="2" charset="-122"/>
              </a:rPr>
              <a:t>时，其初始电容量</a:t>
            </a:r>
            <a:r>
              <a:rPr lang="en-US" altLang="zh-CN" sz="2800" i="1">
                <a:latin typeface="宋体" panose="02010600030101010101" pitchFamily="2" charset="-122"/>
              </a:rPr>
              <a:t>C</a:t>
            </a:r>
            <a:r>
              <a:rPr lang="en-US" altLang="zh-CN" sz="2800" baseline="-25000">
                <a:latin typeface="宋体" panose="02010600030101010101" pitchFamily="2" charset="-122"/>
              </a:rPr>
              <a:t>0</a:t>
            </a:r>
            <a:r>
              <a:rPr lang="zh-CN" altLang="en-US" sz="2800">
                <a:latin typeface="宋体" panose="02010600030101010101" pitchFamily="2" charset="-122"/>
              </a:rPr>
              <a:t>为</a:t>
            </a:r>
            <a:endParaRPr lang="zh-CN" altLang="en-US" sz="2800">
              <a:latin typeface="宋体" panose="02010600030101010101" pitchFamily="2" charset="-122"/>
            </a:endParaRPr>
          </a:p>
          <a:p>
            <a:pPr>
              <a:buNone/>
            </a:pPr>
            <a:r>
              <a:rPr lang="zh-CN" altLang="en-US" sz="2800"/>
              <a:t>	 </a:t>
            </a:r>
            <a:endParaRPr lang="zh-CN" altLang="en-US" sz="2800"/>
          </a:p>
        </p:txBody>
      </p:sp>
      <p:sp>
        <p:nvSpPr>
          <p:cNvPr id="747524" name="矩形 747523"/>
          <p:cNvSpPr/>
          <p:nvPr/>
        </p:nvSpPr>
        <p:spPr>
          <a:xfrm>
            <a:off x="0" y="32337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47525" name="对象 747524"/>
          <p:cNvGraphicFramePr>
            <a:graphicFrameLocks noChangeAspect="1"/>
          </p:cNvGraphicFramePr>
          <p:nvPr/>
        </p:nvGraphicFramePr>
        <p:xfrm>
          <a:off x="3048000" y="3746500"/>
          <a:ext cx="2100263" cy="1149350"/>
        </p:xfrm>
        <a:graphic>
          <a:graphicData uri="http://schemas.openxmlformats.org/presentationml/2006/ole">
            <mc:AlternateContent>
              <mc:Choice xmlns:v="urn:schemas-microsoft-com:vml" Requires="v">
                <p:oleObj spid="_x0000_s1040" r:id="rId2" imgW="711200" imgH="393700" progId="Equation.DSMT4">
                  <p:embed/>
                </p:oleObj>
              </mc:Choice>
              <mc:Fallback>
                <p:oleObj r:id="rId2" imgW="711200" imgH="393700" progId="Equation.DSMT4">
                  <p:embed/>
                  <p:pic>
                    <p:nvPicPr>
                      <p:cNvPr id="0" name="OLE substitute image"/>
                      <p:cNvPicPr/>
                      <p:nvPr/>
                    </p:nvPicPr>
                    <p:blipFill>
                      <a:blip r:embed="rId3"/>
                      <a:stretch>
                        <a:fillRect/>
                      </a:stretch>
                    </p:blipFill>
                    <p:spPr>
                      <a:xfrm>
                        <a:off x="3048000" y="3746500"/>
                        <a:ext cx="2100263" cy="1149350"/>
                      </a:xfrm>
                      <a:prstGeom prst="rect">
                        <a:avLst/>
                      </a:prstGeom>
                      <a:noFill/>
                      <a:ln w="38100">
                        <a:noFill/>
                        <a:miter/>
                      </a:ln>
                    </p:spPr>
                  </p:pic>
                </p:oleObj>
              </mc:Fallback>
            </mc:AlternateContent>
          </a:graphicData>
        </a:graphic>
      </p:graphicFrame>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8546" name="标题 748545"/>
          <p:cNvSpPr>
            <a:spLocks noGrp="1"/>
          </p:cNvSpPr>
          <p:nvPr>
            <p:ph type="title"/>
          </p:nvPr>
        </p:nvSpPr>
        <p:spPr/>
        <p:txBody>
          <a:bodyPr anchor="ctr"/>
          <a:lstStyle/>
          <a:p>
            <a:r>
              <a:rPr lang="en-US" altLang="zh-CN"/>
              <a:t> </a:t>
            </a:r>
            <a:endParaRPr lang="en-US" altLang="zh-CN"/>
          </a:p>
        </p:txBody>
      </p:sp>
      <p:sp>
        <p:nvSpPr>
          <p:cNvPr id="748547" name="文本占位符 748546"/>
          <p:cNvSpPr>
            <a:spLocks noGrp="1"/>
          </p:cNvSpPr>
          <p:nvPr>
            <p:ph type="body" idx="4294967295"/>
          </p:nvPr>
        </p:nvSpPr>
        <p:spPr>
          <a:xfrm>
            <a:off x="762000" y="19050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若电容器极板间距离由初始值</a:t>
            </a:r>
            <a:r>
              <a:rPr lang="en-US" altLang="zh-CN" sz="2800" i="1">
                <a:latin typeface="宋体" panose="02010600030101010101" pitchFamily="2" charset="-122"/>
              </a:rPr>
              <a:t>d</a:t>
            </a:r>
            <a:r>
              <a:rPr lang="en-US" altLang="zh-CN" sz="2800" baseline="-25000">
                <a:latin typeface="宋体" panose="02010600030101010101" pitchFamily="2" charset="-122"/>
              </a:rPr>
              <a:t>0</a:t>
            </a:r>
            <a:r>
              <a:rPr lang="zh-CN" altLang="en-US" sz="2800">
                <a:latin typeface="宋体" panose="02010600030101010101" pitchFamily="2" charset="-122"/>
              </a:rPr>
              <a:t>缩小了</a:t>
            </a:r>
            <a:r>
              <a:rPr lang="en-US" altLang="zh-CN" sz="2800" err="1">
                <a:latin typeface="宋体" panose="02010600030101010101" pitchFamily="2" charset="-122"/>
              </a:rPr>
              <a:t>Δ</a:t>
            </a:r>
            <a:r>
              <a:rPr lang="en-US" altLang="zh-CN" sz="2800" i="1" err="1">
                <a:latin typeface="宋体" panose="02010600030101010101" pitchFamily="2" charset="-122"/>
              </a:rPr>
              <a:t>d</a:t>
            </a:r>
            <a:r>
              <a:rPr lang="zh-CN" altLang="en-US" sz="2800">
                <a:latin typeface="宋体" panose="02010600030101010101" pitchFamily="2" charset="-122"/>
              </a:rPr>
              <a:t>，电容量增大了</a:t>
            </a:r>
            <a:r>
              <a:rPr lang="en-US" altLang="zh-CN" sz="2800">
                <a:latin typeface="宋体" panose="02010600030101010101" pitchFamily="2" charset="-122"/>
              </a:rPr>
              <a:t>Δ</a:t>
            </a:r>
            <a:r>
              <a:rPr lang="en-US" altLang="zh-CN" sz="2800" i="1">
                <a:latin typeface="宋体" panose="02010600030101010101" pitchFamily="2" charset="-122"/>
              </a:rPr>
              <a:t>C</a:t>
            </a:r>
            <a:r>
              <a:rPr lang="zh-CN" altLang="en-US" sz="2800">
                <a:latin typeface="宋体" panose="02010600030101010101" pitchFamily="2" charset="-122"/>
              </a:rPr>
              <a:t>，则有</a:t>
            </a:r>
            <a:endParaRPr lang="zh-CN" altLang="en-US" sz="2800">
              <a:latin typeface="宋体" panose="02010600030101010101" pitchFamily="2" charset="-122"/>
            </a:endParaRPr>
          </a:p>
        </p:txBody>
      </p:sp>
      <p:sp>
        <p:nvSpPr>
          <p:cNvPr id="748548" name="矩形 748547"/>
          <p:cNvSpPr/>
          <p:nvPr/>
        </p:nvSpPr>
        <p:spPr>
          <a:xfrm>
            <a:off x="0" y="3019425"/>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48549" name="对象 748548"/>
          <p:cNvGraphicFramePr>
            <a:graphicFrameLocks noChangeAspect="1"/>
          </p:cNvGraphicFramePr>
          <p:nvPr/>
        </p:nvGraphicFramePr>
        <p:xfrm>
          <a:off x="1619250" y="3213100"/>
          <a:ext cx="5410200" cy="1809750"/>
        </p:xfrm>
        <a:graphic>
          <a:graphicData uri="http://schemas.openxmlformats.org/presentationml/2006/ole">
            <mc:AlternateContent>
              <mc:Choice xmlns:v="urn:schemas-microsoft-com:vml" Requires="v">
                <p:oleObj spid="_x0000_s1041" r:id="rId2" imgW="2463800" imgH="825500" progId="Equation.3">
                  <p:embed/>
                </p:oleObj>
              </mc:Choice>
              <mc:Fallback>
                <p:oleObj r:id="rId2" imgW="2463800" imgH="825500" progId="Equation.3">
                  <p:embed/>
                  <p:pic>
                    <p:nvPicPr>
                      <p:cNvPr id="0" name="OLE substitute image"/>
                      <p:cNvPicPr/>
                      <p:nvPr/>
                    </p:nvPicPr>
                    <p:blipFill>
                      <a:blip r:embed="rId3"/>
                      <a:stretch>
                        <a:fillRect/>
                      </a:stretch>
                    </p:blipFill>
                    <p:spPr>
                      <a:xfrm>
                        <a:off x="1619250" y="3213100"/>
                        <a:ext cx="5410200" cy="1809750"/>
                      </a:xfrm>
                      <a:prstGeom prst="rect">
                        <a:avLst/>
                      </a:prstGeom>
                      <a:noFill/>
                      <a:ln w="38100">
                        <a:noFill/>
                        <a:miter/>
                      </a:ln>
                    </p:spPr>
                  </p:pic>
                </p:oleObj>
              </mc:Fallback>
            </mc:AlternateContent>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9570" name="标题 749569"/>
          <p:cNvSpPr>
            <a:spLocks noGrp="1"/>
          </p:cNvSpPr>
          <p:nvPr>
            <p:ph type="title"/>
          </p:nvPr>
        </p:nvSpPr>
        <p:spPr/>
        <p:txBody>
          <a:bodyPr anchor="ctr"/>
          <a:lstStyle/>
          <a:p>
            <a:r>
              <a:rPr lang="en-US" altLang="zh-CN"/>
              <a:t> </a:t>
            </a:r>
            <a:endParaRPr lang="en-US" altLang="zh-CN"/>
          </a:p>
        </p:txBody>
      </p:sp>
      <p:sp>
        <p:nvSpPr>
          <p:cNvPr id="749571" name="文本占位符 749570"/>
          <p:cNvSpPr>
            <a:spLocks noGrp="1"/>
          </p:cNvSpPr>
          <p:nvPr>
            <p:ph type="body" idx="4294967295"/>
          </p:nvPr>
        </p:nvSpPr>
        <p:spPr>
          <a:xfrm>
            <a:off x="685800" y="19812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传感器的输出特性不是线性关系，而是曲线关系。</a:t>
            </a:r>
            <a:endParaRPr lang="zh-CN" altLang="en-US" sz="2800">
              <a:latin typeface="宋体" panose="02010600030101010101" pitchFamily="2" charset="-122"/>
            </a:endParaRPr>
          </a:p>
          <a:p>
            <a:r>
              <a:rPr lang="zh-CN" altLang="en-US" sz="2800">
                <a:latin typeface="宋体" panose="02010600030101010101" pitchFamily="2" charset="-122"/>
              </a:rPr>
              <a:t>    若</a:t>
            </a:r>
            <a:r>
              <a:rPr lang="en-US" altLang="zh-CN" sz="2800" err="1">
                <a:latin typeface="宋体" panose="02010600030101010101" pitchFamily="2" charset="-122"/>
              </a:rPr>
              <a:t>Δ</a:t>
            </a:r>
            <a:r>
              <a:rPr lang="en-US" altLang="zh-CN" sz="2800" i="1" err="1">
                <a:latin typeface="宋体" panose="02010600030101010101" pitchFamily="2" charset="-122"/>
              </a:rPr>
              <a:t>d</a:t>
            </a:r>
            <a:r>
              <a:rPr lang="en-US" altLang="zh-CN" sz="2800">
                <a:latin typeface="宋体" panose="02010600030101010101" pitchFamily="2" charset="-122"/>
              </a:rPr>
              <a:t>/ </a:t>
            </a:r>
            <a:r>
              <a:rPr lang="en-US" altLang="zh-CN" sz="2800" i="1">
                <a:latin typeface="宋体" panose="02010600030101010101" pitchFamily="2" charset="-122"/>
              </a:rPr>
              <a:t>d</a:t>
            </a:r>
            <a:r>
              <a:rPr lang="en-US" altLang="zh-CN" sz="2800" baseline="-25000">
                <a:latin typeface="宋体" panose="02010600030101010101" pitchFamily="2" charset="-122"/>
              </a:rPr>
              <a:t>0</a:t>
            </a:r>
            <a:r>
              <a:rPr lang="en-US" altLang="zh-CN" sz="2800">
                <a:latin typeface="宋体" panose="02010600030101010101" pitchFamily="2" charset="-122"/>
              </a:rPr>
              <a:t>&lt;&lt;1</a:t>
            </a:r>
            <a:r>
              <a:rPr lang="zh-CN" altLang="en-US" sz="2800">
                <a:latin typeface="宋体" panose="02010600030101010101" pitchFamily="2" charset="-122"/>
              </a:rPr>
              <a:t>时，</a:t>
            </a:r>
            <a:r>
              <a:rPr lang="en-US" altLang="zh-CN" sz="2800">
                <a:latin typeface="宋体" panose="02010600030101010101" pitchFamily="2" charset="-122"/>
              </a:rPr>
              <a:t>1−</a:t>
            </a:r>
            <a:r>
              <a:rPr lang="zh-CN" altLang="en-US" sz="2800">
                <a:latin typeface="宋体" panose="02010600030101010101" pitchFamily="2" charset="-122"/>
              </a:rPr>
              <a:t>（</a:t>
            </a:r>
            <a:r>
              <a:rPr lang="en-US" altLang="zh-CN" sz="2800">
                <a:latin typeface="宋体" panose="02010600030101010101" pitchFamily="2" charset="-122"/>
              </a:rPr>
              <a:t>Δ</a:t>
            </a:r>
            <a:r>
              <a:rPr lang="en-US" altLang="zh-CN" sz="2800" i="1">
                <a:latin typeface="宋体" panose="02010600030101010101" pitchFamily="2" charset="-122"/>
              </a:rPr>
              <a:t>d</a:t>
            </a:r>
            <a:r>
              <a:rPr lang="en-US" altLang="zh-CN" sz="2800">
                <a:latin typeface="宋体" panose="02010600030101010101" pitchFamily="2" charset="-122"/>
              </a:rPr>
              <a:t>/</a:t>
            </a:r>
            <a:r>
              <a:rPr lang="en-US" altLang="zh-CN" sz="2800" i="1">
                <a:latin typeface="宋体" panose="02010600030101010101" pitchFamily="2" charset="-122"/>
              </a:rPr>
              <a:t>d</a:t>
            </a:r>
            <a:r>
              <a:rPr lang="en-US" altLang="zh-CN" sz="2800" baseline="-25000">
                <a:latin typeface="宋体" panose="02010600030101010101" pitchFamily="2" charset="-122"/>
              </a:rPr>
              <a:t>0</a:t>
            </a:r>
            <a:r>
              <a:rPr lang="zh-CN" altLang="en-US" sz="2800">
                <a:latin typeface="宋体" panose="02010600030101010101" pitchFamily="2" charset="-122"/>
              </a:rPr>
              <a:t>）</a:t>
            </a:r>
            <a:r>
              <a:rPr lang="en-US" altLang="zh-CN" sz="2800" baseline="30000">
                <a:latin typeface="宋体" panose="02010600030101010101" pitchFamily="2" charset="-122"/>
              </a:rPr>
              <a:t>2</a:t>
            </a:r>
            <a:r>
              <a:rPr lang="en-US" altLang="zh-CN" sz="2800">
                <a:latin typeface="宋体" panose="02010600030101010101" pitchFamily="2" charset="-122"/>
              </a:rPr>
              <a:t>≈1</a:t>
            </a:r>
            <a:r>
              <a:rPr lang="zh-CN" altLang="en-US" sz="2800">
                <a:latin typeface="宋体" panose="02010600030101010101" pitchFamily="2" charset="-122"/>
              </a:rPr>
              <a:t>，则上式可以简化为</a:t>
            </a:r>
            <a:endParaRPr lang="zh-CN" altLang="en-US" sz="2800">
              <a:latin typeface="宋体" panose="02010600030101010101" pitchFamily="2" charset="-122"/>
            </a:endParaRPr>
          </a:p>
        </p:txBody>
      </p:sp>
      <p:sp>
        <p:nvSpPr>
          <p:cNvPr id="749572" name="矩形 749571"/>
          <p:cNvSpPr/>
          <p:nvPr/>
        </p:nvSpPr>
        <p:spPr>
          <a:xfrm>
            <a:off x="250825" y="32845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49573" name="对象 749572"/>
          <p:cNvGraphicFramePr>
            <a:graphicFrameLocks noChangeAspect="1"/>
          </p:cNvGraphicFramePr>
          <p:nvPr/>
        </p:nvGraphicFramePr>
        <p:xfrm>
          <a:off x="2971800" y="4191000"/>
          <a:ext cx="2895600" cy="1276350"/>
        </p:xfrm>
        <a:graphic>
          <a:graphicData uri="http://schemas.openxmlformats.org/presentationml/2006/ole">
            <mc:AlternateContent>
              <mc:Choice xmlns:v="urn:schemas-microsoft-com:vml" Requires="v">
                <p:oleObj spid="_x0000_s1042" r:id="rId2" imgW="888365" imgH="393700" progId="Equation.DSMT4">
                  <p:embed/>
                </p:oleObj>
              </mc:Choice>
              <mc:Fallback>
                <p:oleObj r:id="rId2" imgW="888365" imgH="393700" progId="Equation.DSMT4">
                  <p:embed/>
                  <p:pic>
                    <p:nvPicPr>
                      <p:cNvPr id="0" name="OLE substitute image"/>
                      <p:cNvPicPr/>
                      <p:nvPr/>
                    </p:nvPicPr>
                    <p:blipFill>
                      <a:blip r:embed="rId3"/>
                      <a:stretch>
                        <a:fillRect/>
                      </a:stretch>
                    </p:blipFill>
                    <p:spPr>
                      <a:xfrm>
                        <a:off x="2971800" y="4191000"/>
                        <a:ext cx="2895600" cy="1276350"/>
                      </a:xfrm>
                      <a:prstGeom prst="rect">
                        <a:avLst/>
                      </a:prstGeom>
                      <a:noFill/>
                      <a:ln w="38100">
                        <a:noFill/>
                        <a:miter/>
                      </a:ln>
                    </p:spPr>
                  </p:pic>
                </p:oleObj>
              </mc:Fallback>
            </mc:AlternateContent>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0594" name="标题 750593"/>
          <p:cNvSpPr>
            <a:spLocks noGrp="1"/>
          </p:cNvSpPr>
          <p:nvPr>
            <p:ph type="title"/>
          </p:nvPr>
        </p:nvSpPr>
        <p:spPr/>
        <p:txBody>
          <a:bodyPr anchor="ctr"/>
          <a:lstStyle/>
          <a:p>
            <a:r>
              <a:rPr lang="en-US" altLang="zh-CN"/>
              <a:t> </a:t>
            </a:r>
            <a:endParaRPr lang="en-US" altLang="zh-CN"/>
          </a:p>
        </p:txBody>
      </p:sp>
      <p:sp>
        <p:nvSpPr>
          <p:cNvPr id="750595" name="文本占位符 750594"/>
          <p:cNvSpPr>
            <a:spLocks noGrp="1"/>
          </p:cNvSpPr>
          <p:nvPr>
            <p:ph type="body" idx="4294967295"/>
          </p:nvPr>
        </p:nvSpPr>
        <p:spPr>
          <a:xfrm>
            <a:off x="684213" y="1844675"/>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此时</a:t>
            </a:r>
            <a:r>
              <a:rPr lang="en-US" altLang="zh-CN" sz="2800" i="1">
                <a:latin typeface="宋体" panose="02010600030101010101" pitchFamily="2" charset="-122"/>
              </a:rPr>
              <a:t>C</a:t>
            </a:r>
            <a:r>
              <a:rPr lang="zh-CN" altLang="en-US" sz="2800">
                <a:latin typeface="宋体" panose="02010600030101010101" pitchFamily="2" charset="-122"/>
              </a:rPr>
              <a:t>与</a:t>
            </a:r>
            <a:r>
              <a:rPr lang="en-US" altLang="zh-CN" sz="2800" err="1">
                <a:latin typeface="宋体" panose="02010600030101010101" pitchFamily="2" charset="-122"/>
              </a:rPr>
              <a:t>Δ</a:t>
            </a:r>
            <a:r>
              <a:rPr lang="en-US" altLang="zh-CN" sz="2800" i="1" err="1">
                <a:latin typeface="宋体" panose="02010600030101010101" pitchFamily="2" charset="-122"/>
              </a:rPr>
              <a:t>d</a:t>
            </a:r>
            <a:r>
              <a:rPr lang="zh-CN" altLang="en-US" sz="2800">
                <a:latin typeface="宋体" panose="02010600030101010101" pitchFamily="2" charset="-122"/>
              </a:rPr>
              <a:t>近似呈线性关系，在</a:t>
            </a:r>
            <a:r>
              <a:rPr lang="en-US" altLang="zh-CN" sz="2800" i="1">
                <a:latin typeface="宋体" panose="02010600030101010101" pitchFamily="2" charset="-122"/>
              </a:rPr>
              <a:t>d</a:t>
            </a:r>
            <a:r>
              <a:rPr lang="en-US" altLang="zh-CN" sz="2800" baseline="-25000">
                <a:latin typeface="宋体" panose="02010600030101010101" pitchFamily="2" charset="-122"/>
              </a:rPr>
              <a:t>0</a:t>
            </a:r>
            <a:r>
              <a:rPr lang="zh-CN" altLang="en-US" sz="2800">
                <a:latin typeface="宋体" panose="02010600030101010101" pitchFamily="2" charset="-122"/>
              </a:rPr>
              <a:t>较小时，对于同样的</a:t>
            </a:r>
            <a:r>
              <a:rPr lang="en-US" altLang="zh-CN" sz="2800" err="1">
                <a:latin typeface="宋体" panose="02010600030101010101" pitchFamily="2" charset="-122"/>
              </a:rPr>
              <a:t>Δ</a:t>
            </a:r>
            <a:r>
              <a:rPr lang="en-US" altLang="zh-CN" sz="2800" i="1" err="1">
                <a:latin typeface="宋体" panose="02010600030101010101" pitchFamily="2" charset="-122"/>
              </a:rPr>
              <a:t>d</a:t>
            </a:r>
            <a:r>
              <a:rPr lang="zh-CN" altLang="en-US" sz="2800">
                <a:latin typeface="宋体" panose="02010600030101010101" pitchFamily="2" charset="-122"/>
              </a:rPr>
              <a:t>变化所起的</a:t>
            </a:r>
            <a:r>
              <a:rPr lang="en-US" altLang="zh-CN" sz="2800">
                <a:latin typeface="宋体" panose="02010600030101010101" pitchFamily="2" charset="-122"/>
              </a:rPr>
              <a:t>Δ</a:t>
            </a:r>
            <a:r>
              <a:rPr lang="en-US" altLang="zh-CN" sz="2800" i="1">
                <a:latin typeface="宋体" panose="02010600030101010101" pitchFamily="2" charset="-122"/>
              </a:rPr>
              <a:t>C</a:t>
            </a:r>
            <a:r>
              <a:rPr lang="zh-CN" altLang="en-US" sz="2800">
                <a:latin typeface="宋体" panose="02010600030101010101" pitchFamily="2" charset="-122"/>
              </a:rPr>
              <a:t>可以增大，从而使传感器灵敏度提高。但</a:t>
            </a:r>
            <a:r>
              <a:rPr lang="en-US" altLang="zh-CN" sz="2800" i="1">
                <a:latin typeface="宋体" panose="02010600030101010101" pitchFamily="2" charset="-122"/>
              </a:rPr>
              <a:t>d</a:t>
            </a:r>
            <a:r>
              <a:rPr lang="en-US" altLang="zh-CN" sz="2800" baseline="-25000">
                <a:latin typeface="宋体" panose="02010600030101010101" pitchFamily="2" charset="-122"/>
              </a:rPr>
              <a:t>0</a:t>
            </a:r>
            <a:r>
              <a:rPr lang="zh-CN" altLang="en-US" sz="2800">
                <a:latin typeface="宋体" panose="02010600030101010101" pitchFamily="2" charset="-122"/>
              </a:rPr>
              <a:t>过小。容易引起电容器击穿或短路。为此，极板间可采用高介电常数的材料（云母、塑料膜等）作介质。</a:t>
            </a:r>
            <a:endParaRPr lang="zh-CN" altLang="en-US" sz="2800">
              <a:latin typeface="宋体" panose="02010600030101010101" pitchFamily="2" charset="-122"/>
            </a:endParaRPr>
          </a:p>
          <a:p>
            <a:r>
              <a:rPr lang="zh-CN" altLang="en-US" sz="2800">
                <a:latin typeface="宋体" panose="02010600030101010101" pitchFamily="2" charset="-122"/>
              </a:rPr>
              <a:t>    云母片的相对介电常数是空气的</a:t>
            </a:r>
            <a:r>
              <a:rPr lang="en-US" altLang="zh-CN" sz="2800">
                <a:latin typeface="宋体" panose="02010600030101010101" pitchFamily="2" charset="-122"/>
              </a:rPr>
              <a:t>7</a:t>
            </a:r>
            <a:r>
              <a:rPr lang="zh-CN" altLang="en-US" sz="2800">
                <a:latin typeface="宋体" panose="02010600030101010101" pitchFamily="2" charset="-122"/>
              </a:rPr>
              <a:t>倍，其击穿电压不小于</a:t>
            </a:r>
            <a:r>
              <a:rPr lang="en-US" altLang="zh-CN" sz="2800">
                <a:latin typeface="宋体" panose="02010600030101010101" pitchFamily="2" charset="-122"/>
              </a:rPr>
              <a:t>1000kV/mm</a:t>
            </a:r>
            <a:r>
              <a:rPr lang="zh-CN" altLang="en-US" sz="2800">
                <a:latin typeface="宋体" panose="02010600030101010101" pitchFamily="2" charset="-122"/>
              </a:rPr>
              <a:t>，而空气仅为</a:t>
            </a:r>
            <a:r>
              <a:rPr lang="en-US" altLang="zh-CN" sz="2800">
                <a:latin typeface="宋体" panose="02010600030101010101" pitchFamily="2" charset="-122"/>
              </a:rPr>
              <a:t>3kV/mm</a:t>
            </a:r>
            <a:r>
              <a:rPr lang="zh-CN" altLang="en-US" sz="2800">
                <a:latin typeface="宋体" panose="02010600030101010101" pitchFamily="2" charset="-122"/>
              </a:rPr>
              <a:t>。因此有了云母片，极板间起始距离可大大减小。在微位移测量中应用最广。</a:t>
            </a:r>
            <a:endParaRPr lang="zh-CN" altLang="en-US" sz="2800">
              <a:latin typeface="宋体" panose="0201060003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1618" name="标题 751617"/>
          <p:cNvSpPr>
            <a:spLocks noGrp="1"/>
          </p:cNvSpPr>
          <p:nvPr>
            <p:ph type="title"/>
          </p:nvPr>
        </p:nvSpPr>
        <p:spPr/>
        <p:txBody>
          <a:bodyPr anchor="ctr"/>
          <a:lstStyle/>
          <a:p>
            <a:r>
              <a:rPr lang="en-US" altLang="zh-CN"/>
              <a:t> </a:t>
            </a:r>
            <a:endParaRPr lang="en-US" altLang="zh-CN"/>
          </a:p>
        </p:txBody>
      </p:sp>
      <p:pic>
        <p:nvPicPr>
          <p:cNvPr id="751622" name="图片 751621" descr="0302"/>
          <p:cNvPicPr>
            <a:picLocks noChangeAspect="1"/>
          </p:cNvPicPr>
          <p:nvPr/>
        </p:nvPicPr>
        <p:blipFill>
          <a:blip r:embed="rId2"/>
          <a:stretch>
            <a:fillRect/>
          </a:stretch>
        </p:blipFill>
        <p:spPr>
          <a:xfrm>
            <a:off x="1547813" y="2492375"/>
            <a:ext cx="2495550" cy="1752600"/>
          </a:xfrm>
          <a:prstGeom prst="rect">
            <a:avLst/>
          </a:prstGeom>
          <a:noFill/>
          <a:ln w="9525">
            <a:noFill/>
          </a:ln>
        </p:spPr>
      </p:pic>
      <p:pic>
        <p:nvPicPr>
          <p:cNvPr id="751621" name="图片 751620" descr="0303"/>
          <p:cNvPicPr>
            <a:picLocks noChangeAspect="1"/>
          </p:cNvPicPr>
          <p:nvPr/>
        </p:nvPicPr>
        <p:blipFill>
          <a:blip r:embed="rId3"/>
          <a:stretch>
            <a:fillRect/>
          </a:stretch>
        </p:blipFill>
        <p:spPr>
          <a:xfrm>
            <a:off x="5292725" y="2060575"/>
            <a:ext cx="2808288" cy="2266950"/>
          </a:xfrm>
          <a:prstGeom prst="rect">
            <a:avLst/>
          </a:prstGeom>
          <a:noFill/>
          <a:ln w="9525">
            <a:noFill/>
          </a:ln>
        </p:spPr>
      </p:pic>
      <p:sp>
        <p:nvSpPr>
          <p:cNvPr id="751623" name="矩形 751622"/>
          <p:cNvSpPr/>
          <p:nvPr/>
        </p:nvSpPr>
        <p:spPr>
          <a:xfrm>
            <a:off x="2130425" y="1979613"/>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51624" name="矩形 751623"/>
          <p:cNvSpPr/>
          <p:nvPr/>
        </p:nvSpPr>
        <p:spPr>
          <a:xfrm>
            <a:off x="2130425" y="3243263"/>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51625" name="矩形 751624"/>
          <p:cNvSpPr/>
          <p:nvPr/>
        </p:nvSpPr>
        <p:spPr>
          <a:xfrm>
            <a:off x="1116013" y="4581525"/>
            <a:ext cx="7737475" cy="3968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defTabSz="0">
              <a:tabLst>
                <a:tab pos="1300480" algn="ctr"/>
                <a:tab pos="3900805" algn="ctr"/>
              </a:tabLst>
            </a:pPr>
            <a:r>
              <a:rPr lang="en-US" altLang="zh-CN" sz="900">
                <a:latin typeface="Arial" pitchFamily="34" charset="0"/>
                <a:ea typeface="黑体" panose="02010609060101010101" pitchFamily="2" charset="-122"/>
              </a:rPr>
              <a:t>	</a:t>
            </a: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4-2  </a:t>
            </a:r>
            <a:r>
              <a:rPr lang="zh-CN" altLang="en-US" sz="2000">
                <a:latin typeface="Arial" pitchFamily="34" charset="0"/>
                <a:ea typeface="黑体" panose="02010609060101010101" pitchFamily="2" charset="-122"/>
              </a:rPr>
              <a:t>变极距型电容式传感器	          图</a:t>
            </a:r>
            <a:r>
              <a:rPr lang="en-US" altLang="zh-CN" sz="2000">
                <a:latin typeface="Arial" pitchFamily="34" charset="0"/>
                <a:ea typeface="黑体" panose="02010609060101010101" pitchFamily="2" charset="-122"/>
              </a:rPr>
              <a:t>4-3  </a:t>
            </a:r>
            <a:r>
              <a:rPr lang="zh-CN" altLang="en-US" sz="2000">
                <a:latin typeface="Arial" pitchFamily="34" charset="0"/>
                <a:ea typeface="黑体" panose="02010609060101010101" pitchFamily="2" charset="-122"/>
              </a:rPr>
              <a:t>电容量与极板间距的关系</a:t>
            </a:r>
            <a:endParaRPr lang="zh-CN" altLang="en-US" sz="2000">
              <a:latin typeface="Times New Roman" panose="02020603050405020304" pitchFamily="18"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18" name="文本框 86017"/>
          <p:cNvSpPr txBox="1"/>
          <p:nvPr/>
        </p:nvSpPr>
        <p:spPr>
          <a:xfrm>
            <a:off x="763905" y="1421765"/>
            <a:ext cx="7872413" cy="27908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just">
              <a:lnSpc>
                <a:spcPct val="138000"/>
              </a:lnSpc>
              <a:spcBef>
                <a:spcPct val="50000"/>
              </a:spcBef>
              <a:buClr>
                <a:schemeClr val="bg1"/>
              </a:buClr>
            </a:pPr>
            <a:r>
              <a:rPr lang="en-US" altLang="zh-CN" sz="2400">
                <a:latin typeface="Times New Roman" panose="02020603050405020304" pitchFamily="18" charset="0"/>
              </a:rPr>
              <a:t>        </a:t>
            </a:r>
            <a:r>
              <a:rPr lang="zh-CN" altLang="en-US" sz="2400">
                <a:latin typeface="Times New Roman" panose="02020603050405020304" pitchFamily="18" charset="0"/>
              </a:rPr>
              <a:t>在实际应用中，为了提高灵敏度，减小非线性误差，大都采用</a:t>
            </a:r>
            <a:r>
              <a:rPr lang="zh-CN" altLang="en-US" sz="2400">
                <a:solidFill>
                  <a:schemeClr val="tx2"/>
                </a:solidFill>
                <a:latin typeface="Times New Roman" panose="02020603050405020304" pitchFamily="18" charset="0"/>
              </a:rPr>
              <a:t>差动式结构</a:t>
            </a:r>
            <a:r>
              <a:rPr lang="zh-CN" altLang="en-US" sz="2400">
                <a:latin typeface="Times New Roman" panose="02020603050405020304" pitchFamily="18" charset="0"/>
              </a:rPr>
              <a:t>。 </a:t>
            </a:r>
            <a:endParaRPr lang="zh-CN" altLang="en-US" sz="2400">
              <a:latin typeface="Times New Roman" panose="02020603050405020304" pitchFamily="18" charset="0"/>
            </a:endParaRPr>
          </a:p>
          <a:p>
            <a:pPr algn="just">
              <a:lnSpc>
                <a:spcPct val="138000"/>
              </a:lnSpc>
              <a:spcBef>
                <a:spcPct val="50000"/>
              </a:spcBef>
              <a:buClr>
                <a:schemeClr val="bg1"/>
              </a:buClr>
            </a:pPr>
            <a:r>
              <a:rPr lang="zh-CN" altLang="en-US" sz="2400">
                <a:latin typeface="Times New Roman" panose="02020603050405020304" pitchFamily="18" charset="0"/>
              </a:rPr>
              <a:t>        在差动式平板电容器中，当动极板位移</a:t>
            </a:r>
            <a:r>
              <a:rPr lang="en-US" altLang="zh-CN" sz="2400">
                <a:latin typeface="Times New Roman" panose="02020603050405020304" pitchFamily="18" charset="0"/>
              </a:rPr>
              <a:t>Δ</a:t>
            </a:r>
            <a:r>
              <a:rPr lang="en-US" altLang="zh-CN" sz="2400" i="1">
                <a:latin typeface="Times New Roman" panose="02020603050405020304" pitchFamily="18" charset="0"/>
              </a:rPr>
              <a:t>d</a:t>
            </a:r>
            <a:r>
              <a:rPr lang="zh-CN" altLang="en-US" sz="2400">
                <a:latin typeface="Times New Roman" panose="02020603050405020304" pitchFamily="18" charset="0"/>
              </a:rPr>
              <a:t>时，电容器</a:t>
            </a:r>
            <a:r>
              <a:rPr lang="en-US" altLang="zh-CN" sz="2400" i="1">
                <a:latin typeface="Times New Roman" panose="02020603050405020304" pitchFamily="18" charset="0"/>
              </a:rPr>
              <a:t>C</a:t>
            </a:r>
            <a:r>
              <a:rPr lang="en-US" altLang="zh-CN" sz="2400" baseline="-25000">
                <a:latin typeface="Times New Roman" panose="02020603050405020304" pitchFamily="18" charset="0"/>
              </a:rPr>
              <a:t>1</a:t>
            </a:r>
            <a:r>
              <a:rPr lang="zh-CN" altLang="en-US" sz="2400">
                <a:latin typeface="Times New Roman" panose="02020603050405020304" pitchFamily="18" charset="0"/>
              </a:rPr>
              <a:t>的间隙</a:t>
            </a:r>
            <a:r>
              <a:rPr lang="en-US" altLang="zh-CN" sz="2400" i="1">
                <a:latin typeface="Times New Roman" panose="02020603050405020304" pitchFamily="18" charset="0"/>
              </a:rPr>
              <a:t>d</a:t>
            </a:r>
            <a:r>
              <a:rPr lang="en-US" altLang="zh-CN" sz="2400" baseline="-25000">
                <a:latin typeface="Times New Roman" panose="02020603050405020304" pitchFamily="18" charset="0"/>
              </a:rPr>
              <a:t>1</a:t>
            </a:r>
            <a:r>
              <a:rPr lang="zh-CN" altLang="en-US" sz="2400">
                <a:latin typeface="Times New Roman" panose="02020603050405020304" pitchFamily="18" charset="0"/>
              </a:rPr>
              <a:t>变为</a:t>
            </a:r>
            <a:r>
              <a:rPr lang="en-US" altLang="zh-CN" sz="2400" i="1">
                <a:latin typeface="Times New Roman" panose="02020603050405020304" pitchFamily="18" charset="0"/>
              </a:rPr>
              <a:t>d</a:t>
            </a:r>
            <a:r>
              <a:rPr lang="en-US" altLang="zh-CN" sz="2400" baseline="-25000">
                <a:latin typeface="Times New Roman" panose="02020603050405020304" pitchFamily="18" charset="0"/>
              </a:rPr>
              <a:t>0</a:t>
            </a:r>
            <a:r>
              <a:rPr lang="en-US" altLang="zh-CN" sz="2400">
                <a:latin typeface="Times New Roman" panose="02020603050405020304" pitchFamily="18" charset="0"/>
              </a:rPr>
              <a:t>-Δ</a:t>
            </a:r>
            <a:r>
              <a:rPr lang="en-US" altLang="zh-CN" sz="2400" i="1">
                <a:latin typeface="Times New Roman" panose="02020603050405020304" pitchFamily="18" charset="0"/>
              </a:rPr>
              <a:t>d</a:t>
            </a:r>
            <a:r>
              <a:rPr lang="zh-CN" altLang="en-US" sz="2400">
                <a:latin typeface="Times New Roman" panose="02020603050405020304" pitchFamily="18" charset="0"/>
              </a:rPr>
              <a:t>，电容器</a:t>
            </a:r>
            <a:r>
              <a:rPr lang="en-US" altLang="zh-CN" sz="2400" i="1">
                <a:latin typeface="Times New Roman" panose="02020603050405020304" pitchFamily="18" charset="0"/>
              </a:rPr>
              <a:t>C</a:t>
            </a:r>
            <a:r>
              <a:rPr lang="en-US" altLang="zh-CN" sz="2400" baseline="-25000">
                <a:latin typeface="Times New Roman" panose="02020603050405020304" pitchFamily="18" charset="0"/>
              </a:rPr>
              <a:t>2</a:t>
            </a:r>
            <a:r>
              <a:rPr lang="zh-CN" altLang="en-US" sz="2400">
                <a:latin typeface="Times New Roman" panose="02020603050405020304" pitchFamily="18" charset="0"/>
              </a:rPr>
              <a:t>的间隙</a:t>
            </a:r>
            <a:r>
              <a:rPr lang="en-US" altLang="zh-CN" sz="2400" i="1">
                <a:latin typeface="Times New Roman" panose="02020603050405020304" pitchFamily="18" charset="0"/>
              </a:rPr>
              <a:t>d</a:t>
            </a:r>
            <a:r>
              <a:rPr lang="en-US" altLang="zh-CN" sz="2400" baseline="-25000">
                <a:latin typeface="Times New Roman" panose="02020603050405020304" pitchFamily="18" charset="0"/>
              </a:rPr>
              <a:t>2</a:t>
            </a:r>
            <a:r>
              <a:rPr lang="zh-CN" altLang="en-US" sz="2400">
                <a:latin typeface="Times New Roman" panose="02020603050405020304" pitchFamily="18" charset="0"/>
              </a:rPr>
              <a:t>变为</a:t>
            </a:r>
            <a:r>
              <a:rPr lang="en-US" altLang="zh-CN" sz="2400" i="1">
                <a:latin typeface="Times New Roman" panose="02020603050405020304" pitchFamily="18" charset="0"/>
              </a:rPr>
              <a:t>d</a:t>
            </a:r>
            <a:r>
              <a:rPr lang="en-US" altLang="zh-CN" sz="2400" baseline="-25000">
                <a:latin typeface="Times New Roman" panose="02020603050405020304" pitchFamily="18" charset="0"/>
              </a:rPr>
              <a:t>0</a:t>
            </a:r>
            <a:r>
              <a:rPr lang="en-US" altLang="zh-CN" sz="2400">
                <a:latin typeface="Times New Roman" panose="02020603050405020304" pitchFamily="18" charset="0"/>
              </a:rPr>
              <a:t>+Δ</a:t>
            </a:r>
            <a:r>
              <a:rPr lang="en-US" altLang="zh-CN" sz="2400" i="1">
                <a:latin typeface="Times New Roman" panose="02020603050405020304" pitchFamily="18" charset="0"/>
              </a:rPr>
              <a:t>d</a:t>
            </a:r>
            <a:r>
              <a:rPr lang="en-US" altLang="zh-CN" sz="2400">
                <a:latin typeface="Times New Roman" panose="02020603050405020304" pitchFamily="18" charset="0"/>
              </a:rPr>
              <a:t>, </a:t>
            </a:r>
            <a:r>
              <a:rPr lang="zh-CN" altLang="en-US" sz="2400">
                <a:latin typeface="Times New Roman" panose="02020603050405020304" pitchFamily="18" charset="0"/>
              </a:rPr>
              <a:t>则 </a:t>
            </a:r>
            <a:endParaRPr lang="zh-CN" altLang="en-US" sz="2400">
              <a:latin typeface="Times New Roman" panose="02020603050405020304" pitchFamily="18" charset="0"/>
            </a:endParaRPr>
          </a:p>
        </p:txBody>
      </p:sp>
      <p:graphicFrame>
        <p:nvGraphicFramePr>
          <p:cNvPr id="86019" name="对象 86018"/>
          <p:cNvGraphicFramePr>
            <a:graphicFrameLocks noChangeAspect="1"/>
          </p:cNvGraphicFramePr>
          <p:nvPr/>
        </p:nvGraphicFramePr>
        <p:xfrm>
          <a:off x="3501390" y="4308475"/>
          <a:ext cx="2819400" cy="2328863"/>
        </p:xfrm>
        <a:graphic>
          <a:graphicData uri="http://schemas.openxmlformats.org/presentationml/2006/ole">
            <mc:AlternateContent>
              <mc:Choice xmlns:v="urn:schemas-microsoft-com:vml" Requires="v">
                <p:oleObj spid="_x0000_s1043" r:id="rId2" imgW="1168400" imgH="965200" progId="Equation.3">
                  <p:embed/>
                </p:oleObj>
              </mc:Choice>
              <mc:Fallback>
                <p:oleObj r:id="rId2" imgW="1168400" imgH="965200" progId="Equation.3">
                  <p:embed/>
                  <p:pic>
                    <p:nvPicPr>
                      <p:cNvPr id="0" name="OLE substitute image"/>
                      <p:cNvPicPr/>
                      <p:nvPr/>
                    </p:nvPicPr>
                    <p:blipFill>
                      <a:blip r:embed="rId3"/>
                      <a:stretch>
                        <a:fillRect/>
                      </a:stretch>
                    </p:blipFill>
                    <p:spPr>
                      <a:xfrm>
                        <a:off x="3501390" y="4308475"/>
                        <a:ext cx="2819400" cy="2328863"/>
                      </a:xfrm>
                      <a:prstGeom prst="rect">
                        <a:avLst/>
                      </a:prstGeom>
                      <a:noFill/>
                      <a:ln w="38100">
                        <a:noFill/>
                        <a:miter/>
                      </a:ln>
                    </p:spPr>
                  </p:pic>
                </p:oleObj>
              </mc:Fallback>
            </mc:AlternateContent>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2" name="文本框 87041"/>
          <p:cNvSpPr txBox="1"/>
          <p:nvPr/>
        </p:nvSpPr>
        <p:spPr>
          <a:xfrm>
            <a:off x="2706370" y="5854065"/>
            <a:ext cx="4298950" cy="45720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buClr>
                <a:schemeClr val="bg1"/>
              </a:buClr>
            </a:pPr>
            <a:r>
              <a:rPr lang="en-US" altLang="zh-CN" sz="2400">
                <a:latin typeface="Times New Roman" panose="02020603050405020304" pitchFamily="18" charset="0"/>
              </a:rPr>
              <a:t> </a:t>
            </a:r>
            <a:r>
              <a:rPr lang="zh-CN" altLang="en-US" sz="2400">
                <a:latin typeface="Times New Roman" panose="02020603050405020304" pitchFamily="18" charset="0"/>
              </a:rPr>
              <a:t>差动平板式电容传感器结构图 </a:t>
            </a:r>
            <a:endParaRPr lang="zh-CN" altLang="en-US" sz="2400">
              <a:latin typeface="Times New Roman" panose="02020603050405020304" pitchFamily="18" charset="0"/>
            </a:endParaRPr>
          </a:p>
        </p:txBody>
      </p:sp>
      <p:graphicFrame>
        <p:nvGraphicFramePr>
          <p:cNvPr id="87043" name="对象 87042"/>
          <p:cNvGraphicFramePr>
            <a:graphicFrameLocks noChangeAspect="1"/>
          </p:cNvGraphicFramePr>
          <p:nvPr/>
        </p:nvGraphicFramePr>
        <p:xfrm>
          <a:off x="1560195" y="1475740"/>
          <a:ext cx="6591300" cy="4378325"/>
        </p:xfrm>
        <a:graphic>
          <a:graphicData uri="http://schemas.openxmlformats.org/presentationml/2006/ole">
            <mc:AlternateContent>
              <mc:Choice xmlns:v="urn:schemas-microsoft-com:vml" Requires="v">
                <p:oleObj spid="_x0000_s1044" r:id="rId2" imgW="2316480" imgH="1539240" progId="Visio.Drawing.4">
                  <p:embed/>
                </p:oleObj>
              </mc:Choice>
              <mc:Fallback>
                <p:oleObj r:id="rId2" imgW="2316480" imgH="1539240" progId="Visio.Drawing.4">
                  <p:embed/>
                  <p:pic>
                    <p:nvPicPr>
                      <p:cNvPr id="0" name="OLE substitute image"/>
                      <p:cNvPicPr/>
                      <p:nvPr/>
                    </p:nvPicPr>
                    <p:blipFill>
                      <a:blip r:embed="rId3"/>
                      <a:stretch>
                        <a:fillRect/>
                      </a:stretch>
                    </p:blipFill>
                    <p:spPr>
                      <a:xfrm>
                        <a:off x="1560195" y="1475740"/>
                        <a:ext cx="6591300" cy="4378325"/>
                      </a:xfrm>
                      <a:prstGeom prst="rect">
                        <a:avLst/>
                      </a:prstGeom>
                      <a:noFill/>
                      <a:ln w="38100">
                        <a:noFill/>
                        <a:miter/>
                      </a:ln>
                    </p:spPr>
                  </p:pic>
                </p:oleObj>
              </mc:Fallback>
            </mc:AlternateContent>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114" name="标题 90113"/>
          <p:cNvSpPr>
            <a:spLocks noGrp="1"/>
          </p:cNvSpPr>
          <p:nvPr>
            <p:ph type="title"/>
          </p:nvPr>
        </p:nvSpPr>
        <p:spPr>
          <a:xfrm>
            <a:off x="934085" y="183515"/>
            <a:ext cx="7772400" cy="1143000"/>
          </a:xfrm>
        </p:spPr>
        <p:txBody>
          <a:bodyPr anchor="b"/>
          <a:lstStyle/>
          <a:p>
            <a:r>
              <a:rPr lang="zh-CN" altLang="en-US"/>
              <a:t>差动的好处：</a:t>
            </a:r>
            <a:endParaRPr lang="zh-CN" altLang="en-US"/>
          </a:p>
        </p:txBody>
      </p:sp>
      <p:sp>
        <p:nvSpPr>
          <p:cNvPr id="90115" name="文本占位符 90114"/>
          <p:cNvSpPr>
            <a:spLocks noGrp="1"/>
          </p:cNvSpPr>
          <p:nvPr>
            <p:ph type="body" sz="half" idx="1"/>
          </p:nvPr>
        </p:nvSpPr>
        <p:spPr>
          <a:xfrm>
            <a:off x="323850" y="1828800"/>
            <a:ext cx="4133850" cy="3657600"/>
          </a:xfrm>
        </p:spPr>
        <p:txBody>
          <a:bodyPr/>
          <a:lstStyle/>
          <a:p>
            <a:r>
              <a:rPr lang="zh-CN" altLang="en-US" sz="2800"/>
              <a:t>灵敏度得到一倍的改善</a:t>
            </a:r>
            <a:endParaRPr lang="zh-CN" altLang="en-US" sz="2800"/>
          </a:p>
          <a:p>
            <a:endParaRPr lang="zh-CN" altLang="en-US" sz="2800"/>
          </a:p>
          <a:p>
            <a:endParaRPr lang="zh-CN" altLang="en-US" sz="2800"/>
          </a:p>
          <a:p>
            <a:r>
              <a:rPr lang="zh-CN" altLang="en-US" sz="2800"/>
              <a:t>线性度得到改善</a:t>
            </a:r>
            <a:endParaRPr lang="zh-CN" altLang="en-US" sz="2800"/>
          </a:p>
        </p:txBody>
      </p:sp>
      <p:graphicFrame>
        <p:nvGraphicFramePr>
          <p:cNvPr id="90116" name="内容占位符 90115"/>
          <p:cNvGraphicFramePr>
            <a:graphicFrameLocks noChangeAspect="1"/>
          </p:cNvGraphicFramePr>
          <p:nvPr>
            <p:ph sz="quarter" idx="2"/>
          </p:nvPr>
        </p:nvGraphicFramePr>
        <p:xfrm>
          <a:off x="4284663" y="2636838"/>
          <a:ext cx="1439862" cy="698500"/>
        </p:xfrm>
        <a:graphic>
          <a:graphicData uri="http://schemas.openxmlformats.org/presentationml/2006/ole">
            <mc:AlternateContent>
              <mc:Choice xmlns:v="urn:schemas-microsoft-com:vml" Requires="v">
                <p:oleObj spid="_x0000_s1045" r:id="rId2" imgW="888365" imgH="431800" progId="Equation.DSMT4">
                  <p:embed/>
                </p:oleObj>
              </mc:Choice>
              <mc:Fallback>
                <p:oleObj r:id="rId2" imgW="888365" imgH="431800" progId="Equation.DSMT4">
                  <p:embed/>
                  <p:pic>
                    <p:nvPicPr>
                      <p:cNvPr id="0" name="OLE substitute image"/>
                      <p:cNvPicPr/>
                      <p:nvPr/>
                    </p:nvPicPr>
                    <p:blipFill>
                      <a:blip r:embed="rId3"/>
                      <a:stretch>
                        <a:fillRect/>
                      </a:stretch>
                    </p:blipFill>
                    <p:spPr>
                      <a:xfrm>
                        <a:off x="4284663" y="2636838"/>
                        <a:ext cx="1439862" cy="698500"/>
                      </a:xfrm>
                      <a:prstGeom prst="rect">
                        <a:avLst/>
                      </a:prstGeom>
                      <a:noFill/>
                      <a:ln w="38100">
                        <a:miter/>
                      </a:ln>
                    </p:spPr>
                  </p:pic>
                </p:oleObj>
              </mc:Fallback>
            </mc:AlternateContent>
          </a:graphicData>
        </a:graphic>
      </p:graphicFrame>
      <p:graphicFrame>
        <p:nvGraphicFramePr>
          <p:cNvPr id="90118" name="内容占位符 90117"/>
          <p:cNvGraphicFramePr>
            <a:graphicFrameLocks noGrp="1"/>
          </p:cNvGraphicFramePr>
          <p:nvPr>
            <p:ph sz="quarter" idx="3"/>
          </p:nvPr>
        </p:nvGraphicFramePr>
        <p:xfrm>
          <a:off x="6588125" y="2636838"/>
          <a:ext cx="1655763" cy="804862"/>
        </p:xfrm>
        <a:graphic>
          <a:graphicData uri="http://schemas.openxmlformats.org/presentationml/2006/ole">
            <mc:AlternateContent>
              <mc:Choice xmlns:v="urn:schemas-microsoft-com:vml" Requires="v">
                <p:oleObj spid="_x0000_s1046" r:id="rId4" imgW="888365" imgH="431800" progId="Equation.DSMT4">
                  <p:embed/>
                </p:oleObj>
              </mc:Choice>
              <mc:Fallback>
                <p:oleObj r:id="rId4" imgW="888365" imgH="431800" progId="Equation.DSMT4">
                  <p:embed/>
                  <p:pic>
                    <p:nvPicPr>
                      <p:cNvPr id="0" name="OLE substitute image"/>
                      <p:cNvPicPr/>
                      <p:nvPr/>
                    </p:nvPicPr>
                    <p:blipFill>
                      <a:blip r:embed="rId5"/>
                      <a:stretch>
                        <a:fillRect/>
                      </a:stretch>
                    </p:blipFill>
                    <p:spPr>
                      <a:xfrm>
                        <a:off x="6588125" y="2636838"/>
                        <a:ext cx="1655763" cy="804862"/>
                      </a:xfrm>
                      <a:prstGeom prst="rect">
                        <a:avLst/>
                      </a:prstGeom>
                      <a:noFill/>
                      <a:ln w="38100">
                        <a:miter/>
                      </a:ln>
                    </p:spPr>
                  </p:pic>
                </p:oleObj>
              </mc:Fallback>
            </mc:AlternateContent>
          </a:graphicData>
        </a:graphic>
      </p:graphicFrame>
      <p:graphicFrame>
        <p:nvGraphicFramePr>
          <p:cNvPr id="90119" name="对象 90118"/>
          <p:cNvGraphicFramePr>
            <a:graphicFrameLocks noChangeAspect="1"/>
          </p:cNvGraphicFramePr>
          <p:nvPr/>
        </p:nvGraphicFramePr>
        <p:xfrm>
          <a:off x="6732588" y="4548188"/>
          <a:ext cx="1800225" cy="806450"/>
        </p:xfrm>
        <a:graphic>
          <a:graphicData uri="http://schemas.openxmlformats.org/presentationml/2006/ole">
            <mc:AlternateContent>
              <mc:Choice xmlns:v="urn:schemas-microsoft-com:vml" Requires="v">
                <p:oleObj spid="_x0000_s1047" r:id="rId6" imgW="964565" imgH="431800" progId="Equation.DSMT4">
                  <p:embed/>
                </p:oleObj>
              </mc:Choice>
              <mc:Fallback>
                <p:oleObj r:id="rId6" imgW="964565" imgH="431800" progId="Equation.DSMT4">
                  <p:embed/>
                  <p:pic>
                    <p:nvPicPr>
                      <p:cNvPr id="0" name="OLE substitute image"/>
                      <p:cNvPicPr/>
                      <p:nvPr/>
                    </p:nvPicPr>
                    <p:blipFill>
                      <a:blip r:embed="rId7"/>
                      <a:stretch>
                        <a:fillRect/>
                      </a:stretch>
                    </p:blipFill>
                    <p:spPr>
                      <a:xfrm>
                        <a:off x="6732588" y="4548188"/>
                        <a:ext cx="1800225" cy="806450"/>
                      </a:xfrm>
                      <a:prstGeom prst="rect">
                        <a:avLst/>
                      </a:prstGeom>
                      <a:noFill/>
                      <a:ln w="38100">
                        <a:noFill/>
                        <a:miter/>
                      </a:ln>
                    </p:spPr>
                  </p:pic>
                </p:oleObj>
              </mc:Fallback>
            </mc:AlternateContent>
          </a:graphicData>
        </a:graphic>
      </p:graphicFrame>
      <p:graphicFrame>
        <p:nvGraphicFramePr>
          <p:cNvPr id="90120" name="对象 90119"/>
          <p:cNvGraphicFramePr>
            <a:graphicFrameLocks noChangeAspect="1"/>
          </p:cNvGraphicFramePr>
          <p:nvPr/>
        </p:nvGraphicFramePr>
        <p:xfrm>
          <a:off x="4067175" y="4408488"/>
          <a:ext cx="2089150" cy="908050"/>
        </p:xfrm>
        <a:graphic>
          <a:graphicData uri="http://schemas.openxmlformats.org/presentationml/2006/ole">
            <mc:AlternateContent>
              <mc:Choice xmlns:v="urn:schemas-microsoft-com:vml" Requires="v">
                <p:oleObj spid="_x0000_s1048" r:id="rId8" imgW="1168400" imgH="508000" progId="Equation.DSMT4">
                  <p:embed/>
                </p:oleObj>
              </mc:Choice>
              <mc:Fallback>
                <p:oleObj r:id="rId8" imgW="1168400" imgH="508000" progId="Equation.DSMT4">
                  <p:embed/>
                  <p:pic>
                    <p:nvPicPr>
                      <p:cNvPr id="0" name="OLE substitute image"/>
                      <p:cNvPicPr/>
                      <p:nvPr/>
                    </p:nvPicPr>
                    <p:blipFill>
                      <a:blip r:embed="rId9"/>
                      <a:stretch>
                        <a:fillRect/>
                      </a:stretch>
                    </p:blipFill>
                    <p:spPr>
                      <a:xfrm>
                        <a:off x="4067175" y="4408488"/>
                        <a:ext cx="2089150" cy="908050"/>
                      </a:xfrm>
                      <a:prstGeom prst="rect">
                        <a:avLst/>
                      </a:prstGeom>
                      <a:noFill/>
                      <a:ln w="38100">
                        <a:noFill/>
                        <a:miter/>
                      </a:ln>
                    </p:spPr>
                  </p:pic>
                </p:oleObj>
              </mc:Fallback>
            </mc:AlternateContent>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2642" name="标题 752641"/>
          <p:cNvSpPr>
            <a:spLocks noGrp="1"/>
          </p:cNvSpPr>
          <p:nvPr>
            <p:ph type="title"/>
          </p:nvPr>
        </p:nvSpPr>
        <p:spPr/>
        <p:txBody>
          <a:bodyPr anchor="ctr"/>
          <a:lstStyle/>
          <a:p>
            <a:r>
              <a:rPr lang="en-US" altLang="zh-CN"/>
              <a:t> </a:t>
            </a:r>
            <a:endParaRPr lang="en-US" altLang="zh-CN"/>
          </a:p>
        </p:txBody>
      </p:sp>
      <p:sp>
        <p:nvSpPr>
          <p:cNvPr id="752643" name="文本占位符 752642"/>
          <p:cNvSpPr>
            <a:spLocks noGrp="1"/>
          </p:cNvSpPr>
          <p:nvPr>
            <p:ph type="body" idx="4294967295"/>
          </p:nvPr>
        </p:nvSpPr>
        <p:spPr>
          <a:xfrm>
            <a:off x="900113" y="1700213"/>
            <a:ext cx="7772400" cy="2230437"/>
          </a:xfrm>
        </p:spPr>
        <p:txBody>
          <a:bodyPr/>
          <a:lstStyle/>
          <a:p>
            <a:pPr lvl="1">
              <a:buNone/>
            </a:pPr>
            <a:r>
              <a:rPr lang="en-US" altLang="zh-CN" b="1">
                <a:latin typeface="隶书" panose="02010509060101010101" pitchFamily="49" charset="-122"/>
              </a:rPr>
              <a:t>4.1.2  </a:t>
            </a:r>
            <a:r>
              <a:rPr lang="zh-CN" altLang="en-US" b="1">
                <a:latin typeface="隶书" panose="02010509060101010101" pitchFamily="49" charset="-122"/>
              </a:rPr>
              <a:t>变面积型电容式传感器</a:t>
            </a:r>
            <a:endParaRPr lang="zh-CN" altLang="en-US" b="1">
              <a:latin typeface="隶书" panose="02010509060101010101" pitchFamily="49" charset="-122"/>
            </a:endParaRPr>
          </a:p>
          <a:p>
            <a:pPr>
              <a:buNone/>
            </a:pPr>
            <a:r>
              <a:rPr lang="zh-CN" altLang="en-US" sz="2800" b="1"/>
              <a:t> </a:t>
            </a:r>
            <a:r>
              <a:rPr lang="zh-CN" altLang="en-US" sz="2800">
                <a:latin typeface="华文行楷" panose="02010800040101010101" pitchFamily="2" charset="-122"/>
              </a:rPr>
              <a:t>  </a:t>
            </a:r>
            <a:r>
              <a:rPr lang="en-US" altLang="zh-CN" sz="2800" b="1">
                <a:latin typeface="华文行楷" panose="02010800040101010101" pitchFamily="2" charset="-122"/>
              </a:rPr>
              <a:t>1</a:t>
            </a:r>
            <a:r>
              <a:rPr lang="zh-CN" altLang="en-US" sz="2800" b="1">
                <a:latin typeface="华文行楷" panose="02010800040101010101" pitchFamily="2" charset="-122"/>
              </a:rPr>
              <a:t>、线性位移电容传感器</a:t>
            </a:r>
            <a:endParaRPr lang="zh-CN" altLang="en-US" sz="2800" b="1">
              <a:latin typeface="华文行楷" panose="02010800040101010101" pitchFamily="2" charset="-122"/>
            </a:endParaRPr>
          </a:p>
          <a:p>
            <a:r>
              <a:rPr lang="zh-CN" altLang="en-US" sz="2800">
                <a:latin typeface="宋体" panose="02010600030101010101" pitchFamily="2" charset="-122"/>
              </a:rPr>
              <a:t>    当动极板相对于定极板沿长度方向平移</a:t>
            </a:r>
            <a:r>
              <a:rPr lang="en-US" altLang="zh-CN" sz="2800" err="1">
                <a:latin typeface="宋体" panose="02010600030101010101" pitchFamily="2" charset="-122"/>
              </a:rPr>
              <a:t>Δ</a:t>
            </a:r>
            <a:r>
              <a:rPr lang="en-US" altLang="zh-CN" sz="2800" i="1" err="1">
                <a:latin typeface="宋体" panose="02010600030101010101" pitchFamily="2" charset="-122"/>
              </a:rPr>
              <a:t>x</a:t>
            </a:r>
            <a:r>
              <a:rPr lang="zh-CN" altLang="en-US" sz="2800">
                <a:latin typeface="宋体" panose="02010600030101010101" pitchFamily="2" charset="-122"/>
              </a:rPr>
              <a:t>时，则电容变化量为</a:t>
            </a:r>
            <a:r>
              <a:rPr lang="zh-CN" altLang="en-US" sz="2800"/>
              <a:t> </a:t>
            </a:r>
            <a:endParaRPr lang="zh-CN" altLang="en-US" sz="2800"/>
          </a:p>
        </p:txBody>
      </p:sp>
      <p:sp>
        <p:nvSpPr>
          <p:cNvPr id="752644" name="矩形 752643"/>
          <p:cNvSpPr/>
          <p:nvPr/>
        </p:nvSpPr>
        <p:spPr>
          <a:xfrm>
            <a:off x="0" y="3267075"/>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52645" name="对象 752644"/>
          <p:cNvGraphicFramePr>
            <a:graphicFrameLocks noChangeAspect="1"/>
          </p:cNvGraphicFramePr>
          <p:nvPr/>
        </p:nvGraphicFramePr>
        <p:xfrm>
          <a:off x="2411413" y="4005263"/>
          <a:ext cx="3657600" cy="1011237"/>
        </p:xfrm>
        <a:graphic>
          <a:graphicData uri="http://schemas.openxmlformats.org/presentationml/2006/ole">
            <mc:AlternateContent>
              <mc:Choice xmlns:v="urn:schemas-microsoft-com:vml" Requires="v">
                <p:oleObj spid="_x0000_s1049" r:id="rId2" imgW="1282700" imgH="355600" progId="Equation.3">
                  <p:embed/>
                </p:oleObj>
              </mc:Choice>
              <mc:Fallback>
                <p:oleObj r:id="rId2" imgW="1282700" imgH="355600" progId="Equation.3">
                  <p:embed/>
                  <p:pic>
                    <p:nvPicPr>
                      <p:cNvPr id="0" name="OLE substitute image"/>
                      <p:cNvPicPr/>
                      <p:nvPr/>
                    </p:nvPicPr>
                    <p:blipFill>
                      <a:blip r:embed="rId3"/>
                      <a:stretch>
                        <a:fillRect/>
                      </a:stretch>
                    </p:blipFill>
                    <p:spPr>
                      <a:xfrm>
                        <a:off x="2411413" y="4005263"/>
                        <a:ext cx="3657600" cy="1011237"/>
                      </a:xfrm>
                      <a:prstGeom prst="rect">
                        <a:avLst/>
                      </a:prstGeom>
                      <a:noFill/>
                      <a:ln w="38100">
                        <a:noFill/>
                        <a:miter/>
                      </a:ln>
                    </p:spPr>
                  </p:pic>
                </p:oleObj>
              </mc:Fallback>
            </mc:AlternateContent>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3666" name="标题 753665"/>
          <p:cNvSpPr>
            <a:spLocks noGrp="1"/>
          </p:cNvSpPr>
          <p:nvPr>
            <p:ph type="title"/>
          </p:nvPr>
        </p:nvSpPr>
        <p:spPr/>
        <p:txBody>
          <a:bodyPr anchor="ctr"/>
          <a:lstStyle/>
          <a:p>
            <a:r>
              <a:rPr lang="en-US" altLang="zh-CN"/>
              <a:t> </a:t>
            </a:r>
            <a:endParaRPr lang="en-US" altLang="zh-CN"/>
          </a:p>
        </p:txBody>
      </p:sp>
      <p:sp>
        <p:nvSpPr>
          <p:cNvPr id="753667" name="文本占位符 753666"/>
          <p:cNvSpPr>
            <a:spLocks noGrp="1"/>
          </p:cNvSpPr>
          <p:nvPr>
            <p:ph type="body" idx="4294967295"/>
          </p:nvPr>
        </p:nvSpPr>
        <p:spPr>
          <a:xfrm>
            <a:off x="900113" y="2349500"/>
            <a:ext cx="7772400" cy="2819400"/>
          </a:xfrm>
        </p:spPr>
        <p:txBody>
          <a:bodyPr/>
          <a:lstStyle/>
          <a:p>
            <a:r>
              <a:rPr lang="en-US" altLang="zh-CN">
                <a:latin typeface="宋体" panose="02010600030101010101" pitchFamily="2" charset="-122"/>
              </a:rPr>
              <a:t>    </a:t>
            </a:r>
            <a:r>
              <a:rPr lang="zh-CN" altLang="en-US" sz="2800">
                <a:latin typeface="宋体" panose="02010600030101010101" pitchFamily="2" charset="-122"/>
              </a:rPr>
              <a:t>电容相对变化量为 ：     		</a:t>
            </a:r>
            <a:endParaRPr lang="zh-CN" altLang="en-US" sz="2800">
              <a:latin typeface="宋体" panose="02010600030101010101" pitchFamily="2" charset="-122"/>
            </a:endParaRPr>
          </a:p>
          <a:p>
            <a:endParaRPr lang="zh-CN" altLang="en-US" sz="2800">
              <a:latin typeface="宋体" panose="02010600030101010101" pitchFamily="2" charset="-122"/>
            </a:endParaRPr>
          </a:p>
          <a:p>
            <a:r>
              <a:rPr lang="zh-CN" altLang="en-US" sz="2800">
                <a:latin typeface="宋体" panose="02010600030101010101" pitchFamily="2" charset="-122"/>
              </a:rPr>
              <a:t>    很明显，这种传感器其电容量</a:t>
            </a:r>
            <a:r>
              <a:rPr lang="en-US" altLang="zh-CN" sz="2800" i="1">
                <a:latin typeface="宋体" panose="02010600030101010101" pitchFamily="2" charset="-122"/>
              </a:rPr>
              <a:t>C</a:t>
            </a:r>
            <a:r>
              <a:rPr lang="zh-CN" altLang="en-US" sz="2800">
                <a:latin typeface="宋体" panose="02010600030101010101" pitchFamily="2" charset="-122"/>
              </a:rPr>
              <a:t>与水平位移</a:t>
            </a:r>
            <a:r>
              <a:rPr lang="en-US" altLang="zh-CN" sz="2800" err="1">
                <a:latin typeface="宋体" panose="02010600030101010101" pitchFamily="2" charset="-122"/>
              </a:rPr>
              <a:t>Δ</a:t>
            </a:r>
            <a:r>
              <a:rPr lang="en-US" altLang="zh-CN" sz="2800" i="1" err="1">
                <a:latin typeface="宋体" panose="02010600030101010101" pitchFamily="2" charset="-122"/>
              </a:rPr>
              <a:t>x</a:t>
            </a:r>
            <a:r>
              <a:rPr lang="zh-CN" altLang="en-US" sz="2800">
                <a:latin typeface="宋体" panose="02010600030101010101" pitchFamily="2" charset="-122"/>
              </a:rPr>
              <a:t>呈线牲关系。</a:t>
            </a:r>
            <a:endParaRPr lang="zh-CN" altLang="en-US" sz="2800">
              <a:latin typeface="宋体" panose="02010600030101010101" pitchFamily="2" charset="-122"/>
            </a:endParaRPr>
          </a:p>
        </p:txBody>
      </p:sp>
      <p:sp>
        <p:nvSpPr>
          <p:cNvPr id="753668" name="矩形 753667"/>
          <p:cNvSpPr/>
          <p:nvPr/>
        </p:nvSpPr>
        <p:spPr>
          <a:xfrm>
            <a:off x="0" y="32337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53669" name="对象 753668"/>
          <p:cNvGraphicFramePr>
            <a:graphicFrameLocks noChangeAspect="1"/>
          </p:cNvGraphicFramePr>
          <p:nvPr/>
        </p:nvGraphicFramePr>
        <p:xfrm>
          <a:off x="5651500" y="2137093"/>
          <a:ext cx="1524000" cy="1096962"/>
        </p:xfrm>
        <a:graphic>
          <a:graphicData uri="http://schemas.openxmlformats.org/presentationml/2006/ole">
            <mc:AlternateContent>
              <mc:Choice xmlns:v="urn:schemas-microsoft-com:vml" Requires="v">
                <p:oleObj spid="_x0000_s1050" r:id="rId2" imgW="546100" imgH="393700" progId="Equation.DSMT4">
                  <p:embed/>
                </p:oleObj>
              </mc:Choice>
              <mc:Fallback>
                <p:oleObj r:id="rId2" imgW="546100" imgH="393700" progId="Equation.DSMT4">
                  <p:embed/>
                  <p:pic>
                    <p:nvPicPr>
                      <p:cNvPr id="0" name="OLE substitute image"/>
                      <p:cNvPicPr/>
                      <p:nvPr/>
                    </p:nvPicPr>
                    <p:blipFill>
                      <a:blip r:embed="rId3"/>
                      <a:stretch>
                        <a:fillRect/>
                      </a:stretch>
                    </p:blipFill>
                    <p:spPr>
                      <a:xfrm>
                        <a:off x="5651500" y="2137093"/>
                        <a:ext cx="1524000" cy="1096962"/>
                      </a:xfrm>
                      <a:prstGeom prst="rect">
                        <a:avLst/>
                      </a:prstGeom>
                      <a:noFill/>
                      <a:ln w="38100">
                        <a:noFill/>
                        <a:miter/>
                      </a:ln>
                    </p:spPr>
                  </p:pic>
                </p:oleObj>
              </mc:Fallback>
            </mc:AlternateContent>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3061" name="矩形 813060"/>
          <p:cNvSpPr/>
          <p:nvPr/>
        </p:nvSpPr>
        <p:spPr>
          <a:xfrm>
            <a:off x="3995738" y="2381250"/>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pic>
        <p:nvPicPr>
          <p:cNvPr id="813060" name="图片 813059" descr="0305"/>
          <p:cNvPicPr>
            <a:picLocks noChangeAspect="1"/>
          </p:cNvPicPr>
          <p:nvPr/>
        </p:nvPicPr>
        <p:blipFill>
          <a:blip r:embed="rId2"/>
          <a:stretch>
            <a:fillRect/>
          </a:stretch>
        </p:blipFill>
        <p:spPr>
          <a:xfrm>
            <a:off x="1258888" y="1700213"/>
            <a:ext cx="1982787" cy="2736850"/>
          </a:xfrm>
          <a:prstGeom prst="rect">
            <a:avLst/>
          </a:prstGeom>
          <a:noFill/>
          <a:ln w="9525">
            <a:noFill/>
          </a:ln>
        </p:spPr>
      </p:pic>
      <p:sp>
        <p:nvSpPr>
          <p:cNvPr id="813062" name="矩形 813061"/>
          <p:cNvSpPr/>
          <p:nvPr/>
        </p:nvSpPr>
        <p:spPr>
          <a:xfrm>
            <a:off x="3995738" y="4216400"/>
            <a:ext cx="219075" cy="26035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100">
                <a:latin typeface="Times New Roman" panose="02020603050405020304" pitchFamily="18" charset="0"/>
              </a:rPr>
              <a:t> </a:t>
            </a:r>
            <a:endParaRPr lang="en-US" altLang="zh-CN">
              <a:latin typeface="Times New Roman" panose="02020603050405020304" pitchFamily="18" charset="0"/>
            </a:endParaRPr>
          </a:p>
        </p:txBody>
      </p:sp>
      <p:sp>
        <p:nvSpPr>
          <p:cNvPr id="813063" name="矩形 813062"/>
          <p:cNvSpPr/>
          <p:nvPr/>
        </p:nvSpPr>
        <p:spPr>
          <a:xfrm>
            <a:off x="900113" y="4724400"/>
            <a:ext cx="3519487" cy="45720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000">
                <a:latin typeface="Times New Roman" panose="02020603050405020304" pitchFamily="18" charset="0"/>
              </a:rPr>
              <a:t>图</a:t>
            </a:r>
            <a:r>
              <a:rPr lang="en-US" altLang="zh-CN" sz="2000">
                <a:latin typeface="Times New Roman" panose="02020603050405020304" pitchFamily="18" charset="0"/>
              </a:rPr>
              <a:t>4-5  </a:t>
            </a:r>
            <a:r>
              <a:rPr lang="zh-CN" altLang="en-US" sz="2000">
                <a:latin typeface="Times New Roman" panose="02020603050405020304" pitchFamily="18" charset="0"/>
              </a:rPr>
              <a:t>变面积型电容器原理图</a:t>
            </a:r>
            <a:r>
              <a:rPr lang="zh-CN" altLang="en-US">
                <a:latin typeface="Times New Roman" panose="02020603050405020304" pitchFamily="18" charset="0"/>
              </a:rPr>
              <a:t> </a:t>
            </a:r>
            <a:endParaRPr lang="zh-CN" altLang="en-US">
              <a:latin typeface="Times New Roman" panose="02020603050405020304" pitchFamily="18" charset="0"/>
            </a:endParaRPr>
          </a:p>
        </p:txBody>
      </p:sp>
      <p:pic>
        <p:nvPicPr>
          <p:cNvPr id="813064" name="图片 813063" descr="0306"/>
          <p:cNvPicPr>
            <a:picLocks noChangeAspect="1"/>
          </p:cNvPicPr>
          <p:nvPr/>
        </p:nvPicPr>
        <p:blipFill>
          <a:blip r:embed="rId3"/>
          <a:stretch>
            <a:fillRect/>
          </a:stretch>
        </p:blipFill>
        <p:spPr>
          <a:xfrm>
            <a:off x="5867400" y="1989138"/>
            <a:ext cx="1863725" cy="1944687"/>
          </a:xfrm>
          <a:prstGeom prst="rect">
            <a:avLst/>
          </a:prstGeom>
          <a:noFill/>
          <a:ln w="9525">
            <a:noFill/>
          </a:ln>
        </p:spPr>
      </p:pic>
      <p:sp>
        <p:nvSpPr>
          <p:cNvPr id="813065" name="矩形 813064"/>
          <p:cNvSpPr/>
          <p:nvPr/>
        </p:nvSpPr>
        <p:spPr>
          <a:xfrm>
            <a:off x="5116513" y="4724400"/>
            <a:ext cx="4027487" cy="45720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000">
                <a:latin typeface="Times New Roman" panose="02020603050405020304" pitchFamily="18" charset="0"/>
              </a:rPr>
              <a:t>图</a:t>
            </a:r>
            <a:r>
              <a:rPr lang="en-US" altLang="zh-CN" sz="2000">
                <a:latin typeface="Times New Roman" panose="02020603050405020304" pitchFamily="18" charset="0"/>
              </a:rPr>
              <a:t>4-6  </a:t>
            </a:r>
            <a:r>
              <a:rPr lang="zh-CN" altLang="en-US" sz="2000">
                <a:latin typeface="Times New Roman" panose="02020603050405020304" pitchFamily="18" charset="0"/>
              </a:rPr>
              <a:t>电容式角位移传感器原理图</a:t>
            </a:r>
            <a:r>
              <a:rPr lang="zh-CN" altLang="en-US">
                <a:latin typeface="Times New Roman" panose="02020603050405020304" pitchFamily="18" charset="0"/>
              </a:rPr>
              <a:t> </a:t>
            </a:r>
            <a:endParaRPr lang="zh-CN" altLang="en-US">
              <a:latin typeface="Times New Roman" panose="02020603050405020304" pitchFamily="18"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2098" name="文本占位符 132097"/>
          <p:cNvSpPr>
            <a:spLocks noGrp="1"/>
          </p:cNvSpPr>
          <p:nvPr>
            <p:ph type="body" idx="4294967295"/>
          </p:nvPr>
        </p:nvSpPr>
        <p:spPr>
          <a:xfrm>
            <a:off x="418783" y="1646873"/>
            <a:ext cx="8305800" cy="3124200"/>
          </a:xfrm>
        </p:spPr>
        <p:txBody>
          <a:bodyPr/>
          <a:lstStyle/>
          <a:p>
            <a:pPr>
              <a:lnSpc>
                <a:spcPct val="130000"/>
              </a:lnSpc>
              <a:buNone/>
            </a:pPr>
            <a:r>
              <a:rPr lang="en-US" altLang="zh-CN" b="1">
                <a:latin typeface="Times New Roman" panose="02020603050405020304" pitchFamily="18" charset="0"/>
              </a:rPr>
              <a:t>             </a:t>
            </a:r>
            <a:r>
              <a:rPr lang="zh-CN" altLang="en-US" sz="2800" b="1">
                <a:latin typeface="Times New Roman" panose="02020603050405020304" pitchFamily="18" charset="0"/>
              </a:rPr>
              <a:t>变面积式电容传感器的输出特性是线性的，灵敏度是常数。这一类传感器多用于检测直线位移、角位移、尺寸等参量。</a:t>
            </a:r>
            <a:endParaRPr lang="zh-CN" altLang="en-US" sz="2800" b="1">
              <a:latin typeface="Times New Roman" panose="02020603050405020304" pitchFamily="18" charset="0"/>
            </a:endParaRPr>
          </a:p>
          <a:p>
            <a:pPr>
              <a:lnSpc>
                <a:spcPct val="130000"/>
              </a:lnSpc>
              <a:buNone/>
            </a:pPr>
            <a:r>
              <a:rPr lang="zh-CN" altLang="en-US" sz="2800" b="1">
                <a:latin typeface="Times New Roman" panose="02020603050405020304" pitchFamily="18" charset="0"/>
              </a:rPr>
              <a:t>            </a:t>
            </a:r>
            <a:r>
              <a:rPr lang="zh-CN" altLang="en-US" sz="2800" b="1">
                <a:solidFill>
                  <a:srgbClr val="FF0000"/>
                </a:solidFill>
                <a:latin typeface="Times New Roman" panose="02020603050405020304" pitchFamily="18" charset="0"/>
              </a:rPr>
              <a:t>请画出变面积式电容传感器的输出特性曲线！</a:t>
            </a:r>
            <a:endParaRPr lang="zh-CN" altLang="en-US" sz="2800" b="1">
              <a:solidFill>
                <a:srgbClr val="FF0000"/>
              </a:solidFill>
              <a:latin typeface="Times New Roman" panose="02020603050405020304" pitchFamily="18" charset="0"/>
            </a:endParaRPr>
          </a:p>
        </p:txBody>
      </p:sp>
    </p:spTree>
  </p:cSld>
  <p:clrMapOvr>
    <a:masterClrMapping/>
  </p:clrMapOvr>
  <p:transition spd="med" advTm="147500">
    <p:spli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32098">
                                            <p:txEl>
                                              <p:pRg st="0" end="0"/>
                                            </p:txEl>
                                          </p:spTgt>
                                        </p:tgtEl>
                                        <p:attrNameLst>
                                          <p:attrName>style.visibility</p:attrName>
                                        </p:attrNameLst>
                                      </p:cBhvr>
                                      <p:to>
                                        <p:strVal val="visible"/>
                                      </p:to>
                                    </p:set>
                                    <p:animEffect transition="in" filter="blinds(horizontal)">
                                      <p:cBhvr>
                                        <p:cTn id="7" dur="500"/>
                                        <p:tgtEl>
                                          <p:spTgt spid="132098">
                                            <p:txEl>
                                              <p:pRg st="0" end="0"/>
                                            </p:txEl>
                                          </p:spTgt>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32098">
                                            <p:txEl>
                                              <p:pRg st="1" end="1"/>
                                            </p:txEl>
                                          </p:spTgt>
                                        </p:tgtEl>
                                        <p:attrNameLst>
                                          <p:attrName>style.visibility</p:attrName>
                                        </p:attrNameLst>
                                      </p:cBhvr>
                                      <p:to>
                                        <p:strVal val="visible"/>
                                      </p:to>
                                    </p:set>
                                    <p:animEffect transition="in" filter="blinds(horizontal)">
                                      <p:cBhvr>
                                        <p:cTn id="11" dur="500"/>
                                        <p:tgtEl>
                                          <p:spTgt spid="13209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8" grpId="0" uiExpand="1" build="p" advAuto="100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4690" name="标题 754689"/>
          <p:cNvSpPr>
            <a:spLocks noGrp="1"/>
          </p:cNvSpPr>
          <p:nvPr>
            <p:ph type="title"/>
          </p:nvPr>
        </p:nvSpPr>
        <p:spPr/>
        <p:txBody>
          <a:bodyPr anchor="ctr"/>
          <a:lstStyle/>
          <a:p>
            <a:r>
              <a:rPr lang="en-US" altLang="zh-CN"/>
              <a:t> </a:t>
            </a:r>
            <a:endParaRPr lang="en-US" altLang="zh-CN"/>
          </a:p>
        </p:txBody>
      </p:sp>
      <p:sp>
        <p:nvSpPr>
          <p:cNvPr id="754691" name="文本占位符 754690"/>
          <p:cNvSpPr>
            <a:spLocks noGrp="1"/>
          </p:cNvSpPr>
          <p:nvPr>
            <p:ph type="body" idx="4294967295"/>
          </p:nvPr>
        </p:nvSpPr>
        <p:spPr>
          <a:xfrm>
            <a:off x="827088" y="1484313"/>
            <a:ext cx="7772400" cy="4114800"/>
          </a:xfrm>
        </p:spPr>
        <p:txBody>
          <a:bodyPr/>
          <a:lstStyle/>
          <a:p>
            <a:pPr lvl="2">
              <a:buNone/>
            </a:pPr>
            <a:r>
              <a:rPr lang="en-US" altLang="zh-CN" sz="2800" b="1">
                <a:latin typeface="华文行楷" panose="02010800040101010101" pitchFamily="2" charset="-122"/>
              </a:rPr>
              <a:t>2</a:t>
            </a:r>
            <a:r>
              <a:rPr lang="zh-CN" altLang="en-US" sz="2800" b="1">
                <a:latin typeface="华文行楷" panose="02010800040101010101" pitchFamily="2" charset="-122"/>
              </a:rPr>
              <a:t>、电容式角位移传感器</a:t>
            </a:r>
            <a:endParaRPr lang="zh-CN" altLang="en-US" sz="2800" b="1">
              <a:latin typeface="华文行楷" panose="02010800040101010101" pitchFamily="2" charset="-122"/>
            </a:endParaRPr>
          </a:p>
          <a:p>
            <a:r>
              <a:rPr lang="zh-CN" altLang="en-US" sz="2800">
                <a:latin typeface="宋体" panose="02010600030101010101" pitchFamily="2" charset="-122"/>
              </a:rPr>
              <a:t>    当动极板有一个角位移</a:t>
            </a:r>
            <a:r>
              <a:rPr lang="en-US" altLang="zh-CN" sz="2800" i="1">
                <a:latin typeface="宋体" panose="02010600030101010101" pitchFamily="2" charset="-122"/>
                <a:sym typeface="Symbol" panose="05050102010706020507" pitchFamily="18" charset="2"/>
              </a:rPr>
              <a:t></a:t>
            </a:r>
            <a:r>
              <a:rPr lang="en-US" altLang="zh-CN" sz="2800" i="1">
                <a:latin typeface="宋体" panose="02010600030101010101" pitchFamily="2" charset="-122"/>
              </a:rPr>
              <a:t> </a:t>
            </a:r>
            <a:r>
              <a:rPr lang="zh-CN" altLang="en-US" sz="2800">
                <a:latin typeface="宋体" panose="02010600030101010101" pitchFamily="2" charset="-122"/>
              </a:rPr>
              <a:t>时，与定极板间的有效覆盖面积就发生改变，从而改变了两极板间的电容量。 </a:t>
            </a:r>
            <a:endParaRPr lang="zh-CN" altLang="en-US" sz="2800">
              <a:latin typeface="宋体" panose="02010600030101010101" pitchFamily="2" charset="-122"/>
            </a:endParaRPr>
          </a:p>
          <a:p>
            <a:r>
              <a:rPr lang="zh-CN" altLang="en-US" sz="2800">
                <a:latin typeface="宋体" panose="02010600030101010101" pitchFamily="2" charset="-122"/>
              </a:rPr>
              <a:t>    当动极板转动</a:t>
            </a:r>
            <a:r>
              <a:rPr lang="en-US" altLang="zh-CN" sz="2800" i="1">
                <a:latin typeface="宋体" panose="02010600030101010101" pitchFamily="2" charset="-122"/>
                <a:sym typeface="Symbol" panose="05050102010706020507" pitchFamily="18" charset="2"/>
              </a:rPr>
              <a:t></a:t>
            </a:r>
            <a:r>
              <a:rPr lang="en-US" altLang="zh-CN" sz="2800" i="1">
                <a:latin typeface="宋体" panose="02010600030101010101" pitchFamily="2" charset="-122"/>
              </a:rPr>
              <a:t> </a:t>
            </a:r>
            <a:r>
              <a:rPr lang="zh-CN" altLang="en-US" sz="2800">
                <a:latin typeface="宋体" panose="02010600030101010101" pitchFamily="2" charset="-122"/>
              </a:rPr>
              <a:t>时，则</a:t>
            </a:r>
            <a:endParaRPr lang="zh-CN" altLang="en-US" sz="2800">
              <a:latin typeface="宋体" panose="02010600030101010101" pitchFamily="2" charset="-122"/>
            </a:endParaRPr>
          </a:p>
        </p:txBody>
      </p:sp>
      <p:sp>
        <p:nvSpPr>
          <p:cNvPr id="754692" name="矩形 754691"/>
          <p:cNvSpPr/>
          <p:nvPr/>
        </p:nvSpPr>
        <p:spPr>
          <a:xfrm>
            <a:off x="0" y="31575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54693" name="对象 754692"/>
          <p:cNvGraphicFramePr>
            <a:graphicFrameLocks noChangeAspect="1"/>
          </p:cNvGraphicFramePr>
          <p:nvPr/>
        </p:nvGraphicFramePr>
        <p:xfrm>
          <a:off x="2268538" y="3933825"/>
          <a:ext cx="4608512" cy="1492250"/>
        </p:xfrm>
        <a:graphic>
          <a:graphicData uri="http://schemas.openxmlformats.org/presentationml/2006/ole">
            <mc:AlternateContent>
              <mc:Choice xmlns:v="urn:schemas-microsoft-com:vml" Requires="v">
                <p:oleObj spid="_x0000_s1051" r:id="rId2" imgW="1675765" imgH="546100" progId="Equation.DSMT4">
                  <p:embed/>
                </p:oleObj>
              </mc:Choice>
              <mc:Fallback>
                <p:oleObj r:id="rId2" imgW="1675765" imgH="546100" progId="Equation.DSMT4">
                  <p:embed/>
                  <p:pic>
                    <p:nvPicPr>
                      <p:cNvPr id="0" name="OLE substitute image"/>
                      <p:cNvPicPr/>
                      <p:nvPr/>
                    </p:nvPicPr>
                    <p:blipFill>
                      <a:blip r:embed="rId3"/>
                      <a:stretch>
                        <a:fillRect/>
                      </a:stretch>
                    </p:blipFill>
                    <p:spPr>
                      <a:xfrm>
                        <a:off x="2268538" y="3933825"/>
                        <a:ext cx="4608512" cy="1492250"/>
                      </a:xfrm>
                      <a:prstGeom prst="rect">
                        <a:avLst/>
                      </a:prstGeom>
                      <a:noFill/>
                      <a:ln w="38100">
                        <a:noFill/>
                        <a:miter/>
                      </a:ln>
                    </p:spPr>
                  </p:pic>
                </p:oleObj>
              </mc:Fallback>
            </mc:AlternateContent>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6" name="标题 93185"/>
          <p:cNvSpPr>
            <a:spLocks noGrp="1"/>
          </p:cNvSpPr>
          <p:nvPr>
            <p:ph type="title"/>
          </p:nvPr>
        </p:nvSpPr>
        <p:spPr>
          <a:xfrm>
            <a:off x="896620" y="426720"/>
            <a:ext cx="6897370" cy="609600"/>
          </a:xfrm>
        </p:spPr>
        <p:txBody>
          <a:bodyPr anchor="b"/>
          <a:lstStyle/>
          <a:p>
            <a:pPr>
              <a:lnSpc>
                <a:spcPct val="130000"/>
              </a:lnSpc>
            </a:pPr>
            <a:r>
              <a:rPr lang="en-US" altLang="zh-CN" sz="3200" b="1">
                <a:latin typeface="隶书" panose="02010509060101010101" pitchFamily="49" charset="-122"/>
                <a:sym typeface="+mn-ea"/>
              </a:rPr>
              <a:t>4.1.3  </a:t>
            </a:r>
            <a:r>
              <a:rPr lang="zh-CN" altLang="en-US" sz="3200" b="1">
                <a:latin typeface="隶书" panose="02010509060101010101" pitchFamily="49" charset="-122"/>
                <a:sym typeface="+mn-ea"/>
              </a:rPr>
              <a:t>变介质型电容式传感器</a:t>
            </a:r>
            <a:endParaRPr lang="zh-CN" altLang="en-US" sz="3200" b="1">
              <a:latin typeface="Times New Roman" panose="02020603050405020304" pitchFamily="18" charset="0"/>
              <a:ea typeface="黑体" panose="02010609060101010101" pitchFamily="2" charset="-122"/>
            </a:endParaRPr>
          </a:p>
        </p:txBody>
      </p:sp>
      <p:sp>
        <p:nvSpPr>
          <p:cNvPr id="93187" name="文本占位符 93186"/>
          <p:cNvSpPr>
            <a:spLocks noGrp="1"/>
          </p:cNvSpPr>
          <p:nvPr>
            <p:ph type="body" idx="4294967295"/>
          </p:nvPr>
        </p:nvSpPr>
        <p:spPr>
          <a:xfrm>
            <a:off x="316865" y="1430020"/>
            <a:ext cx="8686800" cy="1676400"/>
          </a:xfrm>
        </p:spPr>
        <p:txBody>
          <a:bodyPr/>
          <a:lstStyle/>
          <a:p>
            <a:pPr>
              <a:lnSpc>
                <a:spcPct val="100000"/>
              </a:lnSpc>
              <a:spcBef>
                <a:spcPct val="0"/>
              </a:spcBef>
              <a:buNone/>
            </a:pPr>
            <a:r>
              <a:rPr lang="en-US" altLang="zh-CN" b="1">
                <a:latin typeface="Times New Roman" panose="02020603050405020304" pitchFamily="18" charset="0"/>
              </a:rPr>
              <a:t>            </a:t>
            </a:r>
            <a:r>
              <a:rPr lang="zh-CN" altLang="en-US" sz="2400" b="1">
                <a:latin typeface="Times New Roman" panose="02020603050405020304" pitchFamily="18" charset="0"/>
              </a:rPr>
              <a:t>因为各种介质的相对介电常数不同，所以在电容器两极板间插入不同介质时，电容器的电容量也就不同</a:t>
            </a:r>
            <a:r>
              <a:rPr lang="zh-CN" altLang="en-US" b="1">
                <a:latin typeface="Times New Roman" panose="02020603050405020304" pitchFamily="18" charset="0"/>
              </a:rPr>
              <a:t>。</a:t>
            </a:r>
            <a:endParaRPr lang="zh-CN" altLang="en-US" b="1">
              <a:latin typeface="宋体" panose="02010600030101010101" pitchFamily="2" charset="-122"/>
            </a:endParaRPr>
          </a:p>
        </p:txBody>
      </p:sp>
      <p:pic>
        <p:nvPicPr>
          <p:cNvPr id="93188" name="图片 93187" descr="表5-1 几种介质的相对介电常数"/>
          <p:cNvPicPr>
            <a:picLocks noChangeAspect="1"/>
          </p:cNvPicPr>
          <p:nvPr/>
        </p:nvPicPr>
        <p:blipFill>
          <a:blip r:embed="rId2"/>
          <a:stretch>
            <a:fillRect/>
          </a:stretch>
        </p:blipFill>
        <p:spPr>
          <a:xfrm>
            <a:off x="1010285" y="3385185"/>
            <a:ext cx="7670165" cy="2954020"/>
          </a:xfrm>
          <a:prstGeom prst="rect">
            <a:avLst/>
          </a:prstGeom>
          <a:noFill/>
          <a:ln w="9525">
            <a:noFill/>
          </a:ln>
        </p:spPr>
      </p:pic>
      <p:sp>
        <p:nvSpPr>
          <p:cNvPr id="93189" name="文本框 93188"/>
          <p:cNvSpPr txBox="1"/>
          <p:nvPr/>
        </p:nvSpPr>
        <p:spPr>
          <a:xfrm>
            <a:off x="2329180" y="2818130"/>
            <a:ext cx="5181600" cy="5667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Bef>
                <a:spcPct val="20000"/>
              </a:spcBef>
              <a:buClr>
                <a:schemeClr val="hlink"/>
              </a:buClr>
              <a:buSzPct val="60000"/>
              <a:buFont typeface="Wingdings" panose="05000000000000000000" pitchFamily="2" charset="2"/>
              <a:buNone/>
            </a:pPr>
            <a:r>
              <a:rPr lang="zh-CN" altLang="en-US" sz="2400" b="1">
                <a:latin typeface="宋体" panose="02010600030101010101" pitchFamily="2" charset="-122"/>
                <a:ea typeface="黑体" panose="02010609060101010101" pitchFamily="2" charset="-122"/>
              </a:rPr>
              <a:t>几种介质的相对介电常数</a:t>
            </a:r>
            <a:endParaRPr lang="zh-CN" altLang="en-US" sz="2400" b="1">
              <a:latin typeface="宋体" panose="02010600030101010101" pitchFamily="2" charset="-122"/>
              <a:ea typeface="黑体" panose="02010609060101010101" pitchFamily="2" charset="-122"/>
            </a:endParaRPr>
          </a:p>
        </p:txBody>
      </p:sp>
    </p:spTree>
  </p:cSld>
  <p:clrMapOvr>
    <a:masterClrMapping/>
  </p:clrMapOvr>
  <p:transition spd="med" advTm="147500">
    <p:spli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1000"/>
                                  </p:stCondLst>
                                  <p:childTnLst>
                                    <p:set>
                                      <p:cBhvr>
                                        <p:cTn id="6" dur="1" fill="hold">
                                          <p:stCondLst>
                                            <p:cond delay="0"/>
                                          </p:stCondLst>
                                        </p:cTn>
                                        <p:tgtEl>
                                          <p:spTgt spid="93187">
                                            <p:txEl>
                                              <p:pRg st="0" end="0"/>
                                            </p:txEl>
                                          </p:spTgt>
                                        </p:tgtEl>
                                        <p:attrNameLst>
                                          <p:attrName>style.visibility</p:attrName>
                                        </p:attrNameLst>
                                      </p:cBhvr>
                                      <p:to>
                                        <p:strVal val="visible"/>
                                      </p:to>
                                    </p:set>
                                    <p:animEffect transition="in" filter="blinds(horizontal)">
                                      <p:cBhvr>
                                        <p:cTn id="7" dur="500"/>
                                        <p:tgtEl>
                                          <p:spTgt spid="93187">
                                            <p:txEl>
                                              <p:pRg st="0" end="0"/>
                                            </p:txEl>
                                          </p:spTgt>
                                        </p:tgtEl>
                                      </p:cBhvr>
                                    </p:animEffect>
                                  </p:childTnLst>
                                </p:cTn>
                              </p:par>
                            </p:childTnLst>
                          </p:cTn>
                        </p:par>
                        <p:par>
                          <p:cTn id="8" fill="hold" nodeType="afterGroup">
                            <p:stCondLst>
                              <p:cond delay="1500"/>
                            </p:stCondLst>
                            <p:childTnLst>
                              <p:par>
                                <p:cTn id="9" presetID="17" presetClass="entr" presetSubtype="10" dur="500" fill="hold" nodeType="afterEffect">
                                  <p:stCondLst>
                                    <p:cond delay="5000"/>
                                  </p:stCondLst>
                                  <p:childTnLst>
                                    <p:set>
                                      <p:cBhvr>
                                        <p:cTn id="10" dur="1" fill="hold">
                                          <p:stCondLst>
                                            <p:cond delay="0"/>
                                          </p:stCondLst>
                                        </p:cTn>
                                        <p:tgtEl>
                                          <p:spTgt spid="93188"/>
                                        </p:tgtEl>
                                        <p:attrNameLst>
                                          <p:attrName>style.visibility</p:attrName>
                                        </p:attrNameLst>
                                      </p:cBhvr>
                                      <p:to>
                                        <p:strVal val="visible"/>
                                      </p:to>
                                    </p:set>
                                    <p:anim calcmode="lin" valueType="num">
                                      <p:cBhvr>
                                        <p:cTn id="11" dur="500" fill="hold"/>
                                        <p:tgtEl>
                                          <p:spTgt spid="93188"/>
                                        </p:tgtEl>
                                        <p:attrNameLst>
                                          <p:attrName>ppt_w</p:attrName>
                                        </p:attrNameLst>
                                      </p:cBhvr>
                                      <p:tavLst>
                                        <p:tav tm="0">
                                          <p:val>
                                            <p:fltVal val="0"/>
                                          </p:val>
                                        </p:tav>
                                        <p:tav tm="100000">
                                          <p:val>
                                            <p:strVal val="#ppt_w"/>
                                          </p:val>
                                        </p:tav>
                                      </p:tavLst>
                                    </p:anim>
                                    <p:anim calcmode="lin" valueType="num">
                                      <p:cBhvr>
                                        <p:cTn id="12" dur="500" fill="hold"/>
                                        <p:tgtEl>
                                          <p:spTgt spid="93188"/>
                                        </p:tgtEl>
                                        <p:attrNameLst>
                                          <p:attrName>ppt_h</p:attrName>
                                        </p:attrNameLst>
                                      </p:cBhvr>
                                      <p:tavLst>
                                        <p:tav tm="0">
                                          <p:val>
                                            <p:strVal val="#ppt_h"/>
                                          </p:val>
                                        </p:tav>
                                        <p:tav tm="100000">
                                          <p:val>
                                            <p:strVal val="#ppt_h"/>
                                          </p:val>
                                        </p:tav>
                                      </p:tavLst>
                                    </p:anim>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3" presetClass="entr" presetSubtype="16" dur="500" fill="hold" grpId="0" nodeType="clickEffect">
                                  <p:stCondLst>
                                    <p:cond delay="0"/>
                                  </p:stCondLst>
                                  <p:childTnLst>
                                    <p:set>
                                      <p:cBhvr>
                                        <p:cTn id="16" dur="1" fill="hold">
                                          <p:stCondLst>
                                            <p:cond delay="0"/>
                                          </p:stCondLst>
                                        </p:cTn>
                                        <p:tgtEl>
                                          <p:spTgt spid="93189"/>
                                        </p:tgtEl>
                                        <p:attrNameLst>
                                          <p:attrName>style.visibility</p:attrName>
                                        </p:attrNameLst>
                                      </p:cBhvr>
                                      <p:to>
                                        <p:strVal val="visible"/>
                                      </p:to>
                                    </p:set>
                                    <p:anim calcmode="lin" valueType="num">
                                      <p:cBhvr>
                                        <p:cTn id="17" dur="500" fill="hold"/>
                                        <p:tgtEl>
                                          <p:spTgt spid="93189"/>
                                        </p:tgtEl>
                                        <p:attrNameLst>
                                          <p:attrName>ppt_w</p:attrName>
                                        </p:attrNameLst>
                                      </p:cBhvr>
                                      <p:tavLst>
                                        <p:tav tm="0">
                                          <p:val>
                                            <p:fltVal val="0"/>
                                          </p:val>
                                        </p:tav>
                                        <p:tav tm="100000">
                                          <p:val>
                                            <p:strVal val="#ppt_w"/>
                                          </p:val>
                                        </p:tav>
                                      </p:tavLst>
                                    </p:anim>
                                    <p:anim calcmode="lin" valueType="num">
                                      <p:cBhvr>
                                        <p:cTn id="18" dur="500" fill="hold"/>
                                        <p:tgtEl>
                                          <p:spTgt spid="9318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7" grpId="0" build="p" advAuto="1000"/>
      <p:bldP spid="93189"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211" name="文本占位符 94210"/>
          <p:cNvSpPr>
            <a:spLocks noGrp="1"/>
          </p:cNvSpPr>
          <p:nvPr>
            <p:ph type="body" idx="4294967295"/>
          </p:nvPr>
        </p:nvSpPr>
        <p:spPr>
          <a:xfrm>
            <a:off x="1029335" y="1844675"/>
            <a:ext cx="7581265" cy="2736850"/>
          </a:xfrm>
        </p:spPr>
        <p:txBody>
          <a:bodyPr/>
          <a:lstStyle/>
          <a:p>
            <a:pPr>
              <a:lnSpc>
                <a:spcPct val="130000"/>
              </a:lnSpc>
              <a:buNone/>
            </a:pPr>
            <a:r>
              <a:rPr lang="en-US" altLang="zh-CN" b="1">
                <a:latin typeface="Times New Roman" panose="02020603050405020304" pitchFamily="18" charset="0"/>
              </a:rPr>
              <a:t>            </a:t>
            </a:r>
            <a:r>
              <a:rPr lang="zh-CN" altLang="en-US" sz="2800" b="1">
                <a:solidFill>
                  <a:srgbClr val="FF0000"/>
                </a:solidFill>
                <a:latin typeface="Times New Roman" panose="02020603050405020304" pitchFamily="18" charset="0"/>
              </a:rPr>
              <a:t>根据</a:t>
            </a:r>
            <a:r>
              <a:rPr lang="zh-CN" altLang="en-US" sz="2800" b="1">
                <a:solidFill>
                  <a:srgbClr val="FF0000"/>
                </a:solidFill>
                <a:latin typeface="宋体" panose="02010600030101010101" pitchFamily="2" charset="-122"/>
                <a:ea typeface="黑体" panose="02010609060101010101" pitchFamily="2" charset="-122"/>
              </a:rPr>
              <a:t>表分析</a:t>
            </a:r>
            <a:r>
              <a:rPr lang="zh-CN" altLang="en-US" sz="2800" b="1">
                <a:solidFill>
                  <a:srgbClr val="FF0000"/>
                </a:solidFill>
                <a:latin typeface="Times New Roman" panose="02020603050405020304" pitchFamily="18" charset="0"/>
              </a:rPr>
              <a:t>不同介质对变介电常数电容器的影响。在电容器两极板间插入干的纸和潮湿的纸时，哪一种情况下的电容量大？可以用于测量什么非电量？</a:t>
            </a:r>
            <a:endParaRPr lang="zh-CN" altLang="en-US" sz="2800" b="1">
              <a:solidFill>
                <a:srgbClr val="FF0000"/>
              </a:solidFill>
              <a:latin typeface="Times New Roman" panose="02020603050405020304" pitchFamily="18" charset="0"/>
            </a:endParaRPr>
          </a:p>
        </p:txBody>
      </p:sp>
    </p:spTree>
  </p:cSld>
  <p:clrMapOvr>
    <a:masterClrMapping/>
  </p:clrMapOvr>
  <p:transition spd="med" advTm="147500">
    <p:spli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1000"/>
                                  </p:stCondLst>
                                  <p:childTnLst>
                                    <p:set>
                                      <p:cBhvr>
                                        <p:cTn id="6" dur="1" fill="hold">
                                          <p:stCondLst>
                                            <p:cond delay="0"/>
                                          </p:stCondLst>
                                        </p:cTn>
                                        <p:tgtEl>
                                          <p:spTgt spid="94211">
                                            <p:txEl>
                                              <p:pRg st="0" end="0"/>
                                            </p:txEl>
                                          </p:spTgt>
                                        </p:tgtEl>
                                        <p:attrNameLst>
                                          <p:attrName>style.visibility</p:attrName>
                                        </p:attrNameLst>
                                      </p:cBhvr>
                                      <p:to>
                                        <p:strVal val="visible"/>
                                      </p:to>
                                    </p:set>
                                    <p:animEffect transition="in" filter="blinds(horizontal)">
                                      <p:cBhvr>
                                        <p:cTn id="7" dur="500"/>
                                        <p:tgtEl>
                                          <p:spTgt spid="942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advAuto="100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5714" name="标题 755713"/>
          <p:cNvSpPr>
            <a:spLocks noGrp="1"/>
          </p:cNvSpPr>
          <p:nvPr>
            <p:ph type="title"/>
          </p:nvPr>
        </p:nvSpPr>
        <p:spPr/>
        <p:txBody>
          <a:bodyPr anchor="ctr"/>
          <a:lstStyle/>
          <a:p>
            <a:r>
              <a:rPr lang="en-US" altLang="zh-CN"/>
              <a:t> </a:t>
            </a:r>
            <a:endParaRPr lang="en-US" altLang="zh-CN"/>
          </a:p>
        </p:txBody>
      </p:sp>
      <p:sp>
        <p:nvSpPr>
          <p:cNvPr id="755715" name="文本占位符 755714"/>
          <p:cNvSpPr>
            <a:spLocks noGrp="1"/>
          </p:cNvSpPr>
          <p:nvPr>
            <p:ph type="body" sz="half" idx="1"/>
          </p:nvPr>
        </p:nvSpPr>
        <p:spPr>
          <a:xfrm>
            <a:off x="971550" y="1484313"/>
            <a:ext cx="7696200" cy="2489200"/>
          </a:xfrm>
        </p:spPr>
        <p:txBody>
          <a:bodyPr/>
          <a:lstStyle/>
          <a:p>
            <a:pPr lvl="1">
              <a:buNone/>
            </a:pPr>
            <a:r>
              <a:rPr lang="en-US" altLang="zh-CN" b="1">
                <a:latin typeface="华文行楷" panose="02010800040101010101" pitchFamily="2" charset="-122"/>
              </a:rPr>
              <a:t>1</a:t>
            </a:r>
            <a:r>
              <a:rPr lang="zh-CN" altLang="en-US" b="1">
                <a:latin typeface="华文行楷" panose="02010800040101010101" pitchFamily="2" charset="-122"/>
              </a:rPr>
              <a:t>、原理</a:t>
            </a:r>
            <a:endParaRPr lang="zh-CN" altLang="en-US" b="1">
              <a:latin typeface="华文行楷" panose="02010800040101010101" pitchFamily="2" charset="-122"/>
            </a:endParaRPr>
          </a:p>
          <a:p>
            <a:r>
              <a:rPr lang="zh-CN" altLang="en-US" sz="2800">
                <a:latin typeface="宋体" panose="02010600030101010101" pitchFamily="2" charset="-122"/>
              </a:rPr>
              <a:t>    设被测介质的介电常数为</a:t>
            </a:r>
            <a:r>
              <a:rPr lang="en-US" altLang="zh-CN" sz="2800" i="1">
                <a:latin typeface="宋体" panose="02010600030101010101" pitchFamily="2" charset="-122"/>
                <a:sym typeface="Symbol" panose="05050102010706020507" pitchFamily="18" charset="2"/>
              </a:rPr>
              <a:t></a:t>
            </a:r>
            <a:r>
              <a:rPr lang="en-US" altLang="zh-CN" sz="2800" baseline="-25000">
                <a:latin typeface="宋体" panose="02010600030101010101" pitchFamily="2" charset="-122"/>
              </a:rPr>
              <a:t>1</a:t>
            </a:r>
            <a:r>
              <a:rPr lang="zh-CN" altLang="en-US" sz="2800">
                <a:latin typeface="宋体" panose="02010600030101010101" pitchFamily="2" charset="-122"/>
              </a:rPr>
              <a:t>，液面高度为</a:t>
            </a:r>
            <a:r>
              <a:rPr lang="en-US" altLang="zh-CN" sz="2800" i="1">
                <a:latin typeface="宋体" panose="02010600030101010101" pitchFamily="2" charset="-122"/>
              </a:rPr>
              <a:t>h</a:t>
            </a:r>
            <a:r>
              <a:rPr lang="zh-CN" altLang="en-US" sz="2800">
                <a:latin typeface="宋体" panose="02010600030101010101" pitchFamily="2" charset="-122"/>
              </a:rPr>
              <a:t>，变换器总高度为</a:t>
            </a:r>
            <a:r>
              <a:rPr lang="en-US" altLang="zh-CN" sz="2800" i="1">
                <a:latin typeface="宋体" panose="02010600030101010101" pitchFamily="2" charset="-122"/>
              </a:rPr>
              <a:t>H</a:t>
            </a:r>
            <a:r>
              <a:rPr lang="zh-CN" altLang="en-US" sz="2800">
                <a:latin typeface="宋体" panose="02010600030101010101" pitchFamily="2" charset="-122"/>
              </a:rPr>
              <a:t>，内筒外径为</a:t>
            </a:r>
            <a:r>
              <a:rPr lang="en-US" altLang="zh-CN" sz="2800" i="1">
                <a:latin typeface="宋体" panose="02010600030101010101" pitchFamily="2" charset="-122"/>
              </a:rPr>
              <a:t>d</a:t>
            </a:r>
            <a:r>
              <a:rPr lang="zh-CN" altLang="en-US" sz="2800">
                <a:latin typeface="宋体" panose="02010600030101010101" pitchFamily="2" charset="-122"/>
              </a:rPr>
              <a:t>，外筒内径为</a:t>
            </a:r>
            <a:r>
              <a:rPr lang="en-US" altLang="zh-CN" sz="2800" i="1">
                <a:latin typeface="宋体" panose="02010600030101010101" pitchFamily="2" charset="-122"/>
              </a:rPr>
              <a:t>D</a:t>
            </a:r>
            <a:r>
              <a:rPr lang="zh-CN" altLang="en-US" sz="2800">
                <a:latin typeface="宋体" panose="02010600030101010101" pitchFamily="2" charset="-122"/>
              </a:rPr>
              <a:t>，此时变换器电容值为</a:t>
            </a:r>
            <a:endParaRPr lang="zh-CN" altLang="en-US" sz="2800">
              <a:latin typeface="宋体" panose="02010600030101010101" pitchFamily="2" charset="-122"/>
            </a:endParaRPr>
          </a:p>
        </p:txBody>
      </p:sp>
      <p:sp>
        <p:nvSpPr>
          <p:cNvPr id="755719" name="矩形 755718"/>
          <p:cNvSpPr/>
          <p:nvPr/>
        </p:nvSpPr>
        <p:spPr>
          <a:xfrm>
            <a:off x="0" y="3167063"/>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55718" name="对象 755717"/>
          <p:cNvGraphicFramePr>
            <a:graphicFrameLocks noChangeAspect="1"/>
          </p:cNvGraphicFramePr>
          <p:nvPr/>
        </p:nvGraphicFramePr>
        <p:xfrm>
          <a:off x="971550" y="4149725"/>
          <a:ext cx="7777163" cy="1128713"/>
        </p:xfrm>
        <a:graphic>
          <a:graphicData uri="http://schemas.openxmlformats.org/presentationml/2006/ole">
            <mc:AlternateContent>
              <mc:Choice xmlns:v="urn:schemas-microsoft-com:vml" Requires="v">
                <p:oleObj spid="_x0000_s1052" r:id="rId2" imgW="3606800" imgH="520700" progId="Equation.DSMT4">
                  <p:embed/>
                </p:oleObj>
              </mc:Choice>
              <mc:Fallback>
                <p:oleObj r:id="rId2" imgW="3606800" imgH="520700" progId="Equation.DSMT4">
                  <p:embed/>
                  <p:pic>
                    <p:nvPicPr>
                      <p:cNvPr id="0" name="OLE substitute image"/>
                      <p:cNvPicPr/>
                      <p:nvPr/>
                    </p:nvPicPr>
                    <p:blipFill>
                      <a:blip r:embed="rId3"/>
                      <a:stretch>
                        <a:fillRect/>
                      </a:stretch>
                    </p:blipFill>
                    <p:spPr>
                      <a:xfrm>
                        <a:off x="971550" y="4149725"/>
                        <a:ext cx="7777163" cy="1128713"/>
                      </a:xfrm>
                      <a:prstGeom prst="rect">
                        <a:avLst/>
                      </a:prstGeom>
                      <a:noFill/>
                      <a:ln w="38100">
                        <a:noFill/>
                        <a:miter/>
                      </a:ln>
                    </p:spPr>
                  </p:pic>
                </p:oleObj>
              </mc:Fallback>
            </mc:AlternateContent>
          </a:graphicData>
        </a:graphic>
      </p:graphicFrame>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6738" name="标题 756737"/>
          <p:cNvSpPr>
            <a:spLocks noGrp="1"/>
          </p:cNvSpPr>
          <p:nvPr>
            <p:ph type="title"/>
          </p:nvPr>
        </p:nvSpPr>
        <p:spPr/>
        <p:txBody>
          <a:bodyPr anchor="ctr"/>
          <a:lstStyle/>
          <a:p>
            <a:r>
              <a:rPr lang="en-US" altLang="zh-CN"/>
              <a:t> </a:t>
            </a:r>
            <a:endParaRPr lang="en-US" altLang="zh-CN"/>
          </a:p>
        </p:txBody>
      </p:sp>
      <p:sp>
        <p:nvSpPr>
          <p:cNvPr id="756739" name="文本占位符 756738"/>
          <p:cNvSpPr>
            <a:spLocks noGrp="1"/>
          </p:cNvSpPr>
          <p:nvPr>
            <p:ph type="body" idx="4294967295"/>
          </p:nvPr>
        </p:nvSpPr>
        <p:spPr>
          <a:xfrm>
            <a:off x="1116013" y="1628775"/>
            <a:ext cx="7772400" cy="4114800"/>
          </a:xfrm>
        </p:spPr>
        <p:txBody>
          <a:bodyPr/>
          <a:lstStyle/>
          <a:p>
            <a:endParaRPr lang="en-US" altLang="zh-CN"/>
          </a:p>
          <a:p>
            <a:r>
              <a:rPr lang="zh-CN" altLang="en-US" sz="2800">
                <a:latin typeface="宋体" panose="02010600030101010101" pitchFamily="2" charset="-122"/>
              </a:rPr>
              <a:t>变换器的电容增量正比于被测液位高度</a:t>
            </a:r>
            <a:r>
              <a:rPr lang="en-US" altLang="zh-CN" sz="2800" i="1">
                <a:latin typeface="宋体" panose="02010600030101010101" pitchFamily="2" charset="-122"/>
              </a:rPr>
              <a:t>h</a:t>
            </a:r>
            <a:r>
              <a:rPr lang="zh-CN" altLang="en-US" sz="2800">
                <a:latin typeface="宋体" panose="02010600030101010101" pitchFamily="2" charset="-122"/>
              </a:rPr>
              <a:t>。</a:t>
            </a:r>
            <a:endParaRPr lang="zh-CN" altLang="en-US" sz="2800">
              <a:latin typeface="宋体" panose="02010600030101010101" pitchFamily="2" charset="-122"/>
            </a:endParaRPr>
          </a:p>
          <a:p>
            <a:pPr>
              <a:buNone/>
            </a:pPr>
            <a:endParaRPr lang="zh-CN" altLang="en-US" sz="2800">
              <a:latin typeface="宋体" panose="02010600030101010101" pitchFamily="2" charset="-122"/>
            </a:endParaRPr>
          </a:p>
          <a:p>
            <a:pPr>
              <a:buNone/>
            </a:pPr>
            <a:r>
              <a:rPr lang="zh-CN" altLang="en-US" sz="2800">
                <a:latin typeface="华文行楷" panose="02010800040101010101" pitchFamily="2" charset="-122"/>
              </a:rPr>
              <a:t>  </a:t>
            </a:r>
            <a:r>
              <a:rPr lang="en-US" altLang="zh-CN" sz="2800" b="1">
                <a:latin typeface="华文行楷" panose="02010800040101010101" pitchFamily="2" charset="-122"/>
              </a:rPr>
              <a:t>2</a:t>
            </a:r>
            <a:r>
              <a:rPr lang="zh-CN" altLang="en-US" sz="2800" b="1">
                <a:latin typeface="华文行楷" panose="02010800040101010101" pitchFamily="2" charset="-122"/>
              </a:rPr>
              <a:t>、应用</a:t>
            </a:r>
            <a:endParaRPr lang="zh-CN" altLang="en-US" sz="2800" b="1">
              <a:latin typeface="华文行楷" panose="02010800040101010101" pitchFamily="2" charset="-122"/>
            </a:endParaRPr>
          </a:p>
          <a:p>
            <a:pPr>
              <a:buNone/>
            </a:pPr>
            <a:r>
              <a:rPr lang="zh-CN" altLang="en-US" sz="2800"/>
              <a:t>        用来测量纸张、绝缘薄膜等的厚度，也可用来测量粮食、纺织品、木材或煤等非导电固体介质的湿度。</a:t>
            </a:r>
            <a:endParaRPr lang="zh-CN" altLang="en-US" sz="2800"/>
          </a:p>
          <a:p>
            <a:endParaRPr lang="zh-CN" altLang="en-US" sz="2800">
              <a:latin typeface="宋体" panose="02010600030101010101" pitchFamily="2" charset="-122"/>
            </a:endParaRPr>
          </a:p>
        </p:txBody>
      </p:sp>
      <p:sp>
        <p:nvSpPr>
          <p:cNvPr id="756740" name="矩形 756739"/>
          <p:cNvSpPr/>
          <p:nvPr/>
        </p:nvSpPr>
        <p:spPr>
          <a:xfrm>
            <a:off x="0" y="3167063"/>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7762" name="标题 757761"/>
          <p:cNvSpPr>
            <a:spLocks noGrp="1"/>
          </p:cNvSpPr>
          <p:nvPr>
            <p:ph type="title"/>
          </p:nvPr>
        </p:nvSpPr>
        <p:spPr/>
        <p:txBody>
          <a:bodyPr anchor="ctr"/>
          <a:lstStyle/>
          <a:p>
            <a:r>
              <a:rPr lang="en-US" altLang="zh-CN"/>
              <a:t> </a:t>
            </a:r>
            <a:endParaRPr lang="en-US" altLang="zh-CN"/>
          </a:p>
        </p:txBody>
      </p:sp>
      <p:pic>
        <p:nvPicPr>
          <p:cNvPr id="757766" name="图片 757765" descr="0307"/>
          <p:cNvPicPr>
            <a:picLocks noChangeAspect="1"/>
          </p:cNvPicPr>
          <p:nvPr/>
        </p:nvPicPr>
        <p:blipFill>
          <a:blip r:embed="rId2"/>
          <a:stretch>
            <a:fillRect/>
          </a:stretch>
        </p:blipFill>
        <p:spPr>
          <a:xfrm>
            <a:off x="2159000" y="2033588"/>
            <a:ext cx="1963738" cy="2690812"/>
          </a:xfrm>
          <a:prstGeom prst="rect">
            <a:avLst/>
          </a:prstGeom>
          <a:noFill/>
          <a:ln w="9525">
            <a:noFill/>
          </a:ln>
        </p:spPr>
      </p:pic>
      <p:pic>
        <p:nvPicPr>
          <p:cNvPr id="757765" name="图片 757764" descr="0308"/>
          <p:cNvPicPr>
            <a:picLocks noChangeAspect="1"/>
          </p:cNvPicPr>
          <p:nvPr/>
        </p:nvPicPr>
        <p:blipFill>
          <a:blip r:embed="rId3"/>
          <a:stretch>
            <a:fillRect/>
          </a:stretch>
        </p:blipFill>
        <p:spPr>
          <a:xfrm>
            <a:off x="5219700" y="2781300"/>
            <a:ext cx="2879725" cy="1465263"/>
          </a:xfrm>
          <a:prstGeom prst="rect">
            <a:avLst/>
          </a:prstGeom>
          <a:noFill/>
          <a:ln w="9525">
            <a:noFill/>
          </a:ln>
        </p:spPr>
      </p:pic>
      <p:sp>
        <p:nvSpPr>
          <p:cNvPr id="757767" name="矩形 757766"/>
          <p:cNvSpPr/>
          <p:nvPr/>
        </p:nvSpPr>
        <p:spPr>
          <a:xfrm>
            <a:off x="2159000" y="1789113"/>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57768" name="矩形 757767"/>
          <p:cNvSpPr/>
          <p:nvPr/>
        </p:nvSpPr>
        <p:spPr>
          <a:xfrm>
            <a:off x="2159000" y="3871913"/>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57769" name="矩形 757768"/>
          <p:cNvSpPr/>
          <p:nvPr/>
        </p:nvSpPr>
        <p:spPr>
          <a:xfrm>
            <a:off x="755650" y="5589588"/>
            <a:ext cx="8056563" cy="3968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defTabSz="0">
              <a:tabLst>
                <a:tab pos="1300480" algn="ctr"/>
                <a:tab pos="3900805" algn="ctr"/>
              </a:tabLst>
            </a:pPr>
            <a:r>
              <a:rPr lang="en-US" altLang="zh-CN" sz="900">
                <a:latin typeface="Arial" pitchFamily="34" charset="0"/>
                <a:ea typeface="黑体" panose="02010609060101010101" pitchFamily="2" charset="-122"/>
              </a:rPr>
              <a:t>	</a:t>
            </a: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4-7  </a:t>
            </a:r>
            <a:r>
              <a:rPr lang="zh-CN" altLang="en-US" sz="2000">
                <a:latin typeface="Arial" pitchFamily="34" charset="0"/>
                <a:ea typeface="黑体" panose="02010609060101010101" pitchFamily="2" charset="-122"/>
              </a:rPr>
              <a:t>电容式液位变换器结构原理图	图</a:t>
            </a:r>
            <a:r>
              <a:rPr lang="en-US" altLang="zh-CN" sz="2000">
                <a:latin typeface="Arial" pitchFamily="34" charset="0"/>
                <a:ea typeface="黑体" panose="02010609060101010101" pitchFamily="2" charset="-122"/>
              </a:rPr>
              <a:t>4-8  </a:t>
            </a:r>
            <a:r>
              <a:rPr lang="zh-CN" altLang="en-US" sz="2000">
                <a:latin typeface="Arial" pitchFamily="34" charset="0"/>
                <a:ea typeface="黑体" panose="02010609060101010101" pitchFamily="2" charset="-122"/>
              </a:rPr>
              <a:t>变介质型电容式传感器</a:t>
            </a:r>
            <a:endParaRPr lang="zh-CN" altLang="en-US" sz="2000">
              <a:latin typeface="Times New Roman" panose="02020603050405020304" pitchFamily="18" charset="0"/>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8786" name="标题 758785"/>
          <p:cNvSpPr>
            <a:spLocks noGrp="1"/>
          </p:cNvSpPr>
          <p:nvPr>
            <p:ph type="title"/>
          </p:nvPr>
        </p:nvSpPr>
        <p:spPr>
          <a:xfrm>
            <a:off x="900113" y="260350"/>
            <a:ext cx="7772400" cy="1143000"/>
          </a:xfrm>
        </p:spPr>
        <p:txBody>
          <a:bodyPr anchor="ctr"/>
          <a:lstStyle/>
          <a:p>
            <a:r>
              <a:rPr lang="en-US" altLang="zh-CN" sz="4000"/>
              <a:t>4.2  </a:t>
            </a:r>
            <a:r>
              <a:rPr lang="zh-CN" altLang="en-US" sz="4000"/>
              <a:t>电容式传感器的测量电路</a:t>
            </a:r>
            <a:endParaRPr lang="zh-CN" altLang="en-US" sz="4000"/>
          </a:p>
        </p:txBody>
      </p:sp>
      <p:sp>
        <p:nvSpPr>
          <p:cNvPr id="758787" name="文本占位符 758786"/>
          <p:cNvSpPr>
            <a:spLocks noGrp="1"/>
          </p:cNvSpPr>
          <p:nvPr>
            <p:ph type="body" idx="4294967295"/>
          </p:nvPr>
        </p:nvSpPr>
        <p:spPr>
          <a:xfrm>
            <a:off x="685800" y="1600200"/>
            <a:ext cx="7772400" cy="4114800"/>
          </a:xfrm>
        </p:spPr>
        <p:txBody>
          <a:bodyPr/>
          <a:lstStyle/>
          <a:p>
            <a:pPr lvl="1">
              <a:buNone/>
            </a:pPr>
            <a:r>
              <a:rPr lang="en-US" altLang="zh-CN">
                <a:latin typeface="隶书" panose="02010509060101010101" pitchFamily="49" charset="-122"/>
              </a:rPr>
              <a:t>   </a:t>
            </a:r>
            <a:r>
              <a:rPr lang="en-US" altLang="zh-CN" b="1">
                <a:latin typeface="隶书" panose="02010509060101010101" pitchFamily="49" charset="-122"/>
              </a:rPr>
              <a:t>4.2.1  </a:t>
            </a:r>
            <a:r>
              <a:rPr lang="zh-CN" altLang="en-US" b="1">
                <a:latin typeface="隶书" panose="02010509060101010101" pitchFamily="49" charset="-122"/>
              </a:rPr>
              <a:t>调频电路</a:t>
            </a:r>
            <a:r>
              <a:rPr lang="zh-CN" altLang="en-US" b="1"/>
              <a:t> </a:t>
            </a:r>
            <a:endParaRPr lang="zh-CN" altLang="en-US" b="1"/>
          </a:p>
          <a:p>
            <a:pPr lvl="1">
              <a:buNone/>
            </a:pPr>
            <a:endParaRPr lang="zh-CN" altLang="en-US" b="1"/>
          </a:p>
          <a:p>
            <a:r>
              <a:rPr lang="zh-CN" altLang="en-US" sz="2800">
                <a:latin typeface="宋体" panose="02010600030101010101" pitchFamily="2" charset="-122"/>
              </a:rPr>
              <a:t>    调频测量电路把电容式传感器作为振荡器谐振回路的一部分，当输入量导致电容量发生变化时。振荡器的振荡频率就发生变化。调频式测量电路原理框图如下图所示。图中调频振荡器的振荡频率为</a:t>
            </a:r>
            <a:r>
              <a:rPr lang="zh-CN" altLang="en-US">
                <a:latin typeface="宋体" panose="02010600030101010101" pitchFamily="2" charset="-122"/>
              </a:rPr>
              <a:t> </a:t>
            </a:r>
            <a:endParaRPr lang="zh-CN" altLang="en-US">
              <a:latin typeface="宋体" panose="02010600030101010101" pitchFamily="2" charset="-122"/>
            </a:endParaRPr>
          </a:p>
        </p:txBody>
      </p:sp>
      <p:sp>
        <p:nvSpPr>
          <p:cNvPr id="758788" name="矩形 758787"/>
          <p:cNvSpPr/>
          <p:nvPr/>
        </p:nvSpPr>
        <p:spPr>
          <a:xfrm>
            <a:off x="0" y="32385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58789" name="对象 758788"/>
          <p:cNvGraphicFramePr>
            <a:graphicFrameLocks noChangeAspect="1"/>
          </p:cNvGraphicFramePr>
          <p:nvPr/>
        </p:nvGraphicFramePr>
        <p:xfrm>
          <a:off x="3505200" y="4953000"/>
          <a:ext cx="2133600" cy="1122363"/>
        </p:xfrm>
        <a:graphic>
          <a:graphicData uri="http://schemas.openxmlformats.org/presentationml/2006/ole">
            <mc:AlternateContent>
              <mc:Choice xmlns:v="urn:schemas-microsoft-com:vml" Requires="v">
                <p:oleObj spid="_x0000_s1053" r:id="rId2" imgW="723900" imgH="381000" progId="Equation.DSMT4">
                  <p:embed/>
                </p:oleObj>
              </mc:Choice>
              <mc:Fallback>
                <p:oleObj r:id="rId2" imgW="723900" imgH="381000" progId="Equation.DSMT4">
                  <p:embed/>
                  <p:pic>
                    <p:nvPicPr>
                      <p:cNvPr id="0" name="OLE substitute image"/>
                      <p:cNvPicPr/>
                      <p:nvPr/>
                    </p:nvPicPr>
                    <p:blipFill>
                      <a:blip r:embed="rId3"/>
                      <a:stretch>
                        <a:fillRect/>
                      </a:stretch>
                    </p:blipFill>
                    <p:spPr>
                      <a:xfrm>
                        <a:off x="3505200" y="4953000"/>
                        <a:ext cx="2133600" cy="1122363"/>
                      </a:xfrm>
                      <a:prstGeom prst="rect">
                        <a:avLst/>
                      </a:prstGeom>
                      <a:noFill/>
                      <a:ln w="38100">
                        <a:noFill/>
                        <a:miter/>
                      </a:ln>
                    </p:spPr>
                  </p:pic>
                </p:oleObj>
              </mc:Fallback>
            </mc:AlternateContent>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9810" name="标题 759809"/>
          <p:cNvSpPr>
            <a:spLocks noGrp="1"/>
          </p:cNvSpPr>
          <p:nvPr>
            <p:ph type="title"/>
          </p:nvPr>
        </p:nvSpPr>
        <p:spPr/>
        <p:txBody>
          <a:bodyPr anchor="ctr"/>
          <a:lstStyle/>
          <a:p>
            <a:r>
              <a:rPr lang="en-US" altLang="zh-CN"/>
              <a:t> </a:t>
            </a:r>
            <a:endParaRPr lang="en-US" altLang="zh-CN"/>
          </a:p>
        </p:txBody>
      </p:sp>
      <p:sp>
        <p:nvSpPr>
          <p:cNvPr id="759811" name="文本占位符 759810"/>
          <p:cNvSpPr>
            <a:spLocks noGrp="1"/>
          </p:cNvSpPr>
          <p:nvPr>
            <p:ph type="body" idx="4294967295"/>
          </p:nvPr>
        </p:nvSpPr>
        <p:spPr>
          <a:xfrm>
            <a:off x="685800" y="18288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式中：</a:t>
            </a:r>
            <a:r>
              <a:rPr lang="en-US" altLang="zh-CN" sz="2800" i="1">
                <a:latin typeface="宋体" panose="02010600030101010101" pitchFamily="2" charset="-122"/>
              </a:rPr>
              <a:t>L</a:t>
            </a:r>
            <a:r>
              <a:rPr lang="en-US" altLang="zh-CN" sz="2800">
                <a:latin typeface="宋体" panose="02010600030101010101" pitchFamily="2" charset="-122"/>
              </a:rPr>
              <a:t>——</a:t>
            </a:r>
            <a:r>
              <a:rPr lang="zh-CN" altLang="en-US" sz="2800">
                <a:latin typeface="宋体" panose="02010600030101010101" pitchFamily="2" charset="-122"/>
              </a:rPr>
              <a:t>振荡回路的电感；</a:t>
            </a:r>
            <a:r>
              <a:rPr lang="en-US" altLang="zh-CN" sz="2800" i="1">
                <a:latin typeface="宋体" panose="02010600030101010101" pitchFamily="2" charset="-122"/>
              </a:rPr>
              <a:t>C</a:t>
            </a:r>
            <a:r>
              <a:rPr lang="en-US" altLang="zh-CN" sz="2800">
                <a:latin typeface="宋体" panose="02010600030101010101" pitchFamily="2" charset="-122"/>
              </a:rPr>
              <a:t>——</a:t>
            </a:r>
            <a:r>
              <a:rPr lang="zh-CN" altLang="en-US" sz="2800">
                <a:latin typeface="宋体" panose="02010600030101010101" pitchFamily="2" charset="-122"/>
              </a:rPr>
              <a:t>振荡回路的总电容，</a:t>
            </a:r>
            <a:r>
              <a:rPr lang="en-US" altLang="zh-CN" sz="2800" i="1">
                <a:latin typeface="宋体" panose="02010600030101010101" pitchFamily="2" charset="-122"/>
              </a:rPr>
              <a:t>C</a:t>
            </a:r>
            <a:r>
              <a:rPr lang="en-US" altLang="zh-CN" sz="2800">
                <a:latin typeface="宋体" panose="02010600030101010101" pitchFamily="2" charset="-122"/>
              </a:rPr>
              <a:t>=</a:t>
            </a:r>
            <a:r>
              <a:rPr lang="en-US" altLang="zh-CN" sz="2800" i="1">
                <a:latin typeface="宋体" panose="02010600030101010101" pitchFamily="2" charset="-122"/>
              </a:rPr>
              <a:t> C</a:t>
            </a:r>
            <a:r>
              <a:rPr lang="en-US" altLang="zh-CN" sz="2800" baseline="-25000">
                <a:latin typeface="宋体" panose="02010600030101010101" pitchFamily="2" charset="-122"/>
              </a:rPr>
              <a:t> 1</a:t>
            </a:r>
            <a:r>
              <a:rPr lang="en-US" altLang="zh-CN" sz="2800">
                <a:latin typeface="宋体" panose="02010600030101010101" pitchFamily="2" charset="-122"/>
              </a:rPr>
              <a:t>+</a:t>
            </a:r>
            <a:r>
              <a:rPr lang="en-US" altLang="zh-CN" sz="2800" i="1">
                <a:latin typeface="宋体" panose="02010600030101010101" pitchFamily="2" charset="-122"/>
              </a:rPr>
              <a:t> C</a:t>
            </a:r>
            <a:r>
              <a:rPr lang="en-US" altLang="zh-CN" sz="2800">
                <a:latin typeface="宋体" panose="02010600030101010101" pitchFamily="2" charset="-122"/>
              </a:rPr>
              <a:t> </a:t>
            </a:r>
            <a:r>
              <a:rPr lang="en-US" altLang="zh-CN" sz="2800" baseline="-25000">
                <a:latin typeface="宋体" panose="02010600030101010101" pitchFamily="2" charset="-122"/>
              </a:rPr>
              <a:t>2</a:t>
            </a:r>
            <a:r>
              <a:rPr lang="en-US" altLang="zh-CN" sz="2800">
                <a:latin typeface="宋体" panose="02010600030101010101" pitchFamily="2" charset="-122"/>
              </a:rPr>
              <a:t>+</a:t>
            </a:r>
            <a:r>
              <a:rPr lang="en-US" altLang="zh-CN" sz="2800" i="1">
                <a:latin typeface="宋体" panose="02010600030101010101" pitchFamily="2" charset="-122"/>
              </a:rPr>
              <a:t> C</a:t>
            </a:r>
            <a:r>
              <a:rPr lang="en-US" altLang="zh-CN" sz="2800">
                <a:latin typeface="宋体" panose="02010600030101010101" pitchFamily="2" charset="-122"/>
              </a:rPr>
              <a:t> </a:t>
            </a:r>
            <a:r>
              <a:rPr lang="en-US" altLang="zh-CN" sz="2800" baseline="-25000">
                <a:latin typeface="宋体" panose="02010600030101010101" pitchFamily="2" charset="-122"/>
              </a:rPr>
              <a:t>x</a:t>
            </a:r>
            <a:r>
              <a:rPr lang="zh-CN" altLang="en-US" sz="2800">
                <a:latin typeface="宋体" panose="02010600030101010101" pitchFamily="2" charset="-122"/>
              </a:rPr>
              <a:t>，其中</a:t>
            </a:r>
            <a:r>
              <a:rPr lang="en-US" altLang="zh-CN" sz="2800" i="1">
                <a:latin typeface="宋体" panose="02010600030101010101" pitchFamily="2" charset="-122"/>
              </a:rPr>
              <a:t>C</a:t>
            </a:r>
            <a:r>
              <a:rPr lang="en-US" altLang="zh-CN" sz="2800">
                <a:latin typeface="宋体" panose="02010600030101010101" pitchFamily="2" charset="-122"/>
              </a:rPr>
              <a:t> 1</a:t>
            </a:r>
            <a:r>
              <a:rPr lang="zh-CN" altLang="en-US" sz="2800">
                <a:latin typeface="宋体" panose="02010600030101010101" pitchFamily="2" charset="-122"/>
              </a:rPr>
              <a:t>为振荡回路固有电容，</a:t>
            </a:r>
            <a:r>
              <a:rPr lang="en-US" altLang="zh-CN" sz="2800" i="1">
                <a:latin typeface="宋体" panose="02010600030101010101" pitchFamily="2" charset="-122"/>
              </a:rPr>
              <a:t>C</a:t>
            </a:r>
            <a:r>
              <a:rPr lang="en-US" altLang="zh-CN" sz="2800">
                <a:latin typeface="宋体" panose="02010600030101010101" pitchFamily="2" charset="-122"/>
              </a:rPr>
              <a:t> </a:t>
            </a:r>
            <a:r>
              <a:rPr lang="en-US" altLang="zh-CN" sz="2800" baseline="-25000">
                <a:latin typeface="宋体" panose="02010600030101010101" pitchFamily="2" charset="-122"/>
              </a:rPr>
              <a:t>2</a:t>
            </a:r>
            <a:r>
              <a:rPr lang="zh-CN" altLang="en-US" sz="2800">
                <a:latin typeface="宋体" panose="02010600030101010101" pitchFamily="2" charset="-122"/>
              </a:rPr>
              <a:t>为传感器引线分布电容，</a:t>
            </a:r>
            <a:r>
              <a:rPr lang="en-US" altLang="zh-CN" sz="2800" i="1">
                <a:latin typeface="宋体" panose="02010600030101010101" pitchFamily="2" charset="-122"/>
              </a:rPr>
              <a:t>C</a:t>
            </a:r>
            <a:r>
              <a:rPr lang="en-US" altLang="zh-CN" sz="2800">
                <a:latin typeface="宋体" panose="02010600030101010101" pitchFamily="2" charset="-122"/>
              </a:rPr>
              <a:t> </a:t>
            </a:r>
            <a:r>
              <a:rPr lang="en-US" altLang="zh-CN" sz="2800" baseline="-25000">
                <a:latin typeface="宋体" panose="02010600030101010101" pitchFamily="2" charset="-122"/>
              </a:rPr>
              <a:t>x</a:t>
            </a:r>
            <a:r>
              <a:rPr lang="en-US" altLang="zh-CN" sz="2800">
                <a:latin typeface="宋体" panose="02010600030101010101" pitchFamily="2" charset="-122"/>
              </a:rPr>
              <a:t>=</a:t>
            </a:r>
            <a:r>
              <a:rPr lang="en-US" altLang="zh-CN" sz="2800" i="1">
                <a:latin typeface="宋体" panose="02010600030101010101" pitchFamily="2" charset="-122"/>
              </a:rPr>
              <a:t> C</a:t>
            </a:r>
            <a:r>
              <a:rPr lang="en-US" altLang="zh-CN" sz="2800">
                <a:latin typeface="宋体" panose="02010600030101010101" pitchFamily="2" charset="-122"/>
              </a:rPr>
              <a:t> </a:t>
            </a:r>
            <a:r>
              <a:rPr lang="en-US" altLang="zh-CN" sz="2800" baseline="-25000">
                <a:latin typeface="宋体" panose="02010600030101010101" pitchFamily="2" charset="-122"/>
              </a:rPr>
              <a:t>0</a:t>
            </a:r>
            <a:r>
              <a:rPr lang="en-US" altLang="zh-CN" sz="2800">
                <a:latin typeface="宋体" panose="02010600030101010101" pitchFamily="2" charset="-122"/>
              </a:rPr>
              <a:t>±Δ</a:t>
            </a:r>
            <a:r>
              <a:rPr lang="en-US" altLang="zh-CN" sz="2800" i="1">
                <a:latin typeface="宋体" panose="02010600030101010101" pitchFamily="2" charset="-122"/>
              </a:rPr>
              <a:t>C</a:t>
            </a:r>
            <a:r>
              <a:rPr lang="zh-CN" altLang="en-US" sz="2800">
                <a:latin typeface="宋体" panose="02010600030101010101" pitchFamily="2" charset="-122"/>
              </a:rPr>
              <a:t>为传感器的电容。</a:t>
            </a:r>
            <a:r>
              <a:rPr lang="zh-CN" altLang="en-US">
                <a:latin typeface="宋体" panose="02010600030101010101" pitchFamily="2" charset="-122"/>
              </a:rPr>
              <a:t> </a:t>
            </a:r>
            <a:endParaRPr lang="zh-CN" altLang="en-US">
              <a:latin typeface="宋体" panose="02010600030101010101" pitchFamily="2"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0834" name="标题 760833"/>
          <p:cNvSpPr>
            <a:spLocks noGrp="1"/>
          </p:cNvSpPr>
          <p:nvPr>
            <p:ph type="title"/>
          </p:nvPr>
        </p:nvSpPr>
        <p:spPr/>
        <p:txBody>
          <a:bodyPr anchor="ctr"/>
          <a:lstStyle/>
          <a:p>
            <a:r>
              <a:rPr lang="en-US" altLang="zh-CN"/>
              <a:t> </a:t>
            </a:r>
            <a:endParaRPr lang="en-US" altLang="zh-CN"/>
          </a:p>
        </p:txBody>
      </p:sp>
      <p:pic>
        <p:nvPicPr>
          <p:cNvPr id="760835" name="文本占位符 760834" descr="0309"/>
          <p:cNvPicPr>
            <a:picLocks noChangeAspect="1"/>
          </p:cNvPicPr>
          <p:nvPr>
            <p:ph type="body" idx="4294967295"/>
          </p:nvPr>
        </p:nvPicPr>
        <p:blipFill>
          <a:blip r:embed="rId2"/>
          <a:stretch>
            <a:fillRect/>
          </a:stretch>
        </p:blipFill>
        <p:spPr>
          <a:xfrm>
            <a:off x="1258888" y="2781300"/>
            <a:ext cx="6840537" cy="1349375"/>
          </a:xfrm>
        </p:spPr>
      </p:pic>
      <p:sp>
        <p:nvSpPr>
          <p:cNvPr id="760836" name="矩形 760835"/>
          <p:cNvSpPr/>
          <p:nvPr/>
        </p:nvSpPr>
        <p:spPr>
          <a:xfrm>
            <a:off x="2732088" y="5167313"/>
            <a:ext cx="3638550" cy="3968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buClrTx/>
            </a:pPr>
            <a:r>
              <a:rPr lang="zh-CN" altLang="en-US" sz="2000" b="1">
                <a:solidFill>
                  <a:srgbClr val="000000"/>
                </a:solidFill>
                <a:latin typeface="宋体" panose="02010600030101010101" pitchFamily="2" charset="-122"/>
              </a:rPr>
              <a:t>图</a:t>
            </a:r>
            <a:r>
              <a:rPr lang="en-US" altLang="zh-CN" sz="2000" b="1">
                <a:solidFill>
                  <a:srgbClr val="000000"/>
                </a:solidFill>
                <a:latin typeface="宋体" panose="02010600030101010101" pitchFamily="2" charset="-122"/>
              </a:rPr>
              <a:t>4-9  </a:t>
            </a:r>
            <a:r>
              <a:rPr lang="zh-CN" altLang="en-US" sz="2000" b="1">
                <a:solidFill>
                  <a:srgbClr val="000000"/>
                </a:solidFill>
                <a:latin typeface="宋体" panose="02010600030101010101" pitchFamily="2" charset="-122"/>
              </a:rPr>
              <a:t>调频式测量电路原理图</a:t>
            </a:r>
            <a:endParaRPr lang="zh-CN" altLang="en-US" sz="2000" b="1">
              <a:solidFill>
                <a:srgbClr val="000000"/>
              </a:solidFill>
              <a:latin typeface="宋体" panose="02010600030101010101" pitchFamily="2"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1858" name="标题 761857"/>
          <p:cNvSpPr>
            <a:spLocks noGrp="1"/>
          </p:cNvSpPr>
          <p:nvPr>
            <p:ph type="title"/>
          </p:nvPr>
        </p:nvSpPr>
        <p:spPr/>
        <p:txBody>
          <a:bodyPr anchor="ctr"/>
          <a:lstStyle/>
          <a:p>
            <a:r>
              <a:rPr lang="en-US" altLang="zh-CN"/>
              <a:t> </a:t>
            </a:r>
            <a:endParaRPr lang="en-US" altLang="zh-CN"/>
          </a:p>
        </p:txBody>
      </p:sp>
      <p:sp>
        <p:nvSpPr>
          <p:cNvPr id="761859" name="文本占位符 761858"/>
          <p:cNvSpPr>
            <a:spLocks noGrp="1"/>
          </p:cNvSpPr>
          <p:nvPr>
            <p:ph type="body" idx="4294967295"/>
          </p:nvPr>
        </p:nvSpPr>
        <p:spPr>
          <a:xfrm>
            <a:off x="609600" y="15240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当被测信号不为</a:t>
            </a:r>
            <a:r>
              <a:rPr lang="en-US" altLang="zh-CN" sz="2800">
                <a:latin typeface="宋体" panose="02010600030101010101" pitchFamily="2" charset="-122"/>
              </a:rPr>
              <a:t>0</a:t>
            </a:r>
            <a:r>
              <a:rPr lang="zh-CN" altLang="en-US" sz="2800">
                <a:latin typeface="宋体" panose="02010600030101010101" pitchFamily="2" charset="-122"/>
              </a:rPr>
              <a:t>时，</a:t>
            </a:r>
            <a:r>
              <a:rPr lang="en-US" altLang="zh-CN" sz="2800">
                <a:latin typeface="宋体" panose="02010600030101010101" pitchFamily="2" charset="-122"/>
              </a:rPr>
              <a:t>Δ</a:t>
            </a:r>
            <a:r>
              <a:rPr lang="en-US" altLang="zh-CN" sz="2800" i="1">
                <a:latin typeface="宋体" panose="02010600030101010101" pitchFamily="2" charset="-122"/>
              </a:rPr>
              <a:t>C</a:t>
            </a:r>
            <a:r>
              <a:rPr lang="en-US" altLang="zh-CN" sz="2800">
                <a:latin typeface="宋体" panose="02010600030101010101" pitchFamily="2" charset="-122"/>
              </a:rPr>
              <a:t>≠0</a:t>
            </a:r>
            <a:r>
              <a:rPr lang="zh-CN" altLang="en-US" sz="2800">
                <a:latin typeface="宋体" panose="02010600030101010101" pitchFamily="2" charset="-122"/>
              </a:rPr>
              <a:t>，振荡器频率有相应变化，此时频率为 </a:t>
            </a:r>
            <a:endParaRPr lang="zh-CN" altLang="en-US" sz="2800">
              <a:latin typeface="宋体" panose="02010600030101010101" pitchFamily="2" charset="-122"/>
            </a:endParaRPr>
          </a:p>
          <a:p>
            <a:endParaRPr lang="zh-CN" altLang="en-US" sz="2800">
              <a:latin typeface="宋体" panose="02010600030101010101" pitchFamily="2" charset="-122"/>
            </a:endParaRPr>
          </a:p>
          <a:p>
            <a:endParaRPr lang="zh-CN" altLang="en-US" sz="2800">
              <a:latin typeface="宋体" panose="02010600030101010101" pitchFamily="2" charset="-122"/>
            </a:endParaRPr>
          </a:p>
          <a:p>
            <a:endParaRPr lang="zh-CN" altLang="en-US" sz="2800">
              <a:latin typeface="宋体" panose="02010600030101010101" pitchFamily="2" charset="-122"/>
            </a:endParaRPr>
          </a:p>
          <a:p>
            <a:r>
              <a:rPr lang="zh-CN" altLang="en-US" sz="2800">
                <a:latin typeface="宋体" panose="02010600030101010101" pitchFamily="2" charset="-122"/>
              </a:rPr>
              <a:t>    调频电容传感器测量电路具有较高的灵敏度，可以测量高至</a:t>
            </a:r>
            <a:r>
              <a:rPr lang="en-US" altLang="zh-CN" sz="2800">
                <a:latin typeface="宋体" panose="02010600030101010101" pitchFamily="2" charset="-122"/>
              </a:rPr>
              <a:t>0.01</a:t>
            </a:r>
            <a:r>
              <a:rPr lang="en-US" altLang="zh-CN" sz="2800">
                <a:latin typeface="宋体" panose="02010600030101010101" pitchFamily="2" charset="-122"/>
                <a:sym typeface="Symbol" panose="05050102010706020507" pitchFamily="18" charset="2"/>
              </a:rPr>
              <a:t></a:t>
            </a:r>
            <a:r>
              <a:rPr lang="en-US" altLang="zh-CN" sz="2800">
                <a:latin typeface="宋体" panose="02010600030101010101" pitchFamily="2" charset="-122"/>
              </a:rPr>
              <a:t>m</a:t>
            </a:r>
            <a:r>
              <a:rPr lang="zh-CN" altLang="en-US" sz="2800">
                <a:latin typeface="宋体" panose="02010600030101010101" pitchFamily="2" charset="-122"/>
              </a:rPr>
              <a:t>级位移变化量。 </a:t>
            </a:r>
            <a:endParaRPr lang="zh-CN" altLang="en-US" sz="2800">
              <a:latin typeface="宋体" panose="02010600030101010101" pitchFamily="2" charset="-122"/>
            </a:endParaRPr>
          </a:p>
        </p:txBody>
      </p:sp>
      <p:sp>
        <p:nvSpPr>
          <p:cNvPr id="761860" name="矩形 761859"/>
          <p:cNvSpPr/>
          <p:nvPr/>
        </p:nvSpPr>
        <p:spPr>
          <a:xfrm>
            <a:off x="0" y="3224213"/>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61861" name="对象 761860"/>
          <p:cNvGraphicFramePr>
            <a:graphicFrameLocks noChangeAspect="1"/>
          </p:cNvGraphicFramePr>
          <p:nvPr/>
        </p:nvGraphicFramePr>
        <p:xfrm>
          <a:off x="1447800" y="2743200"/>
          <a:ext cx="6248400" cy="1143000"/>
        </p:xfrm>
        <a:graphic>
          <a:graphicData uri="http://schemas.openxmlformats.org/presentationml/2006/ole">
            <mc:AlternateContent>
              <mc:Choice xmlns:v="urn:schemas-microsoft-com:vml" Requires="v">
                <p:oleObj spid="_x0000_s1054" r:id="rId2" imgW="2233930" imgH="406400" progId="Equation.DSMT4">
                  <p:embed/>
                </p:oleObj>
              </mc:Choice>
              <mc:Fallback>
                <p:oleObj r:id="rId2" imgW="2233930" imgH="406400" progId="Equation.DSMT4">
                  <p:embed/>
                  <p:pic>
                    <p:nvPicPr>
                      <p:cNvPr id="0" name="OLE substitute image"/>
                      <p:cNvPicPr/>
                      <p:nvPr/>
                    </p:nvPicPr>
                    <p:blipFill>
                      <a:blip r:embed="rId3"/>
                      <a:stretch>
                        <a:fillRect/>
                      </a:stretch>
                    </p:blipFill>
                    <p:spPr>
                      <a:xfrm>
                        <a:off x="1447800" y="2743200"/>
                        <a:ext cx="6248400" cy="1143000"/>
                      </a:xfrm>
                      <a:prstGeom prst="rect">
                        <a:avLst/>
                      </a:prstGeom>
                      <a:noFill/>
                      <a:ln w="38100">
                        <a:noFill/>
                        <a:miter/>
                      </a:ln>
                    </p:spPr>
                  </p:pic>
                </p:oleObj>
              </mc:Fallback>
            </mc:AlternateContent>
          </a:graphicData>
        </a:graphic>
      </p:graphicFrame>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2882" name="标题 762881"/>
          <p:cNvSpPr>
            <a:spLocks noGrp="1"/>
          </p:cNvSpPr>
          <p:nvPr>
            <p:ph type="title"/>
          </p:nvPr>
        </p:nvSpPr>
        <p:spPr/>
        <p:txBody>
          <a:bodyPr anchor="ctr"/>
          <a:lstStyle/>
          <a:p>
            <a:r>
              <a:rPr lang="en-US" altLang="zh-CN"/>
              <a:t> </a:t>
            </a:r>
            <a:endParaRPr lang="en-US" altLang="zh-CN"/>
          </a:p>
        </p:txBody>
      </p:sp>
      <p:sp>
        <p:nvSpPr>
          <p:cNvPr id="762883" name="文本占位符 762882"/>
          <p:cNvSpPr>
            <a:spLocks noGrp="1"/>
          </p:cNvSpPr>
          <p:nvPr>
            <p:ph type="body" idx="4294967295"/>
          </p:nvPr>
        </p:nvSpPr>
        <p:spPr>
          <a:xfrm>
            <a:off x="971550" y="1412875"/>
            <a:ext cx="7772400" cy="3162300"/>
          </a:xfrm>
        </p:spPr>
        <p:txBody>
          <a:bodyPr/>
          <a:lstStyle/>
          <a:p>
            <a:pPr lvl="1">
              <a:buNone/>
            </a:pPr>
            <a:r>
              <a:rPr lang="en-US" altLang="zh-CN" b="1">
                <a:latin typeface="隶书" panose="02010509060101010101" pitchFamily="49" charset="-122"/>
              </a:rPr>
              <a:t>4.2.2  </a:t>
            </a:r>
            <a:r>
              <a:rPr lang="zh-CN" altLang="en-US" b="1">
                <a:latin typeface="隶书" panose="02010509060101010101" pitchFamily="49" charset="-122"/>
              </a:rPr>
              <a:t>运算放大器式电路</a:t>
            </a:r>
            <a:r>
              <a:rPr lang="zh-CN" altLang="en-US" b="1"/>
              <a:t> </a:t>
            </a:r>
            <a:endParaRPr lang="zh-CN" altLang="en-US" b="1"/>
          </a:p>
          <a:p>
            <a:pPr lvl="1">
              <a:buNone/>
            </a:pPr>
            <a:endParaRPr lang="zh-CN" altLang="en-US" b="1"/>
          </a:p>
          <a:p>
            <a:r>
              <a:rPr lang="zh-CN" altLang="en-US" sz="2800">
                <a:latin typeface="宋体" panose="02010600030101010101" pitchFamily="2" charset="-122"/>
              </a:rPr>
              <a:t>    由于运算放大器的放大倍数非常大，而且输入阻抗</a:t>
            </a:r>
            <a:r>
              <a:rPr lang="en-US" altLang="zh-CN" sz="2800" i="1" err="1">
                <a:latin typeface="宋体" panose="02010600030101010101" pitchFamily="2" charset="-122"/>
              </a:rPr>
              <a:t>Z</a:t>
            </a:r>
            <a:r>
              <a:rPr lang="en-US" altLang="zh-CN" sz="2800" err="1">
                <a:latin typeface="宋体" panose="02010600030101010101" pitchFamily="2" charset="-122"/>
              </a:rPr>
              <a:t>i</a:t>
            </a:r>
            <a:r>
              <a:rPr lang="zh-CN" altLang="en-US" sz="2800">
                <a:latin typeface="宋体" panose="02010600030101010101" pitchFamily="2" charset="-122"/>
              </a:rPr>
              <a:t>很高，运算放大器的这一特点可以作为电容式传感器的比较理想的测量电路。由运算放大器工作原理可得</a:t>
            </a:r>
            <a:r>
              <a:rPr lang="zh-CN" altLang="en-US">
                <a:latin typeface="宋体" panose="02010600030101010101" pitchFamily="2" charset="-122"/>
              </a:rPr>
              <a:t> </a:t>
            </a:r>
            <a:endParaRPr lang="zh-CN" altLang="en-US">
              <a:latin typeface="宋体" panose="02010600030101010101" pitchFamily="2" charset="-122"/>
            </a:endParaRPr>
          </a:p>
        </p:txBody>
      </p:sp>
      <p:sp>
        <p:nvSpPr>
          <p:cNvPr id="762884" name="矩形 762883"/>
          <p:cNvSpPr/>
          <p:nvPr/>
        </p:nvSpPr>
        <p:spPr>
          <a:xfrm>
            <a:off x="0" y="32385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62885" name="对象 762884"/>
          <p:cNvGraphicFramePr>
            <a:graphicFrameLocks noChangeAspect="1"/>
          </p:cNvGraphicFramePr>
          <p:nvPr/>
        </p:nvGraphicFramePr>
        <p:xfrm>
          <a:off x="3059113" y="4365625"/>
          <a:ext cx="2520950" cy="1309688"/>
        </p:xfrm>
        <a:graphic>
          <a:graphicData uri="http://schemas.openxmlformats.org/presentationml/2006/ole">
            <mc:AlternateContent>
              <mc:Choice xmlns:v="urn:schemas-microsoft-com:vml" Requires="v">
                <p:oleObj spid="_x0000_s1055" r:id="rId2" imgW="736600" imgH="381000" progId="Equation.DSMT4">
                  <p:embed/>
                </p:oleObj>
              </mc:Choice>
              <mc:Fallback>
                <p:oleObj r:id="rId2" imgW="736600" imgH="381000" progId="Equation.DSMT4">
                  <p:embed/>
                  <p:pic>
                    <p:nvPicPr>
                      <p:cNvPr id="0" name="OLE substitute image"/>
                      <p:cNvPicPr/>
                      <p:nvPr/>
                    </p:nvPicPr>
                    <p:blipFill>
                      <a:blip r:embed="rId3"/>
                      <a:stretch>
                        <a:fillRect/>
                      </a:stretch>
                    </p:blipFill>
                    <p:spPr>
                      <a:xfrm>
                        <a:off x="3059113" y="4365625"/>
                        <a:ext cx="2520950" cy="1309688"/>
                      </a:xfrm>
                      <a:prstGeom prst="rect">
                        <a:avLst/>
                      </a:prstGeom>
                      <a:noFill/>
                      <a:ln w="38100">
                        <a:noFill/>
                        <a:miter/>
                      </a:ln>
                    </p:spPr>
                  </p:pic>
                </p:oleObj>
              </mc:Fallback>
            </mc:AlternateContent>
          </a:graphicData>
        </a:graphic>
      </p:graphicFrame>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3906" name="标题 763905"/>
          <p:cNvSpPr>
            <a:spLocks noGrp="1"/>
          </p:cNvSpPr>
          <p:nvPr>
            <p:ph type="title"/>
          </p:nvPr>
        </p:nvSpPr>
        <p:spPr/>
        <p:txBody>
          <a:bodyPr anchor="ctr"/>
          <a:lstStyle/>
          <a:p>
            <a:r>
              <a:rPr lang="en-US" altLang="zh-CN"/>
              <a:t> </a:t>
            </a:r>
            <a:endParaRPr lang="en-US" altLang="zh-CN"/>
          </a:p>
        </p:txBody>
      </p:sp>
      <p:sp>
        <p:nvSpPr>
          <p:cNvPr id="763907" name="文本占位符 763906"/>
          <p:cNvSpPr>
            <a:spLocks noGrp="1"/>
          </p:cNvSpPr>
          <p:nvPr>
            <p:ph type="body" idx="4294967295"/>
          </p:nvPr>
        </p:nvSpPr>
        <p:spPr>
          <a:xfrm>
            <a:off x="762000" y="15240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如果传感器是一只平板电容，可得 </a:t>
            </a:r>
            <a:endParaRPr lang="zh-CN" altLang="en-US" sz="2800">
              <a:latin typeface="宋体" panose="02010600030101010101" pitchFamily="2" charset="-122"/>
            </a:endParaRPr>
          </a:p>
          <a:p>
            <a:pPr>
              <a:buNone/>
            </a:pPr>
            <a:r>
              <a:rPr lang="zh-CN" altLang="en-US" sz="2800">
                <a:latin typeface="宋体" panose="02010600030101010101" pitchFamily="2" charset="-122"/>
              </a:rPr>
              <a:t>		         </a:t>
            </a:r>
            <a:endParaRPr lang="zh-CN" altLang="en-US" sz="2800">
              <a:latin typeface="宋体" panose="02010600030101010101" pitchFamily="2" charset="-122"/>
            </a:endParaRPr>
          </a:p>
          <a:p>
            <a:pPr>
              <a:buNone/>
            </a:pPr>
            <a:r>
              <a:rPr lang="zh-CN" altLang="en-US" sz="2800">
                <a:latin typeface="宋体" panose="02010600030101010101" pitchFamily="2" charset="-122"/>
              </a:rPr>
              <a:t>    </a:t>
            </a:r>
            <a:endParaRPr lang="zh-CN" altLang="en-US" sz="2800">
              <a:latin typeface="宋体" panose="02010600030101010101" pitchFamily="2" charset="-122"/>
            </a:endParaRPr>
          </a:p>
          <a:p>
            <a:r>
              <a:rPr lang="zh-CN" altLang="en-US" sz="2800">
                <a:latin typeface="宋体" panose="02010600030101010101" pitchFamily="2" charset="-122"/>
              </a:rPr>
              <a:t>    式中：“</a:t>
            </a:r>
            <a:r>
              <a:rPr lang="en-US" altLang="zh-CN" sz="2800">
                <a:latin typeface="宋体" panose="02010600030101010101" pitchFamily="2" charset="-122"/>
              </a:rPr>
              <a:t>−”</a:t>
            </a:r>
            <a:r>
              <a:rPr lang="zh-CN" altLang="en-US" sz="2800">
                <a:latin typeface="宋体" panose="02010600030101010101" pitchFamily="2" charset="-122"/>
              </a:rPr>
              <a:t>号表示输出电压   的相位与电源电压反相。</a:t>
            </a:r>
            <a:endParaRPr lang="zh-CN" altLang="en-US" sz="2800">
              <a:latin typeface="宋体" panose="02010600030101010101" pitchFamily="2" charset="-122"/>
            </a:endParaRPr>
          </a:p>
          <a:p>
            <a:r>
              <a:rPr lang="zh-CN" altLang="en-US" sz="2800">
                <a:latin typeface="宋体" panose="02010600030101010101" pitchFamily="2" charset="-122"/>
              </a:rPr>
              <a:t>    运算放大器的输出电压与极板间距离</a:t>
            </a:r>
            <a:r>
              <a:rPr lang="en-US" altLang="zh-CN" sz="2800" i="1">
                <a:latin typeface="宋体" panose="02010600030101010101" pitchFamily="2" charset="-122"/>
              </a:rPr>
              <a:t>d</a:t>
            </a:r>
            <a:r>
              <a:rPr lang="zh-CN" altLang="en-US" sz="2800">
                <a:latin typeface="宋体" panose="02010600030101010101" pitchFamily="2" charset="-122"/>
              </a:rPr>
              <a:t>成线性关系。</a:t>
            </a:r>
            <a:endParaRPr lang="zh-CN" altLang="en-US" sz="2800">
              <a:latin typeface="宋体" panose="02010600030101010101" pitchFamily="2" charset="-122"/>
            </a:endParaRPr>
          </a:p>
        </p:txBody>
      </p:sp>
      <p:sp>
        <p:nvSpPr>
          <p:cNvPr id="763908" name="矩形 763907"/>
          <p:cNvSpPr/>
          <p:nvPr/>
        </p:nvSpPr>
        <p:spPr>
          <a:xfrm>
            <a:off x="0" y="3319463"/>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63909" name="对象 763908"/>
          <p:cNvGraphicFramePr>
            <a:graphicFrameLocks noChangeAspect="1"/>
          </p:cNvGraphicFramePr>
          <p:nvPr/>
        </p:nvGraphicFramePr>
        <p:xfrm>
          <a:off x="6443663" y="3141663"/>
          <a:ext cx="500062" cy="576262"/>
        </p:xfrm>
        <a:graphic>
          <a:graphicData uri="http://schemas.openxmlformats.org/presentationml/2006/ole">
            <mc:AlternateContent>
              <mc:Choice xmlns:v="urn:schemas-microsoft-com:vml" Requires="v">
                <p:oleObj spid="_x0000_s1056" r:id="rId2" imgW="190500" imgH="215900" progId="Equation.DSMT4">
                  <p:embed/>
                </p:oleObj>
              </mc:Choice>
              <mc:Fallback>
                <p:oleObj r:id="rId2" imgW="190500" imgH="215900" progId="Equation.DSMT4">
                  <p:embed/>
                  <p:pic>
                    <p:nvPicPr>
                      <p:cNvPr id="0" name="OLE substitute image"/>
                      <p:cNvPicPr/>
                      <p:nvPr/>
                    </p:nvPicPr>
                    <p:blipFill>
                      <a:blip r:embed="rId3"/>
                      <a:stretch>
                        <a:fillRect/>
                      </a:stretch>
                    </p:blipFill>
                    <p:spPr>
                      <a:xfrm>
                        <a:off x="6443663" y="3141663"/>
                        <a:ext cx="500062" cy="576262"/>
                      </a:xfrm>
                      <a:prstGeom prst="rect">
                        <a:avLst/>
                      </a:prstGeom>
                      <a:noFill/>
                      <a:ln w="38100">
                        <a:noFill/>
                        <a:miter/>
                      </a:ln>
                    </p:spPr>
                  </p:pic>
                </p:oleObj>
              </mc:Fallback>
            </mc:AlternateContent>
          </a:graphicData>
        </a:graphic>
      </p:graphicFrame>
      <p:sp>
        <p:nvSpPr>
          <p:cNvPr id="763910" name="矩形 763909"/>
          <p:cNvSpPr/>
          <p:nvPr/>
        </p:nvSpPr>
        <p:spPr>
          <a:xfrm>
            <a:off x="0" y="325278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63911" name="对象 763910"/>
          <p:cNvGraphicFramePr>
            <a:graphicFrameLocks noChangeAspect="1"/>
          </p:cNvGraphicFramePr>
          <p:nvPr/>
        </p:nvGraphicFramePr>
        <p:xfrm>
          <a:off x="3132138" y="2060575"/>
          <a:ext cx="2532062" cy="1065213"/>
        </p:xfrm>
        <a:graphic>
          <a:graphicData uri="http://schemas.openxmlformats.org/presentationml/2006/ole">
            <mc:AlternateContent>
              <mc:Choice xmlns:v="urn:schemas-microsoft-com:vml" Requires="v">
                <p:oleObj spid="_x0000_s1057" r:id="rId4" imgW="837565" imgH="355600" progId="Equation.DSMT4">
                  <p:embed/>
                </p:oleObj>
              </mc:Choice>
              <mc:Fallback>
                <p:oleObj r:id="rId4" imgW="837565" imgH="355600" progId="Equation.DSMT4">
                  <p:embed/>
                  <p:pic>
                    <p:nvPicPr>
                      <p:cNvPr id="0" name="OLE substitute image"/>
                      <p:cNvPicPr/>
                      <p:nvPr/>
                    </p:nvPicPr>
                    <p:blipFill>
                      <a:blip r:embed="rId5"/>
                      <a:stretch>
                        <a:fillRect/>
                      </a:stretch>
                    </p:blipFill>
                    <p:spPr>
                      <a:xfrm>
                        <a:off x="3132138" y="2060575"/>
                        <a:ext cx="2532062" cy="1065213"/>
                      </a:xfrm>
                      <a:prstGeom prst="rect">
                        <a:avLst/>
                      </a:prstGeom>
                      <a:noFill/>
                      <a:ln w="38100">
                        <a:noFill/>
                        <a:miter/>
                      </a:ln>
                    </p:spPr>
                  </p:pic>
                </p:oleObj>
              </mc:Fallback>
            </mc:AlternateContent>
          </a:graphicData>
        </a:graphic>
      </p:graphicFrame>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4930" name="标题 764929"/>
          <p:cNvSpPr>
            <a:spLocks noGrp="1"/>
          </p:cNvSpPr>
          <p:nvPr>
            <p:ph type="title"/>
          </p:nvPr>
        </p:nvSpPr>
        <p:spPr/>
        <p:txBody>
          <a:bodyPr anchor="ctr"/>
          <a:lstStyle/>
          <a:p>
            <a:r>
              <a:rPr lang="en-US" altLang="zh-CN"/>
              <a:t> </a:t>
            </a:r>
            <a:endParaRPr lang="en-US" altLang="zh-CN"/>
          </a:p>
        </p:txBody>
      </p:sp>
      <p:pic>
        <p:nvPicPr>
          <p:cNvPr id="764931" name="文本占位符 764930" descr="0310"/>
          <p:cNvPicPr>
            <a:picLocks noChangeAspect="1"/>
          </p:cNvPicPr>
          <p:nvPr>
            <p:ph type="body" idx="4294967295"/>
          </p:nvPr>
        </p:nvPicPr>
        <p:blipFill>
          <a:blip r:embed="rId2"/>
          <a:stretch>
            <a:fillRect/>
          </a:stretch>
        </p:blipFill>
        <p:spPr>
          <a:xfrm>
            <a:off x="2339975" y="2133600"/>
            <a:ext cx="4465638" cy="2638425"/>
          </a:xfrm>
        </p:spPr>
      </p:pic>
      <p:sp>
        <p:nvSpPr>
          <p:cNvPr id="764932" name="矩形 764931"/>
          <p:cNvSpPr/>
          <p:nvPr/>
        </p:nvSpPr>
        <p:spPr>
          <a:xfrm>
            <a:off x="2565400" y="5624513"/>
            <a:ext cx="4022725" cy="3968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buClrTx/>
            </a:pPr>
            <a:r>
              <a:rPr lang="zh-CN" altLang="en-US" sz="2000" b="1">
                <a:solidFill>
                  <a:srgbClr val="000000"/>
                </a:solidFill>
                <a:latin typeface="宋体" panose="02010600030101010101" pitchFamily="2" charset="-122"/>
              </a:rPr>
              <a:t>图</a:t>
            </a:r>
            <a:r>
              <a:rPr lang="en-US" altLang="zh-CN" sz="2000" b="1">
                <a:solidFill>
                  <a:srgbClr val="000000"/>
                </a:solidFill>
                <a:latin typeface="宋体" panose="02010600030101010101" pitchFamily="2" charset="-122"/>
              </a:rPr>
              <a:t>4-10  </a:t>
            </a:r>
            <a:r>
              <a:rPr lang="zh-CN" altLang="en-US" sz="2000" b="1">
                <a:solidFill>
                  <a:srgbClr val="000000"/>
                </a:solidFill>
                <a:latin typeface="宋体" panose="02010600030101010101" pitchFamily="2" charset="-122"/>
              </a:rPr>
              <a:t>运算放大器式电路原理图</a:t>
            </a:r>
            <a:endParaRPr lang="zh-CN" altLang="en-US" sz="2000" b="1">
              <a:solidFill>
                <a:srgbClr val="000000"/>
              </a:solidFill>
              <a:latin typeface="宋体" panose="02010600030101010101" pitchFamily="2" charset="-122"/>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5954" name="标题 765953"/>
          <p:cNvSpPr>
            <a:spLocks noGrp="1"/>
          </p:cNvSpPr>
          <p:nvPr>
            <p:ph type="title"/>
          </p:nvPr>
        </p:nvSpPr>
        <p:spPr/>
        <p:txBody>
          <a:bodyPr anchor="ctr"/>
          <a:lstStyle/>
          <a:p>
            <a:r>
              <a:rPr lang="en-US" altLang="zh-CN"/>
              <a:t> </a:t>
            </a:r>
            <a:endParaRPr lang="en-US" altLang="zh-CN"/>
          </a:p>
        </p:txBody>
      </p:sp>
      <p:sp>
        <p:nvSpPr>
          <p:cNvPr id="765955" name="文本占位符 765954"/>
          <p:cNvSpPr>
            <a:spLocks noGrp="1"/>
          </p:cNvSpPr>
          <p:nvPr>
            <p:ph type="body" idx="4294967295"/>
          </p:nvPr>
        </p:nvSpPr>
        <p:spPr>
          <a:xfrm>
            <a:off x="1042988" y="1628775"/>
            <a:ext cx="7772400" cy="4114800"/>
          </a:xfrm>
        </p:spPr>
        <p:txBody>
          <a:bodyPr/>
          <a:lstStyle/>
          <a:p>
            <a:pPr lvl="1">
              <a:buNone/>
            </a:pPr>
            <a:r>
              <a:rPr lang="en-US" altLang="zh-CN" b="1">
                <a:latin typeface="隶书" panose="02010509060101010101" pitchFamily="49" charset="-122"/>
              </a:rPr>
              <a:t>4.2.3  </a:t>
            </a:r>
            <a:r>
              <a:rPr lang="zh-CN" altLang="en-US" b="1">
                <a:latin typeface="隶书" panose="02010509060101010101" pitchFamily="49" charset="-122"/>
              </a:rPr>
              <a:t>二极管双</a:t>
            </a:r>
            <a:r>
              <a:rPr lang="en-US" altLang="zh-CN" b="1">
                <a:latin typeface="隶书" panose="02010509060101010101" pitchFamily="49" charset="-122"/>
              </a:rPr>
              <a:t>T</a:t>
            </a:r>
            <a:r>
              <a:rPr lang="zh-CN" altLang="en-US" b="1">
                <a:latin typeface="隶书" panose="02010509060101010101" pitchFamily="49" charset="-122"/>
              </a:rPr>
              <a:t>形交流电桥</a:t>
            </a:r>
            <a:endParaRPr lang="zh-CN" altLang="en-US" b="1">
              <a:latin typeface="隶书" panose="02010509060101010101" pitchFamily="49" charset="-122"/>
            </a:endParaRPr>
          </a:p>
          <a:p>
            <a:pPr lvl="1">
              <a:buNone/>
            </a:pPr>
            <a:r>
              <a:rPr lang="en-US" altLang="zh-CN" b="1">
                <a:latin typeface="华文行楷" panose="02010800040101010101" pitchFamily="2" charset="-122"/>
              </a:rPr>
              <a:t>1</a:t>
            </a:r>
            <a:r>
              <a:rPr lang="zh-CN" altLang="en-US" b="1">
                <a:latin typeface="华文行楷" panose="02010800040101010101" pitchFamily="2" charset="-122"/>
              </a:rPr>
              <a:t>、当传感器没有输入时，</a:t>
            </a:r>
            <a:r>
              <a:rPr lang="en-US" altLang="zh-CN" b="1" i="1">
                <a:latin typeface="华文行楷" panose="02010800040101010101" pitchFamily="2" charset="-122"/>
              </a:rPr>
              <a:t>C</a:t>
            </a:r>
            <a:r>
              <a:rPr lang="en-US" altLang="zh-CN" b="1" baseline="-25000">
                <a:latin typeface="华文行楷" panose="02010800040101010101" pitchFamily="2" charset="-122"/>
              </a:rPr>
              <a:t>1</a:t>
            </a:r>
            <a:r>
              <a:rPr lang="en-US" altLang="zh-CN" b="1">
                <a:latin typeface="华文行楷" panose="02010800040101010101" pitchFamily="2" charset="-122"/>
              </a:rPr>
              <a:t>=</a:t>
            </a:r>
            <a:r>
              <a:rPr lang="en-US" altLang="zh-CN" b="1" i="1">
                <a:latin typeface="华文行楷" panose="02010800040101010101" pitchFamily="2" charset="-122"/>
              </a:rPr>
              <a:t>C</a:t>
            </a:r>
            <a:r>
              <a:rPr lang="en-US" altLang="zh-CN" b="1" baseline="-25000">
                <a:latin typeface="华文行楷" panose="02010800040101010101" pitchFamily="2" charset="-122"/>
              </a:rPr>
              <a:t>2</a:t>
            </a:r>
            <a:r>
              <a:rPr lang="zh-CN" altLang="en-US" b="1">
                <a:latin typeface="华文行楷" panose="02010800040101010101" pitchFamily="2" charset="-122"/>
              </a:rPr>
              <a:t>。</a:t>
            </a:r>
            <a:endParaRPr lang="zh-CN" altLang="en-US" b="1">
              <a:latin typeface="华文行楷" panose="02010800040101010101" pitchFamily="2" charset="-122"/>
            </a:endParaRPr>
          </a:p>
          <a:p>
            <a:r>
              <a:rPr lang="zh-CN" altLang="en-US" sz="2800">
                <a:latin typeface="宋体" panose="02010600030101010101" pitchFamily="2" charset="-122"/>
              </a:rPr>
              <a:t>    其电路工作原理如下：</a:t>
            </a:r>
            <a:endParaRPr lang="zh-CN" altLang="en-US" sz="2800">
              <a:latin typeface="宋体" panose="02010600030101010101" pitchFamily="2" charset="-122"/>
            </a:endParaRPr>
          </a:p>
          <a:p>
            <a:r>
              <a:rPr lang="zh-CN" altLang="en-US" sz="2800">
                <a:latin typeface="宋体" panose="02010600030101010101" pitchFamily="2" charset="-122"/>
              </a:rPr>
              <a:t>    </a:t>
            </a:r>
            <a:r>
              <a:rPr lang="en-US" altLang="zh-CN" sz="2800">
                <a:latin typeface="宋体" panose="02010600030101010101" pitchFamily="2" charset="-122"/>
              </a:rPr>
              <a:t>①</a:t>
            </a:r>
            <a:r>
              <a:rPr lang="zh-CN" altLang="en-US" sz="2800">
                <a:latin typeface="宋体" panose="02010600030101010101" pitchFamily="2" charset="-122"/>
              </a:rPr>
              <a:t>当</a:t>
            </a:r>
            <a:r>
              <a:rPr lang="en-US" altLang="zh-CN" sz="2800">
                <a:latin typeface="宋体" panose="02010600030101010101" pitchFamily="2" charset="-122"/>
              </a:rPr>
              <a:t>e</a:t>
            </a:r>
            <a:r>
              <a:rPr lang="zh-CN" altLang="en-US" sz="2800">
                <a:latin typeface="宋体" panose="02010600030101010101" pitchFamily="2" charset="-122"/>
              </a:rPr>
              <a:t>为正半周时，二极管</a:t>
            </a:r>
            <a:r>
              <a:rPr lang="en-US" altLang="zh-CN" sz="2800">
                <a:latin typeface="宋体" panose="02010600030101010101" pitchFamily="2" charset="-122"/>
              </a:rPr>
              <a:t>VD1</a:t>
            </a:r>
            <a:r>
              <a:rPr lang="zh-CN" altLang="en-US" sz="2800">
                <a:latin typeface="宋体" panose="02010600030101010101" pitchFamily="2" charset="-122"/>
              </a:rPr>
              <a:t>导通、</a:t>
            </a:r>
            <a:r>
              <a:rPr lang="en-US" altLang="zh-CN" sz="2800">
                <a:latin typeface="宋体" panose="02010600030101010101" pitchFamily="2" charset="-122"/>
              </a:rPr>
              <a:t>VD2</a:t>
            </a:r>
            <a:r>
              <a:rPr lang="zh-CN" altLang="en-US" sz="2800">
                <a:latin typeface="宋体" panose="02010600030101010101" pitchFamily="2" charset="-122"/>
              </a:rPr>
              <a:t>截止，于是电容</a:t>
            </a:r>
            <a:r>
              <a:rPr lang="en-US" altLang="zh-CN" sz="2800">
                <a:latin typeface="宋体" panose="02010600030101010101" pitchFamily="2" charset="-122"/>
              </a:rPr>
              <a:t>C1</a:t>
            </a:r>
            <a:r>
              <a:rPr lang="zh-CN" altLang="en-US" sz="2800">
                <a:latin typeface="宋体" panose="02010600030101010101" pitchFamily="2" charset="-122"/>
              </a:rPr>
              <a:t>充电，电源</a:t>
            </a:r>
            <a:r>
              <a:rPr lang="en-US" altLang="zh-CN" sz="2800">
                <a:latin typeface="宋体" panose="02010600030101010101" pitchFamily="2" charset="-122"/>
              </a:rPr>
              <a:t>U</a:t>
            </a:r>
            <a:r>
              <a:rPr lang="zh-CN" altLang="en-US" sz="2800">
                <a:latin typeface="宋体" panose="02010600030101010101" pitchFamily="2" charset="-122"/>
              </a:rPr>
              <a:t>经电阻</a:t>
            </a:r>
            <a:r>
              <a:rPr lang="en-US" altLang="zh-CN" sz="2800">
                <a:latin typeface="宋体" panose="02010600030101010101" pitchFamily="2" charset="-122"/>
              </a:rPr>
              <a:t>R1</a:t>
            </a:r>
            <a:r>
              <a:rPr lang="zh-CN" altLang="en-US" sz="2800">
                <a:latin typeface="宋体" panose="02010600030101010101" pitchFamily="2" charset="-122"/>
              </a:rPr>
              <a:t>以电流</a:t>
            </a:r>
            <a:r>
              <a:rPr lang="en-US" altLang="zh-CN" sz="2800">
                <a:latin typeface="宋体" panose="02010600030101010101" pitchFamily="2" charset="-122"/>
              </a:rPr>
              <a:t>I1</a:t>
            </a:r>
            <a:r>
              <a:rPr lang="zh-CN" altLang="en-US" sz="2800">
                <a:latin typeface="宋体" panose="02010600030101010101" pitchFamily="2" charset="-122"/>
              </a:rPr>
              <a:t>向负载</a:t>
            </a:r>
            <a:r>
              <a:rPr lang="en-US" altLang="zh-CN" sz="2800">
                <a:latin typeface="宋体" panose="02010600030101010101" pitchFamily="2" charset="-122"/>
              </a:rPr>
              <a:t>RL</a:t>
            </a:r>
            <a:r>
              <a:rPr lang="zh-CN" altLang="en-US" sz="2800">
                <a:latin typeface="宋体" panose="02010600030101010101" pitchFamily="2" charset="-122"/>
              </a:rPr>
              <a:t>供电，与此同时电容</a:t>
            </a:r>
            <a:r>
              <a:rPr lang="en-US" altLang="zh-CN" sz="2800">
                <a:latin typeface="宋体" panose="02010600030101010101" pitchFamily="2" charset="-122"/>
              </a:rPr>
              <a:t>C2</a:t>
            </a:r>
            <a:r>
              <a:rPr lang="zh-CN" altLang="en-US" sz="2800">
                <a:latin typeface="宋体" panose="02010600030101010101" pitchFamily="2" charset="-122"/>
              </a:rPr>
              <a:t>经</a:t>
            </a:r>
            <a:r>
              <a:rPr lang="en-US" altLang="zh-CN" sz="2800">
                <a:latin typeface="宋体" panose="02010600030101010101" pitchFamily="2" charset="-122"/>
              </a:rPr>
              <a:t>R2</a:t>
            </a:r>
            <a:r>
              <a:rPr lang="zh-CN" altLang="en-US" sz="2800">
                <a:latin typeface="宋体" panose="02010600030101010101" pitchFamily="2" charset="-122"/>
              </a:rPr>
              <a:t>和负载</a:t>
            </a:r>
            <a:r>
              <a:rPr lang="en-US" altLang="zh-CN" sz="2800">
                <a:latin typeface="宋体" panose="02010600030101010101" pitchFamily="2" charset="-122"/>
              </a:rPr>
              <a:t>RL</a:t>
            </a:r>
            <a:r>
              <a:rPr lang="zh-CN" altLang="en-US" sz="2800">
                <a:latin typeface="宋体" panose="02010600030101010101" pitchFamily="2" charset="-122"/>
              </a:rPr>
              <a:t>放电电流为</a:t>
            </a:r>
            <a:r>
              <a:rPr lang="en-US" altLang="zh-CN" sz="2800">
                <a:latin typeface="宋体" panose="02010600030101010101" pitchFamily="2" charset="-122"/>
              </a:rPr>
              <a:t>I2</a:t>
            </a:r>
            <a:r>
              <a:rPr lang="zh-CN" altLang="en-US" sz="2800">
                <a:latin typeface="宋体" panose="02010600030101010101" pitchFamily="2" charset="-122"/>
              </a:rPr>
              <a:t>，流经负载的电流为</a:t>
            </a:r>
            <a:r>
              <a:rPr lang="en-US" altLang="zh-CN" sz="2800">
                <a:latin typeface="宋体" panose="02010600030101010101" pitchFamily="2" charset="-122"/>
              </a:rPr>
              <a:t>I1</a:t>
            </a:r>
            <a:r>
              <a:rPr lang="zh-CN" altLang="en-US" sz="2800">
                <a:latin typeface="宋体" panose="02010600030101010101" pitchFamily="2" charset="-122"/>
              </a:rPr>
              <a:t>和</a:t>
            </a:r>
            <a:r>
              <a:rPr lang="en-US" altLang="zh-CN" sz="2800">
                <a:latin typeface="宋体" panose="02010600030101010101" pitchFamily="2" charset="-122"/>
              </a:rPr>
              <a:t>I2</a:t>
            </a:r>
            <a:r>
              <a:rPr lang="zh-CN" altLang="en-US" sz="2800">
                <a:latin typeface="宋体" panose="02010600030101010101" pitchFamily="2" charset="-122"/>
              </a:rPr>
              <a:t>之和，它们的极性如图</a:t>
            </a:r>
            <a:r>
              <a:rPr lang="en-US" altLang="zh-CN" sz="2800">
                <a:latin typeface="宋体" panose="02010600030101010101" pitchFamily="2" charset="-122"/>
              </a:rPr>
              <a:t>4-11</a:t>
            </a:r>
            <a:r>
              <a:rPr lang="zh-CN" altLang="en-US" sz="2800">
                <a:latin typeface="宋体" panose="02010600030101010101" pitchFamily="2" charset="-122"/>
              </a:rPr>
              <a:t>（</a:t>
            </a:r>
            <a:r>
              <a:rPr lang="en-US" altLang="zh-CN" sz="2800">
                <a:latin typeface="宋体" panose="02010600030101010101" pitchFamily="2" charset="-122"/>
              </a:rPr>
              <a:t>b</a:t>
            </a:r>
            <a:r>
              <a:rPr lang="zh-CN" altLang="en-US" sz="2800">
                <a:latin typeface="宋体" panose="02010600030101010101" pitchFamily="2" charset="-122"/>
              </a:rPr>
              <a:t>）所示；</a:t>
            </a:r>
            <a:r>
              <a:rPr lang="zh-CN" altLang="en-US"/>
              <a:t> </a:t>
            </a:r>
            <a:endParaRPr lang="zh-CN" altLang="en-US"/>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6978" name="标题 766977"/>
          <p:cNvSpPr>
            <a:spLocks noGrp="1"/>
          </p:cNvSpPr>
          <p:nvPr>
            <p:ph type="title"/>
          </p:nvPr>
        </p:nvSpPr>
        <p:spPr/>
        <p:txBody>
          <a:bodyPr anchor="ctr"/>
          <a:lstStyle/>
          <a:p>
            <a:r>
              <a:rPr lang="en-US" altLang="zh-CN"/>
              <a:t> </a:t>
            </a:r>
            <a:endParaRPr lang="en-US" altLang="zh-CN"/>
          </a:p>
        </p:txBody>
      </p:sp>
      <p:sp>
        <p:nvSpPr>
          <p:cNvPr id="766979" name="文本占位符 766978"/>
          <p:cNvSpPr>
            <a:spLocks noGrp="1"/>
          </p:cNvSpPr>
          <p:nvPr>
            <p:ph type="body" idx="4294967295"/>
          </p:nvPr>
        </p:nvSpPr>
        <p:spPr>
          <a:xfrm>
            <a:off x="685800" y="1752600"/>
            <a:ext cx="7772400" cy="4114800"/>
          </a:xfrm>
        </p:spPr>
        <p:txBody>
          <a:bodyPr/>
          <a:lstStyle/>
          <a:p>
            <a:r>
              <a:rPr lang="en-US" altLang="zh-CN">
                <a:latin typeface="宋体" panose="02010600030101010101" pitchFamily="2" charset="-122"/>
              </a:rPr>
              <a:t>    </a:t>
            </a:r>
            <a:r>
              <a:rPr lang="en-US" altLang="zh-CN" sz="2800">
                <a:latin typeface="宋体" panose="02010600030101010101" pitchFamily="2" charset="-122"/>
              </a:rPr>
              <a:t>②</a:t>
            </a:r>
            <a:r>
              <a:rPr lang="zh-CN" altLang="en-US" sz="2800"/>
              <a:t>在随后负半周出现时，二极管</a:t>
            </a:r>
            <a:r>
              <a:rPr lang="en-US" altLang="zh-CN" sz="2800"/>
              <a:t>VD2</a:t>
            </a:r>
            <a:r>
              <a:rPr lang="zh-CN" altLang="en-US" sz="2800"/>
              <a:t>导通、</a:t>
            </a:r>
            <a:r>
              <a:rPr lang="en-US" altLang="zh-CN" sz="2800"/>
              <a:t>VD1</a:t>
            </a:r>
            <a:r>
              <a:rPr lang="zh-CN" altLang="en-US" sz="2800"/>
              <a:t>截止，于是电容</a:t>
            </a:r>
            <a:r>
              <a:rPr lang="en-US" altLang="zh-CN" sz="2800" i="1"/>
              <a:t>C</a:t>
            </a:r>
            <a:r>
              <a:rPr lang="en-US" altLang="zh-CN" sz="2800"/>
              <a:t>2</a:t>
            </a:r>
            <a:r>
              <a:rPr lang="zh-CN" altLang="en-US" sz="2800"/>
              <a:t>充电，电源</a:t>
            </a:r>
            <a:r>
              <a:rPr lang="en-US" altLang="zh-CN" sz="2800" i="1"/>
              <a:t>U</a:t>
            </a:r>
            <a:r>
              <a:rPr lang="zh-CN" altLang="en-US" sz="2800"/>
              <a:t>经电阻</a:t>
            </a:r>
            <a:r>
              <a:rPr lang="en-US" altLang="zh-CN" sz="2800" i="1"/>
              <a:t>R</a:t>
            </a:r>
            <a:r>
              <a:rPr lang="en-US" altLang="zh-CN" sz="2800"/>
              <a:t>2</a:t>
            </a:r>
            <a:r>
              <a:rPr lang="zh-CN" altLang="en-US" sz="2800"/>
              <a:t>以电流</a:t>
            </a:r>
            <a:r>
              <a:rPr lang="en-US" altLang="zh-CN" sz="2800" i="1"/>
              <a:t>I</a:t>
            </a:r>
            <a:r>
              <a:rPr lang="en-US" altLang="zh-CN" sz="2800"/>
              <a:t>2</a:t>
            </a:r>
            <a:r>
              <a:rPr lang="zh-CN" altLang="en-US" sz="2800"/>
              <a:t>＇向负载</a:t>
            </a:r>
            <a:r>
              <a:rPr lang="en-US" altLang="zh-CN" sz="2800" i="1"/>
              <a:t>R</a:t>
            </a:r>
            <a:r>
              <a:rPr lang="en-US" altLang="zh-CN" sz="2800"/>
              <a:t>L</a:t>
            </a:r>
            <a:r>
              <a:rPr lang="zh-CN" altLang="en-US" sz="2800"/>
              <a:t>供电，与此同时电容</a:t>
            </a:r>
            <a:r>
              <a:rPr lang="en-US" altLang="zh-CN" sz="2800" i="1"/>
              <a:t>C</a:t>
            </a:r>
            <a:r>
              <a:rPr lang="en-US" altLang="zh-CN" sz="2800"/>
              <a:t>1</a:t>
            </a:r>
            <a:r>
              <a:rPr lang="zh-CN" altLang="en-US" sz="2800"/>
              <a:t>经</a:t>
            </a:r>
            <a:r>
              <a:rPr lang="en-US" altLang="zh-CN" sz="2800" i="1"/>
              <a:t>R</a:t>
            </a:r>
            <a:r>
              <a:rPr lang="en-US" altLang="zh-CN" sz="2800"/>
              <a:t>1</a:t>
            </a:r>
            <a:r>
              <a:rPr lang="zh-CN" altLang="en-US" sz="2800"/>
              <a:t>和负载</a:t>
            </a:r>
            <a:r>
              <a:rPr lang="en-US" altLang="zh-CN" sz="2800" i="1"/>
              <a:t>R</a:t>
            </a:r>
            <a:r>
              <a:rPr lang="en-US" altLang="zh-CN" sz="2800"/>
              <a:t>L</a:t>
            </a:r>
            <a:r>
              <a:rPr lang="zh-CN" altLang="en-US" sz="2800"/>
              <a:t>放电电流为</a:t>
            </a:r>
            <a:r>
              <a:rPr lang="en-US" altLang="zh-CN" sz="2800" i="1"/>
              <a:t>I</a:t>
            </a:r>
            <a:r>
              <a:rPr lang="en-US" altLang="zh-CN" sz="2800"/>
              <a:t>1</a:t>
            </a:r>
            <a:r>
              <a:rPr lang="zh-CN" altLang="en-US" sz="2800"/>
              <a:t>＇，流经负载的电流为</a:t>
            </a:r>
            <a:r>
              <a:rPr lang="en-US" altLang="zh-CN" sz="2800" i="1"/>
              <a:t>I</a:t>
            </a:r>
            <a:r>
              <a:rPr lang="en-US" altLang="zh-CN" sz="2800"/>
              <a:t>1</a:t>
            </a:r>
            <a:r>
              <a:rPr lang="zh-CN" altLang="en-US" sz="2800"/>
              <a:t>＇和</a:t>
            </a:r>
            <a:r>
              <a:rPr lang="en-US" altLang="zh-CN" sz="2800" i="1"/>
              <a:t>I</a:t>
            </a:r>
            <a:r>
              <a:rPr lang="en-US" altLang="zh-CN" sz="2800"/>
              <a:t>2</a:t>
            </a:r>
            <a:r>
              <a:rPr lang="zh-CN" altLang="en-US" sz="2800"/>
              <a:t>＇之和，它们的极性如图</a:t>
            </a:r>
            <a:r>
              <a:rPr lang="en-US" altLang="zh-CN" sz="2800"/>
              <a:t>4-11</a:t>
            </a:r>
            <a:r>
              <a:rPr lang="zh-CN" altLang="en-US" sz="2800"/>
              <a:t>（</a:t>
            </a:r>
            <a:r>
              <a:rPr lang="en-US" altLang="zh-CN" sz="2800"/>
              <a:t>c</a:t>
            </a:r>
            <a:r>
              <a:rPr lang="zh-CN" altLang="en-US" sz="2800"/>
              <a:t>）所示。根据上面所给的条件，</a:t>
            </a:r>
            <a:r>
              <a:rPr lang="en-US" altLang="zh-CN" sz="2800" i="1"/>
              <a:t>C</a:t>
            </a:r>
            <a:r>
              <a:rPr lang="en-US" altLang="zh-CN" sz="2800"/>
              <a:t>1=</a:t>
            </a:r>
            <a:r>
              <a:rPr lang="en-US" altLang="zh-CN" sz="2800" i="1"/>
              <a:t>C</a:t>
            </a:r>
            <a:r>
              <a:rPr lang="en-US" altLang="zh-CN" sz="2800"/>
              <a:t>2</a:t>
            </a:r>
            <a:r>
              <a:rPr lang="zh-CN" altLang="en-US" sz="2800"/>
              <a:t>时，电源正半周和负半周流过负载的电流的平均值大小相等，且方向相反，在一个周期内流过</a:t>
            </a:r>
            <a:r>
              <a:rPr lang="en-US" altLang="zh-CN" sz="2800" i="1"/>
              <a:t>R</a:t>
            </a:r>
            <a:r>
              <a:rPr lang="en-US" altLang="zh-CN" sz="2800"/>
              <a:t>L</a:t>
            </a:r>
            <a:r>
              <a:rPr lang="zh-CN" altLang="en-US" sz="2800"/>
              <a:t>的平均电流为零。 </a:t>
            </a:r>
            <a:endParaRPr lang="zh-CN" altLang="en-US" sz="2800"/>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02" name="标题 768001"/>
          <p:cNvSpPr>
            <a:spLocks noGrp="1"/>
          </p:cNvSpPr>
          <p:nvPr>
            <p:ph type="title"/>
          </p:nvPr>
        </p:nvSpPr>
        <p:spPr/>
        <p:txBody>
          <a:bodyPr anchor="ctr"/>
          <a:lstStyle/>
          <a:p>
            <a:r>
              <a:rPr lang="en-US" altLang="zh-CN"/>
              <a:t> </a:t>
            </a:r>
            <a:endParaRPr lang="en-US" altLang="zh-CN"/>
          </a:p>
        </p:txBody>
      </p:sp>
      <p:sp>
        <p:nvSpPr>
          <p:cNvPr id="768003" name="文本占位符 768002"/>
          <p:cNvSpPr>
            <a:spLocks noGrp="1"/>
          </p:cNvSpPr>
          <p:nvPr>
            <p:ph type="body" idx="4294967295"/>
          </p:nvPr>
        </p:nvSpPr>
        <p:spPr>
          <a:xfrm>
            <a:off x="179388" y="1557338"/>
            <a:ext cx="7772400" cy="2370137"/>
          </a:xfrm>
        </p:spPr>
        <p:txBody>
          <a:bodyPr/>
          <a:lstStyle/>
          <a:p>
            <a:pPr lvl="2"/>
            <a:r>
              <a:rPr lang="en-US" altLang="zh-CN">
                <a:latin typeface="华文行楷" panose="02010800040101010101" pitchFamily="2" charset="-122"/>
              </a:rPr>
              <a:t>    </a:t>
            </a:r>
            <a:r>
              <a:rPr lang="en-US" altLang="zh-CN" sz="2800">
                <a:latin typeface="华文行楷" panose="02010800040101010101" pitchFamily="2" charset="-122"/>
              </a:rPr>
              <a:t>2</a:t>
            </a:r>
            <a:r>
              <a:rPr lang="zh-CN" altLang="en-US" sz="2800">
                <a:latin typeface="华文行楷" panose="02010800040101010101" pitchFamily="2" charset="-122"/>
              </a:rPr>
              <a:t>、若传感器输入不为</a:t>
            </a:r>
            <a:r>
              <a:rPr lang="en-US" altLang="zh-CN" sz="2800">
                <a:latin typeface="华文行楷" panose="02010800040101010101" pitchFamily="2" charset="-122"/>
              </a:rPr>
              <a:t>0</a:t>
            </a:r>
            <a:r>
              <a:rPr lang="zh-CN" altLang="en-US" sz="2800">
                <a:latin typeface="华文行楷" panose="02010800040101010101" pitchFamily="2" charset="-122"/>
              </a:rPr>
              <a:t>，则</a:t>
            </a:r>
            <a:r>
              <a:rPr lang="en-US" altLang="zh-CN" sz="2800" i="1">
                <a:latin typeface="华文行楷" panose="02010800040101010101" pitchFamily="2" charset="-122"/>
              </a:rPr>
              <a:t>C</a:t>
            </a:r>
            <a:r>
              <a:rPr lang="en-US" altLang="zh-CN" sz="2800" baseline="-25000">
                <a:latin typeface="华文行楷" panose="02010800040101010101" pitchFamily="2" charset="-122"/>
              </a:rPr>
              <a:t>1</a:t>
            </a:r>
            <a:r>
              <a:rPr lang="en-US" altLang="zh-CN" sz="2800">
                <a:latin typeface="华文行楷" panose="02010800040101010101" pitchFamily="2" charset="-122"/>
              </a:rPr>
              <a:t>≠</a:t>
            </a:r>
            <a:r>
              <a:rPr lang="en-US" altLang="zh-CN" sz="2800" i="1">
                <a:latin typeface="华文行楷" panose="02010800040101010101" pitchFamily="2" charset="-122"/>
              </a:rPr>
              <a:t>C</a:t>
            </a:r>
            <a:r>
              <a:rPr lang="en-US" altLang="zh-CN" sz="2800" baseline="-25000">
                <a:latin typeface="华文行楷" panose="02010800040101010101" pitchFamily="2" charset="-122"/>
              </a:rPr>
              <a:t>2</a:t>
            </a:r>
            <a:r>
              <a:rPr lang="zh-CN" altLang="en-US" sz="2800">
                <a:latin typeface="华文行楷" panose="02010800040101010101" pitchFamily="2" charset="-122"/>
              </a:rPr>
              <a:t>，</a:t>
            </a:r>
            <a:r>
              <a:rPr lang="en-US" altLang="zh-CN" sz="2800" i="1">
                <a:latin typeface="华文行楷" panose="02010800040101010101" pitchFamily="2" charset="-122"/>
              </a:rPr>
              <a:t>I</a:t>
            </a:r>
            <a:r>
              <a:rPr lang="en-US" altLang="zh-CN" sz="2800" baseline="-25000">
                <a:latin typeface="华文行楷" panose="02010800040101010101" pitchFamily="2" charset="-122"/>
              </a:rPr>
              <a:t>1</a:t>
            </a:r>
            <a:r>
              <a:rPr lang="en-US" altLang="zh-CN" sz="2800">
                <a:latin typeface="华文行楷" panose="02010800040101010101" pitchFamily="2" charset="-122"/>
              </a:rPr>
              <a:t>≠</a:t>
            </a:r>
            <a:r>
              <a:rPr lang="en-US" altLang="zh-CN" sz="2800" i="1">
                <a:latin typeface="华文行楷" panose="02010800040101010101" pitchFamily="2" charset="-122"/>
              </a:rPr>
              <a:t>I</a:t>
            </a:r>
            <a:r>
              <a:rPr lang="en-US" altLang="zh-CN" sz="2800" baseline="-25000">
                <a:latin typeface="华文行楷" panose="02010800040101010101" pitchFamily="2" charset="-122"/>
              </a:rPr>
              <a:t>2</a:t>
            </a:r>
            <a:r>
              <a:rPr lang="zh-CN" altLang="en-US" sz="2800">
                <a:latin typeface="华文行楷" panose="02010800040101010101" pitchFamily="2" charset="-122"/>
              </a:rPr>
              <a:t>，此时在一个周期内通过</a:t>
            </a:r>
            <a:r>
              <a:rPr lang="en-US" altLang="zh-CN" sz="2800" i="1">
                <a:latin typeface="华文行楷" panose="02010800040101010101" pitchFamily="2" charset="-122"/>
              </a:rPr>
              <a:t>R</a:t>
            </a:r>
            <a:r>
              <a:rPr lang="en-US" altLang="zh-CN" sz="2800" baseline="-25000">
                <a:latin typeface="华文行楷" panose="02010800040101010101" pitchFamily="2" charset="-122"/>
              </a:rPr>
              <a:t>L</a:t>
            </a:r>
            <a:r>
              <a:rPr lang="zh-CN" altLang="en-US" sz="2800">
                <a:latin typeface="华文行楷" panose="02010800040101010101" pitchFamily="2" charset="-122"/>
              </a:rPr>
              <a:t>上的平均电流不为零，因此产生输出电压，输出电压在一个周期内平均值为</a:t>
            </a:r>
            <a:endParaRPr lang="zh-CN" altLang="en-US" sz="2800">
              <a:latin typeface="华文行楷" panose="02010800040101010101" pitchFamily="2" charset="-122"/>
            </a:endParaRPr>
          </a:p>
        </p:txBody>
      </p:sp>
      <p:sp>
        <p:nvSpPr>
          <p:cNvPr id="768004" name="矩形 768003"/>
          <p:cNvSpPr/>
          <p:nvPr/>
        </p:nvSpPr>
        <p:spPr>
          <a:xfrm>
            <a:off x="0" y="32337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768009" name="矩形 768008"/>
          <p:cNvSpPr/>
          <p:nvPr/>
        </p:nvSpPr>
        <p:spPr>
          <a:xfrm>
            <a:off x="0" y="32385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68008" name="对象 768007"/>
          <p:cNvGraphicFramePr>
            <a:graphicFrameLocks noChangeAspect="1"/>
          </p:cNvGraphicFramePr>
          <p:nvPr/>
        </p:nvGraphicFramePr>
        <p:xfrm>
          <a:off x="900113" y="3500438"/>
          <a:ext cx="7632700" cy="841375"/>
        </p:xfrm>
        <a:graphic>
          <a:graphicData uri="http://schemas.openxmlformats.org/presentationml/2006/ole">
            <mc:AlternateContent>
              <mc:Choice xmlns:v="urn:schemas-microsoft-com:vml" Requires="v">
                <p:oleObj spid="_x0000_s1058" r:id="rId2" imgW="3454400" imgH="381000" progId="Equation.DSMT4">
                  <p:embed/>
                </p:oleObj>
              </mc:Choice>
              <mc:Fallback>
                <p:oleObj r:id="rId2" imgW="3454400" imgH="381000" progId="Equation.DSMT4">
                  <p:embed/>
                  <p:pic>
                    <p:nvPicPr>
                      <p:cNvPr id="0" name="OLE substitute image"/>
                      <p:cNvPicPr/>
                      <p:nvPr/>
                    </p:nvPicPr>
                    <p:blipFill>
                      <a:blip r:embed="rId3"/>
                      <a:stretch>
                        <a:fillRect/>
                      </a:stretch>
                    </p:blipFill>
                    <p:spPr>
                      <a:xfrm>
                        <a:off x="900113" y="3500438"/>
                        <a:ext cx="7632700" cy="841375"/>
                      </a:xfrm>
                      <a:prstGeom prst="rect">
                        <a:avLst/>
                      </a:prstGeom>
                      <a:noFill/>
                      <a:ln w="38100">
                        <a:noFill/>
                        <a:miter/>
                      </a:ln>
                    </p:spPr>
                  </p:pic>
                </p:oleObj>
              </mc:Fallback>
            </mc:AlternateContent>
          </a:graphicData>
        </a:graphic>
      </p:graphicFrame>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9026" name="标题 769025"/>
          <p:cNvSpPr>
            <a:spLocks noGrp="1"/>
          </p:cNvSpPr>
          <p:nvPr>
            <p:ph type="title"/>
          </p:nvPr>
        </p:nvSpPr>
        <p:spPr/>
        <p:txBody>
          <a:bodyPr anchor="ctr"/>
          <a:lstStyle/>
          <a:p>
            <a:r>
              <a:rPr lang="en-US" altLang="zh-CN"/>
              <a:t> </a:t>
            </a:r>
            <a:endParaRPr lang="en-US" altLang="zh-CN"/>
          </a:p>
        </p:txBody>
      </p:sp>
      <p:sp>
        <p:nvSpPr>
          <p:cNvPr id="769027" name="文本占位符 769026"/>
          <p:cNvSpPr>
            <a:spLocks noGrp="1"/>
          </p:cNvSpPr>
          <p:nvPr>
            <p:ph type="body" idx="4294967295"/>
          </p:nvPr>
        </p:nvSpPr>
        <p:spPr>
          <a:xfrm>
            <a:off x="685800" y="17526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若		</a:t>
            </a:r>
            <a:endParaRPr lang="zh-CN" altLang="en-US" sz="2800">
              <a:latin typeface="宋体" panose="02010600030101010101" pitchFamily="2" charset="-122"/>
            </a:endParaRPr>
          </a:p>
          <a:p>
            <a:endParaRPr lang="zh-CN" altLang="en-US" sz="2800">
              <a:latin typeface="宋体" panose="02010600030101010101" pitchFamily="2" charset="-122"/>
            </a:endParaRPr>
          </a:p>
          <a:p>
            <a:r>
              <a:rPr lang="zh-CN" altLang="en-US" sz="2800">
                <a:latin typeface="宋体" panose="02010600030101010101" pitchFamily="2" charset="-122"/>
              </a:rPr>
              <a:t>    则输出电压可改写为 </a:t>
            </a:r>
            <a:endParaRPr lang="zh-CN" altLang="en-US" sz="2800" i="1">
              <a:latin typeface="宋体" panose="02010600030101010101" pitchFamily="2" charset="-122"/>
            </a:endParaRPr>
          </a:p>
          <a:p>
            <a:pPr>
              <a:buNone/>
            </a:pPr>
            <a:r>
              <a:rPr lang="zh-CN" altLang="en-US" sz="2800" i="1">
                <a:latin typeface="宋体" panose="02010600030101010101" pitchFamily="2" charset="-122"/>
              </a:rPr>
              <a:t>	    </a:t>
            </a:r>
            <a:r>
              <a:rPr lang="en-US" altLang="zh-CN" sz="2800" i="1">
                <a:latin typeface="宋体" panose="02010600030101010101" pitchFamily="2" charset="-122"/>
              </a:rPr>
              <a:t>U</a:t>
            </a:r>
            <a:r>
              <a:rPr lang="en-US" altLang="zh-CN" sz="2800" baseline="-25000">
                <a:latin typeface="宋体" panose="02010600030101010101" pitchFamily="2" charset="-122"/>
              </a:rPr>
              <a:t>0</a:t>
            </a:r>
            <a:r>
              <a:rPr lang="en-US" altLang="zh-CN" sz="2800">
                <a:latin typeface="宋体" panose="02010600030101010101" pitchFamily="2" charset="-122"/>
              </a:rPr>
              <a:t>=</a:t>
            </a:r>
            <a:r>
              <a:rPr lang="en-US" altLang="zh-CN" sz="2800" i="1">
                <a:latin typeface="宋体" panose="02010600030101010101" pitchFamily="2" charset="-122"/>
              </a:rPr>
              <a:t>U f M</a:t>
            </a:r>
            <a:r>
              <a:rPr lang="en-US" altLang="zh-CN" sz="2800">
                <a:latin typeface="宋体" panose="02010600030101010101" pitchFamily="2" charset="-122"/>
              </a:rPr>
              <a:t>(</a:t>
            </a:r>
            <a:r>
              <a:rPr lang="en-US" altLang="zh-CN" sz="2800" i="1">
                <a:latin typeface="宋体" panose="02010600030101010101" pitchFamily="2" charset="-122"/>
              </a:rPr>
              <a:t>C</a:t>
            </a:r>
            <a:r>
              <a:rPr lang="en-US" altLang="zh-CN" sz="2800" baseline="-25000">
                <a:latin typeface="宋体" panose="02010600030101010101" pitchFamily="2" charset="-122"/>
              </a:rPr>
              <a:t>1</a:t>
            </a:r>
            <a:r>
              <a:rPr lang="en-US" altLang="zh-CN" sz="2800">
                <a:latin typeface="宋体" panose="02010600030101010101" pitchFamily="2" charset="-122"/>
              </a:rPr>
              <a:t>−</a:t>
            </a:r>
            <a:r>
              <a:rPr lang="en-US" altLang="zh-CN" sz="2800" i="1">
                <a:latin typeface="宋体" panose="02010600030101010101" pitchFamily="2" charset="-122"/>
              </a:rPr>
              <a:t>C</a:t>
            </a:r>
            <a:r>
              <a:rPr lang="en-US" altLang="zh-CN" sz="2800" baseline="-25000">
                <a:latin typeface="宋体" panose="02010600030101010101" pitchFamily="2" charset="-122"/>
              </a:rPr>
              <a:t>2</a:t>
            </a:r>
            <a:r>
              <a:rPr lang="en-US" altLang="zh-CN" sz="2800">
                <a:latin typeface="宋体" panose="02010600030101010101" pitchFamily="2" charset="-122"/>
              </a:rPr>
              <a:t>) </a:t>
            </a:r>
            <a:endParaRPr lang="en-US" altLang="zh-CN" sz="2800">
              <a:latin typeface="宋体" panose="02010600030101010101" pitchFamily="2" charset="-122"/>
            </a:endParaRPr>
          </a:p>
          <a:p>
            <a:r>
              <a:rPr lang="zh-CN" altLang="en-US" sz="2800">
                <a:latin typeface="宋体" panose="02010600030101010101" pitchFamily="2" charset="-122"/>
              </a:rPr>
              <a:t>输出电压</a:t>
            </a:r>
            <a:r>
              <a:rPr lang="en-US" altLang="zh-CN" sz="2800" i="1">
                <a:latin typeface="宋体" panose="02010600030101010101" pitchFamily="2" charset="-122"/>
              </a:rPr>
              <a:t>U</a:t>
            </a:r>
            <a:r>
              <a:rPr lang="en-US" altLang="zh-CN" sz="2800" baseline="-25000">
                <a:latin typeface="宋体" panose="02010600030101010101" pitchFamily="2" charset="-122"/>
              </a:rPr>
              <a:t>0</a:t>
            </a:r>
            <a:r>
              <a:rPr lang="zh-CN" altLang="en-US" sz="2800">
                <a:latin typeface="宋体" panose="02010600030101010101" pitchFamily="2" charset="-122"/>
              </a:rPr>
              <a:t>不仅与电源电压幅值和频率有关，而且与</a:t>
            </a:r>
            <a:r>
              <a:rPr lang="en-US" altLang="zh-CN" sz="2800">
                <a:latin typeface="宋体" panose="02010600030101010101" pitchFamily="2" charset="-122"/>
              </a:rPr>
              <a:t>T</a:t>
            </a:r>
            <a:r>
              <a:rPr lang="zh-CN" altLang="en-US" sz="2800">
                <a:latin typeface="宋体" panose="02010600030101010101" pitchFamily="2" charset="-122"/>
              </a:rPr>
              <a:t>形网络中电容</a:t>
            </a:r>
            <a:r>
              <a:rPr lang="en-US" altLang="zh-CN" sz="2800" i="1">
                <a:latin typeface="宋体" panose="02010600030101010101" pitchFamily="2" charset="-122"/>
              </a:rPr>
              <a:t>C</a:t>
            </a:r>
            <a:r>
              <a:rPr lang="en-US" altLang="zh-CN" sz="2800" baseline="-25000">
                <a:latin typeface="宋体" panose="02010600030101010101" pitchFamily="2" charset="-122"/>
              </a:rPr>
              <a:t>1</a:t>
            </a:r>
            <a:r>
              <a:rPr lang="zh-CN" altLang="en-US" sz="2800">
                <a:latin typeface="宋体" panose="02010600030101010101" pitchFamily="2" charset="-122"/>
              </a:rPr>
              <a:t>和</a:t>
            </a:r>
            <a:r>
              <a:rPr lang="en-US" altLang="zh-CN" sz="2800" i="1">
                <a:latin typeface="宋体" panose="02010600030101010101" pitchFamily="2" charset="-122"/>
              </a:rPr>
              <a:t>C</a:t>
            </a:r>
            <a:r>
              <a:rPr lang="en-US" altLang="zh-CN" sz="2800" baseline="-25000">
                <a:latin typeface="宋体" panose="02010600030101010101" pitchFamily="2" charset="-122"/>
              </a:rPr>
              <a:t>2</a:t>
            </a:r>
            <a:r>
              <a:rPr lang="zh-CN" altLang="en-US" sz="2800">
                <a:latin typeface="宋体" panose="02010600030101010101" pitchFamily="2" charset="-122"/>
              </a:rPr>
              <a:t>的差值有关。故可用来测量高速的机械运动。</a:t>
            </a:r>
            <a:r>
              <a:rPr lang="zh-CN" altLang="en-US">
                <a:latin typeface="宋体" panose="02010600030101010101" pitchFamily="2" charset="-122"/>
              </a:rPr>
              <a:t> </a:t>
            </a:r>
            <a:endParaRPr lang="zh-CN" altLang="en-US">
              <a:latin typeface="宋体" panose="02010600030101010101" pitchFamily="2" charset="-122"/>
            </a:endParaRPr>
          </a:p>
          <a:p>
            <a:endParaRPr lang="zh-CN" altLang="en-US">
              <a:latin typeface="宋体" panose="02010600030101010101" pitchFamily="2" charset="-122"/>
            </a:endParaRPr>
          </a:p>
        </p:txBody>
      </p:sp>
      <p:sp>
        <p:nvSpPr>
          <p:cNvPr id="769028" name="矩形 769027"/>
          <p:cNvSpPr/>
          <p:nvPr/>
        </p:nvSpPr>
        <p:spPr>
          <a:xfrm>
            <a:off x="0" y="3205163"/>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769029" name="对象 769028"/>
          <p:cNvGraphicFramePr>
            <a:graphicFrameLocks noChangeAspect="1"/>
          </p:cNvGraphicFramePr>
          <p:nvPr/>
        </p:nvGraphicFramePr>
        <p:xfrm>
          <a:off x="2411413" y="1484313"/>
          <a:ext cx="3362325" cy="1187450"/>
        </p:xfrm>
        <a:graphic>
          <a:graphicData uri="http://schemas.openxmlformats.org/presentationml/2006/ole">
            <mc:AlternateContent>
              <mc:Choice xmlns:v="urn:schemas-microsoft-com:vml" Requires="v">
                <p:oleObj spid="_x0000_s1059" r:id="rId2" imgW="1269365" imgH="444500" progId="Equation.DSMT4">
                  <p:embed/>
                </p:oleObj>
              </mc:Choice>
              <mc:Fallback>
                <p:oleObj r:id="rId2" imgW="1269365" imgH="444500" progId="Equation.DSMT4">
                  <p:embed/>
                  <p:pic>
                    <p:nvPicPr>
                      <p:cNvPr id="0" name="OLE substitute image"/>
                      <p:cNvPicPr/>
                      <p:nvPr/>
                    </p:nvPicPr>
                    <p:blipFill>
                      <a:blip r:embed="rId3"/>
                      <a:stretch>
                        <a:fillRect/>
                      </a:stretch>
                    </p:blipFill>
                    <p:spPr>
                      <a:xfrm>
                        <a:off x="2411413" y="1484313"/>
                        <a:ext cx="3362325" cy="1187450"/>
                      </a:xfrm>
                      <a:prstGeom prst="rect">
                        <a:avLst/>
                      </a:prstGeom>
                      <a:noFill/>
                      <a:ln w="38100">
                        <a:noFill/>
                        <a:miter/>
                      </a:ln>
                    </p:spPr>
                  </p:pic>
                </p:oleObj>
              </mc:Fallback>
            </mc:AlternateContent>
          </a:graphicData>
        </a:graphic>
      </p:graphicFrame>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0050" name="标题 770049"/>
          <p:cNvSpPr>
            <a:spLocks noGrp="1"/>
          </p:cNvSpPr>
          <p:nvPr>
            <p:ph type="title"/>
          </p:nvPr>
        </p:nvSpPr>
        <p:spPr/>
        <p:txBody>
          <a:bodyPr anchor="ctr"/>
          <a:lstStyle/>
          <a:p>
            <a:r>
              <a:rPr lang="en-US" altLang="zh-CN"/>
              <a:t> </a:t>
            </a:r>
            <a:endParaRPr lang="en-US" altLang="zh-CN"/>
          </a:p>
        </p:txBody>
      </p:sp>
      <p:sp>
        <p:nvSpPr>
          <p:cNvPr id="770054" name="矩形 770053"/>
          <p:cNvSpPr/>
          <p:nvPr/>
        </p:nvSpPr>
        <p:spPr>
          <a:xfrm>
            <a:off x="0" y="1970088"/>
            <a:ext cx="9144000" cy="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latin typeface="Times New Roman" panose="02020603050405020304" pitchFamily="18" charset="0"/>
            </a:endParaRPr>
          </a:p>
        </p:txBody>
      </p:sp>
      <p:pic>
        <p:nvPicPr>
          <p:cNvPr id="770053" name="图片 770052" descr="0311"/>
          <p:cNvPicPr>
            <a:picLocks noChangeAspect="1"/>
          </p:cNvPicPr>
          <p:nvPr/>
        </p:nvPicPr>
        <p:blipFill>
          <a:blip r:embed="rId2"/>
          <a:stretch>
            <a:fillRect/>
          </a:stretch>
        </p:blipFill>
        <p:spPr>
          <a:xfrm>
            <a:off x="971550" y="1341438"/>
            <a:ext cx="7416800" cy="4378325"/>
          </a:xfrm>
          <a:prstGeom prst="rect">
            <a:avLst/>
          </a:prstGeom>
          <a:noFill/>
          <a:ln w="9525">
            <a:noFill/>
          </a:ln>
        </p:spPr>
      </p:pic>
      <p:sp>
        <p:nvSpPr>
          <p:cNvPr id="770055" name="矩形 770054"/>
          <p:cNvSpPr/>
          <p:nvPr/>
        </p:nvSpPr>
        <p:spPr>
          <a:xfrm>
            <a:off x="290513" y="5811838"/>
            <a:ext cx="8959850" cy="64135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0">
              <a:tabLst>
                <a:tab pos="4800600" algn="r"/>
              </a:tabLst>
            </a:pPr>
            <a:r>
              <a:rPr lang="zh-CN" altLang="en-US" sz="1800">
                <a:latin typeface="Arial" pitchFamily="34" charset="0"/>
                <a:ea typeface="黑体" panose="02010609060101010101" pitchFamily="2" charset="-122"/>
              </a:rPr>
              <a:t>图</a:t>
            </a:r>
            <a:r>
              <a:rPr lang="en-US" altLang="zh-CN" sz="1800">
                <a:latin typeface="Arial" pitchFamily="34" charset="0"/>
                <a:ea typeface="黑体" panose="02010609060101010101" pitchFamily="2" charset="-122"/>
              </a:rPr>
              <a:t>4-11  </a:t>
            </a:r>
            <a:r>
              <a:rPr lang="zh-CN" altLang="en-US" sz="1800">
                <a:latin typeface="Arial" pitchFamily="34" charset="0"/>
                <a:ea typeface="黑体" panose="02010609060101010101" pitchFamily="2" charset="-122"/>
              </a:rPr>
              <a:t>二极管双</a:t>
            </a:r>
            <a:r>
              <a:rPr lang="en-US" altLang="zh-CN" sz="1800">
                <a:latin typeface="Arial" pitchFamily="34" charset="0"/>
                <a:ea typeface="黑体" panose="02010609060101010101" pitchFamily="2" charset="-122"/>
              </a:rPr>
              <a:t>T</a:t>
            </a:r>
            <a:r>
              <a:rPr lang="zh-CN" altLang="en-US" sz="1800">
                <a:latin typeface="Arial" pitchFamily="34" charset="0"/>
                <a:ea typeface="黑体" panose="02010609060101010101" pitchFamily="2" charset="-122"/>
              </a:rPr>
              <a:t>形交流电桥</a:t>
            </a:r>
            <a:endParaRPr lang="zh-CN" altLang="en-US" sz="1800">
              <a:latin typeface="Times New Roman" panose="02020603050405020304" pitchFamily="18" charset="0"/>
            </a:endParaRPr>
          </a:p>
          <a:p>
            <a:pPr algn="ctr" defTabSz="0" eaLnBrk="0" hangingPunct="0">
              <a:buClrTx/>
              <a:tabLst>
                <a:tab pos="4800600" algn="r"/>
              </a:tabLst>
            </a:pPr>
            <a:r>
              <a:rPr lang="zh-CN" altLang="en-US" sz="1800">
                <a:latin typeface="Times New Roman" panose="02020603050405020304" pitchFamily="18" charset="0"/>
              </a:rPr>
              <a:t>（</a:t>
            </a:r>
            <a:r>
              <a:rPr lang="en-US" altLang="zh-CN" sz="1800">
                <a:latin typeface="Times New Roman" panose="02020603050405020304" pitchFamily="18" charset="0"/>
              </a:rPr>
              <a:t>a</a:t>
            </a:r>
            <a:r>
              <a:rPr lang="zh-CN" altLang="en-US" sz="1800">
                <a:latin typeface="Times New Roman" panose="02020603050405020304" pitchFamily="18" charset="0"/>
              </a:rPr>
              <a:t>）电路原理图；（</a:t>
            </a:r>
            <a:r>
              <a:rPr lang="en-US" altLang="zh-CN" sz="1800">
                <a:latin typeface="Times New Roman" panose="02020603050405020304" pitchFamily="18" charset="0"/>
              </a:rPr>
              <a:t>b</a:t>
            </a:r>
            <a:r>
              <a:rPr lang="zh-CN" altLang="en-US" sz="1800">
                <a:latin typeface="Times New Roman" panose="02020603050405020304" pitchFamily="18" charset="0"/>
              </a:rPr>
              <a:t>）高频电源正半周等效电路图；（</a:t>
            </a:r>
            <a:r>
              <a:rPr lang="en-US" altLang="zh-CN" sz="1800">
                <a:latin typeface="Times New Roman" panose="02020603050405020304" pitchFamily="18" charset="0"/>
              </a:rPr>
              <a:t>c</a:t>
            </a:r>
            <a:r>
              <a:rPr lang="zh-CN" altLang="en-US" sz="1800">
                <a:latin typeface="Times New Roman" panose="02020603050405020304" pitchFamily="18" charset="0"/>
              </a:rPr>
              <a:t>）高频电源负半周等效电路图</a:t>
            </a:r>
            <a:endParaRPr lang="zh-CN" altLang="en-US" sz="1800">
              <a:latin typeface="Times New Roman" panose="02020603050405020304" pitchFamily="18" charset="0"/>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1074" name="标题 771073"/>
          <p:cNvSpPr>
            <a:spLocks noGrp="1"/>
          </p:cNvSpPr>
          <p:nvPr>
            <p:ph type="title"/>
          </p:nvPr>
        </p:nvSpPr>
        <p:spPr/>
        <p:txBody>
          <a:bodyPr anchor="ctr"/>
          <a:lstStyle/>
          <a:p>
            <a:r>
              <a:rPr lang="en-US" altLang="zh-CN"/>
              <a:t> </a:t>
            </a:r>
            <a:endParaRPr lang="en-US" altLang="zh-CN"/>
          </a:p>
        </p:txBody>
      </p:sp>
      <p:sp>
        <p:nvSpPr>
          <p:cNvPr id="771075" name="文本占位符 771074"/>
          <p:cNvSpPr>
            <a:spLocks noGrp="1"/>
          </p:cNvSpPr>
          <p:nvPr>
            <p:ph type="body" idx="4294967295"/>
          </p:nvPr>
        </p:nvSpPr>
        <p:spPr>
          <a:xfrm>
            <a:off x="1042988" y="1628775"/>
            <a:ext cx="7772400" cy="4114800"/>
          </a:xfrm>
        </p:spPr>
        <p:txBody>
          <a:bodyPr/>
          <a:lstStyle/>
          <a:p>
            <a:pPr lvl="1">
              <a:buNone/>
            </a:pPr>
            <a:r>
              <a:rPr lang="en-US" altLang="zh-CN" b="1">
                <a:latin typeface="隶书" panose="02010509060101010101" pitchFamily="49" charset="-122"/>
              </a:rPr>
              <a:t>4.2.4  </a:t>
            </a:r>
            <a:r>
              <a:rPr lang="zh-CN" altLang="en-US" b="1">
                <a:latin typeface="隶书" panose="02010509060101010101" pitchFamily="49" charset="-122"/>
              </a:rPr>
              <a:t>环形二极管充放电法</a:t>
            </a:r>
            <a:endParaRPr lang="zh-CN" altLang="en-US" b="1">
              <a:latin typeface="隶书" panose="02010509060101010101" pitchFamily="49" charset="-122"/>
            </a:endParaRPr>
          </a:p>
          <a:p>
            <a:pPr>
              <a:buNone/>
            </a:pPr>
            <a:r>
              <a:rPr lang="zh-CN" altLang="en-US" sz="2800" b="1"/>
              <a:t> </a:t>
            </a:r>
            <a:endParaRPr lang="zh-CN" altLang="en-US" sz="2800" b="1"/>
          </a:p>
          <a:p>
            <a:r>
              <a:rPr lang="zh-CN" altLang="en-US" sz="2800"/>
              <a:t>        基本原理是以一高频方波为信号源，通过一环形二极管电桥，对被测电容进行充放电，环形二极管电桥输出一个与被测电容成正比的微安级电流。</a:t>
            </a:r>
            <a:endParaRPr lang="zh-CN" altLang="en-US" sz="2800"/>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https://d.book118.com/157161024012006043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FF3300"/>
      </a:hlink>
      <a:folHlink>
        <a:srgbClr val="B2B2B2"/>
      </a:folHlink>
    </a:clrScheme>
    <a:fontScheme name="">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FFFFFF"/>
        </a:dk1>
        <a:lt1>
          <a:srgbClr val="0000FF"/>
        </a:lt1>
        <a:dk2>
          <a:srgbClr val="FFFF00"/>
        </a:dk2>
        <a:lt2>
          <a:srgbClr val="000000"/>
        </a:lt2>
        <a:accent1>
          <a:srgbClr val="FF9900"/>
        </a:accent1>
        <a:accent2>
          <a:srgbClr val="00FFFF"/>
        </a:accent2>
        <a:accent3>
          <a:srgbClr val="AAAAFF"/>
        </a:accent3>
        <a:accent4>
          <a:srgbClr val="DCDCDC"/>
        </a:accent4>
        <a:accent5>
          <a:srgbClr val="FFCAAA"/>
        </a:accent5>
        <a:accent6>
          <a:srgbClr val="00E5E5"/>
        </a:accent6>
        <a:hlink>
          <a:srgbClr val="FF0000"/>
        </a:hlink>
        <a:folHlink>
          <a:srgbClr val="96969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27272"/>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2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9"/>
        </a:accent5>
        <a:accent6>
          <a:srgbClr val="0000E5"/>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BE5"/>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9E5B7"/>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37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37</vt:i4>
      </vt:variant>
    </vt:vector>
  </HeadingPairs>
  <TitlesOfParts>
    <vt:vector baseType="lpstr" size="48">
      <vt:lpstr>Arial</vt:lpstr>
      <vt:lpstr>Calibri</vt:lpstr>
      <vt:lpstr>Times New Roman</vt:lpstr>
      <vt:lpstr>宋体</vt:lpstr>
      <vt:lpstr>隶书</vt:lpstr>
      <vt:lpstr>华文行楷</vt:lpstr>
      <vt:lpstr>楷体_GB2312</vt:lpstr>
      <vt:lpstr>黑体</vt:lpstr>
      <vt:lpstr>Symbol</vt:lpstr>
      <vt:lpstr>Wingdings</vt:lpstr>
      <vt:lpstr>Office Theme</vt:lpstr>
      <vt:lpstr>PowerPoint Presentation</vt:lpstr>
      <vt:lpstr>PowerPoint Presentation</vt:lpstr>
      <vt:lpstr>PowerPoint Presentation</vt:lpstr>
      <vt:lpstr> 4.1  电容式传感器的工作原理和结构</vt:lpstr>
      <vt:lpstr> </vt:lpstr>
      <vt:lpstr>PowerPoint Presentation</vt:lpstr>
      <vt:lpstr> </vt:lpstr>
      <vt:lpstr> </vt:lpstr>
      <vt:lpstr> </vt:lpstr>
      <vt:lpstr> </vt:lpstr>
      <vt:lpstr>PowerPoint Presentation</vt:lpstr>
      <vt:lpstr>PowerPoint Presentation</vt:lpstr>
      <vt:lpstr>差动的好处：</vt:lpstr>
      <vt:lpstr> </vt:lpstr>
      <vt:lpstr> </vt:lpstr>
      <vt:lpstr>PowerPoint Presentation</vt:lpstr>
      <vt:lpstr>PowerPoint Presentation</vt:lpstr>
      <vt:lpstr> </vt:lpstr>
      <vt:lpstr>4.1.3  变介质型电容式传感器</vt:lpstr>
      <vt:lpstr>PowerPoint Presentation</vt:lpstr>
      <vt:lpstr> </vt:lpstr>
      <vt:lpstr> </vt:lpstr>
      <vt:lpstr> </vt:lpstr>
      <vt:lpstr>4.2  电容式传感器的测量电路</vt:lpstr>
      <vt:lpstr> </vt:lpstr>
      <vt:lpstr> </vt:lpstr>
      <vt:lpstr> </vt:lpstr>
      <vt:lpstr> </vt:lpstr>
      <vt:lpstr> </vt:lpstr>
      <vt:lpstr> </vt:lpstr>
      <vt:lpstr> </vt:lpstr>
      <vt:lpstr> </vt:lpstr>
      <vt:lpstr> </vt:lpstr>
      <vt:lpstr> </vt:lpstr>
      <vt:lpstr> </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2024-09-16T17:40:53.472</cp:lastPrinted>
  <dcterms:created xsi:type="dcterms:W3CDTF">2024-09-16T09:40:53Z</dcterms:created>
  <dcterms:modified xsi:type="dcterms:W3CDTF">2024-09-16T09:40:55Z</dcterms:modified>
</cp:coreProperties>
</file>