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9C285B-D2FC-49D5-BA71-83CB6F6FB0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64FE88-0A5E-477B-80D5-07AA25D6B1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07D649-EC32-47F4-AE10-9014868991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2A6053-BF2F-4334-9442-33B453FBD1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AADFEC-B22A-4769-9F27-630F16D6FF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2FAAEB-1C97-4898-9E72-3101C8DF44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E6E73D-9A21-4D58-A727-CAB71BF099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E6B8A5-CCF3-4584-AC78-F144DF9E2D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95FDFD-39EF-4507-A14B-58C7AD447C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9B20AF-021F-48C8-B1DF-BAF8DC788C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2F21C5-386A-4116-86ED-05C4DE50E8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716403004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solidFill>
                <a:latin typeface="Microsoft Yahei"/>
                <a:ea typeface="Microsoft Yahei"/>
                <a:cs typeface="Microsoft Yahei"/>
              </a:rPr>
              <a:t>知识技能素养测评体系</a:t>
            </a:r>
          </a:p>
        </p:txBody>
      </p:sp>
      <p:sp>
        <p:nvSpPr>
          <p:cNvPr id="3" name="TextBox 3"/>
          <p:cNvSpPr txBox="1"/>
          <p:nvPr/>
        </p:nvSpPr>
        <p:spPr>
          <a:xfrm>
            <a:off x="1075644" y="460002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000000"/>
                </a:solidFill>
                <a:latin typeface="Microsoft Yahei"/>
                <a:ea typeface="Microsoft Yahei"/>
                <a:cs typeface="Microsoft Yahei"/>
              </a:rPr>
              <a:t>汇报人：&lt;XXX&gt;</a:t>
            </a:r>
          </a:p>
        </p:txBody>
      </p:sp>
      <p:sp>
        <p:nvSpPr>
          <p:cNvPr id="4" name="TextBox 4"/>
          <p:cNvSpPr txBox="1"/>
          <p:nvPr/>
        </p:nvSpPr>
        <p:spPr>
          <a:xfrm>
            <a:off x="1075644" y="505988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FFFFFF"/>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80022" y="1465063"/>
            <a:ext cx="4116705" cy="234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solidFill>
                <a:latin typeface="Microsoft Yahei"/>
                <a:ea typeface="Microsoft Yahei"/>
                <a:cs typeface="Microsoft Yahei"/>
              </a:rPr>
              <a:t>目录</a:t>
            </a:r>
          </a:p>
        </p:txBody>
      </p:sp>
      <p:sp>
        <p:nvSpPr>
          <p:cNvPr id="5" name="TextBox 5"/>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solidFill>
                <a:latin typeface="Microsoft Yahei"/>
                <a:ea typeface="Microsoft Yahei"/>
                <a:cs typeface="Microsoft Yahei"/>
              </a:rPr>
              <a:t>CONTENTS</a:t>
            </a:r>
          </a:p>
        </p:txBody>
      </p:sp>
      <p:sp>
        <p:nvSpPr>
          <p:cNvPr id="6" name="TextBox 6"/>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schemeClr>
                </a:solidFill>
                <a:latin typeface="Microsoft Yahei"/>
                <a:ea typeface="Microsoft Yahei"/>
                <a:cs typeface="Microsoft Yahei"/>
              </a:rPr>
              <a:t>知识技能素养测评体系概述</a:t>
            </a:r>
          </a:p>
          <a:p>
            <a:pPr marL="203200" lvl="0" indent="-203200">
              <a:lnSpc>
                <a:spcPct val="150000"/>
              </a:lnSpc>
              <a:spcBef>
                <a:spcPts val="375"/>
              </a:spcBef>
              <a:buFont typeface="Arial"/>
              <a:buChar char="•"/>
            </a:pPr>
            <a:r>
              <a:rPr lang="en-US" sz="2400">
                <a:solidFill>
                  <a:schemeClr val="accent3">
                    <a:lumMod val="50000"/>
                  </a:schemeClr>
                </a:solidFill>
                <a:latin typeface="Microsoft Yahei"/>
                <a:ea typeface="Microsoft Yahei"/>
                <a:cs typeface="Microsoft Yahei"/>
              </a:rPr>
              <a:t>知识技能素养测评方法</a:t>
            </a:r>
          </a:p>
          <a:p>
            <a:pPr marL="203200" lvl="0" indent="-203200">
              <a:lnSpc>
                <a:spcPct val="150000"/>
              </a:lnSpc>
              <a:spcBef>
                <a:spcPts val="375"/>
              </a:spcBef>
              <a:buFont typeface="Arial"/>
              <a:buChar char="•"/>
            </a:pPr>
            <a:r>
              <a:rPr lang="en-US" sz="2400">
                <a:solidFill>
                  <a:schemeClr val="accent3">
                    <a:lumMod val="50000"/>
                  </a:schemeClr>
                </a:solidFill>
                <a:latin typeface="Microsoft Yahei"/>
                <a:ea typeface="Microsoft Yahei"/>
                <a:cs typeface="Microsoft Yahei"/>
              </a:rPr>
              <a:t>知识技能素养测评内容</a:t>
            </a:r>
          </a:p>
          <a:p>
            <a:pPr marL="203200" lvl="0" indent="-203200">
              <a:lnSpc>
                <a:spcPct val="150000"/>
              </a:lnSpc>
              <a:spcBef>
                <a:spcPts val="375"/>
              </a:spcBef>
              <a:buFont typeface="Arial"/>
              <a:buChar char="•"/>
            </a:pPr>
            <a:r>
              <a:rPr lang="en-US" sz="2400">
                <a:solidFill>
                  <a:schemeClr val="accent3">
                    <a:lumMod val="50000"/>
                  </a:schemeClr>
                </a:solidFill>
                <a:latin typeface="Microsoft Yahei"/>
                <a:ea typeface="Microsoft Yahei"/>
                <a:cs typeface="Microsoft Yahei"/>
              </a:rPr>
              <a:t>知识技能素养测评实施</a:t>
            </a:r>
          </a:p>
          <a:p>
            <a:pPr marL="203200" lvl="0" indent="-203200">
              <a:lnSpc>
                <a:spcPct val="150000"/>
              </a:lnSpc>
              <a:spcBef>
                <a:spcPts val="375"/>
              </a:spcBef>
              <a:buFont typeface="Arial"/>
              <a:buChar char="•"/>
            </a:pPr>
            <a:r>
              <a:rPr lang="en-US" sz="2400">
                <a:solidFill>
                  <a:schemeClr val="accent3">
                    <a:lumMod val="50000"/>
                  </a:schemeClr>
                </a:solidFill>
                <a:latin typeface="Microsoft Yahei"/>
                <a:ea typeface="Microsoft Yahei"/>
                <a:cs typeface="Microsoft Yahei"/>
              </a:rPr>
              <a:t>知识技能素养测评案例分析</a:t>
            </a:r>
          </a:p>
          <a:p>
            <a:pPr marL="203200" lvl="0" indent="-203200">
              <a:lnSpc>
                <a:spcPct val="150000"/>
              </a:lnSpc>
              <a:spcBef>
                <a:spcPts val="375"/>
              </a:spcBef>
              <a:buFont typeface="Arial"/>
              <a:buChar char="•"/>
            </a:pPr>
            <a:r>
              <a:rPr lang="en-US" sz="2400">
                <a:solidFill>
                  <a:schemeClr val="accent3">
                    <a:lumMod val="50000"/>
                  </a:schemeClr>
                </a:solidFill>
                <a:latin typeface="Microsoft Yahei"/>
                <a:ea typeface="Microsoft Yahei"/>
                <a:cs typeface="Microsoft Yahei"/>
              </a:rPr>
              <a:t>知识技能素养测评体系优化建议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solidFill>
                <a:latin typeface="Microsoft Yahei"/>
                <a:ea typeface="Microsoft Yahei"/>
                <a:cs typeface="Microsoft Yahei"/>
              </a:rPr>
              <a:t>知识技能素养测评体系概述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知识技能素养测评体系是对个体在知识、技能和能力方面的水平进行评估和测量的系统化方法。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帮助个体了解自身在知识、技能和能力方面的优势和不足，为个人发展提供指导和建议，同时为企业、组织或学校等机构的人才选拔、培训和发展提供依据。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003" r="2200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定义与目的</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1108" b="2110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4969" b="496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4852" b="14852"/>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测评体系的重要性</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提高个人自我认知</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通过测评，个体可以更好地了解自己的优势和不足，明确自己的发展方向和目标。</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促进个人发展</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测评结果可以为个体提供有针对性的建议和指导，帮助个体提升自己的知识、技能和能力。</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提高组织绩效</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通过测评，企业、组织或学校可以更好地了解员工或学生的能力和潜力，为人才选拔和培训提供依据，从而提高整体绩效。</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000" r="200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最初的知识技能素养测评体系主要采用传统的考试和评估方式，如笔试、面试等。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传统考试和评估</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随着对人才评价需求的不断提高，单一的考试和评估方式已经不能满足需求，因此出现了多种测评方式，如心理测试、能力测试、情境模拟等。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多元化测评方式</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随着信息技术的发展，知识技能素养测评体系逐渐向网络化和智能化方向发展，如在线测评、人工智能测评等。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网络化和智能化</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测评体系的发展历程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solidFill>
                <a:latin typeface="Microsoft Yahei"/>
                <a:ea typeface="Microsoft Yahei"/>
                <a:cs typeface="Microsoft Yahei"/>
              </a:rPr>
              <a:t>知识技能素养测评方法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笔试是一种传统的知识测评方法，通过书面答题的形式来检验受试者的知识储备和运用能力。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笔试通常采用闭卷形式，要求受试者在规定时间内完成一系列客观题和主观题，如选择题、填空题、简答题和论述题等。客观题主要测试受试者的基础知识掌握程度，主观题则考察其分析、综合和表达能力。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笔试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面试是一种通过面对面的交流来评估受试者知识、技能和素养的方法。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面试过程中，考官会提出一系列问题，要求受试者口头回答。这些问题可能涉及专业知识、行业动态、个人经历等方面，旨在全面了解受试者的知识储备、思维逻辑、表达能力以及职业素养。面试还可以观察受试者的非言语表现，如仪表、气质、沟通技巧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面试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实践操作是通过实际操作或模拟操作来评估受试者的技能和实际操作能力的方法。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实践操作通常在实验室、工作现场或模拟环境中进行，要求受试者完成一项或多项任务。这种方法着重考察受试者在实际操作中的技能水平、问题解决能力以及应对突发状况的能力。实践操作能够直接反映受试者的技能水平和实际操作经验。</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实践操作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360度反馈是一种多角度评估受试者知识、技能和素养的方法，通过上级、下级、同事等多方的评价来全面了解受试者的表现。</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solidFill>
                <a:latin typeface="Microsoft Yahei"/>
                <a:ea typeface="Microsoft Yahei"/>
                <a:cs typeface="Microsoft Yahei"/>
              </a:rPr>
              <a:t>360度反馈通常包括自评、上级评价、同事评价等多个维度。评估内容可能涉及专业知识、沟通能力、团队协作、领导力等方面。通过多角度的评价，可以更全面地了解受试者在工作中的表现和优势，以及需要改进的方面。此外，360度反馈还可以促进团队成员之间的沟通和协作，提升整体绩效。</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360度反馈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solidFill>
                <a:latin typeface="Microsoft Yahei"/>
                <a:ea typeface="Microsoft Yahei"/>
                <a:cs typeface="Microsoft Yahei"/>
              </a:rPr>
              <a:t>03</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solidFill>
                <a:latin typeface="Microsoft Yahei"/>
                <a:ea typeface="Microsoft Yahei"/>
                <a:cs typeface="Microsoft Yahei"/>
              </a:rPr>
              <a:t>知识技能素养测评内容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评估个体对所在领域专业知识的掌握程度，包括基本概念、原理、方法和理论等。</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专业知识掌握</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考察个体能否将所学专业知识应用于实际工作中，解决实际问题。</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专业知识应用</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专业知识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技能水平</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基本技能</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评估个体是否具备完成工作任务所需的基本技能，如计算机操作、语言表达等。</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专业技能</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评估个体在特定领域内的专业技能水平，如编程、数据分析等。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67" r="14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评估个体的工作态度，包括责任心、敬业精神、工作积极性等。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工作态度</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考察个体是否遵守职业道德规范，如诚实守信、尊重他人等。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职业道德</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职业素养</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口头表达</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评估个体的口头表达能力，包括清晰表达、逻辑思维能力等。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书面表达</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考察个体的书面表达能力，包括文字表达能力、语法和拼写能力等。</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沟通能力</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评估个体在团队中的合作意识和协作能力。</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考察个体在团队中担任领导角色时的能力和表现。</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团队合作</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领导能力</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团队协作</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solidFill>
                <a:latin typeface="Microsoft Yahei"/>
                <a:ea typeface="Microsoft Yahei"/>
                <a:cs typeface="Microsoft Yahei"/>
              </a:rPr>
              <a:t>04</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solidFill>
                <a:latin typeface="Microsoft Yahei"/>
                <a:ea typeface="Microsoft Yahei"/>
                <a:cs typeface="Microsoft Yahei"/>
              </a:rPr>
              <a:t>知识技能素养测评实施</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确定测评目标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明确测评的知识技能领域，如数学、语文、科学等，以及要测评的具体素养，如批判性思维、创新能力等。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设定测评标准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根据测评目标，制定具体的测评标准和等级，以便对被测评者的知识技能素养进行准确评估。</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安排测评时间与地点</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根据测评规模和资源，合理安排测评活动的时间和地点，确保测评活动的顺利进行。</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制定测评计划</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https://d.book118.com/157164030043006030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2024-09-01T20:44:59.812</cp:lastPrinted>
  <dcterms:created xsi:type="dcterms:W3CDTF">2024-09-01T12:44:59Z</dcterms:created>
  <dcterms:modified xsi:type="dcterms:W3CDTF">2024-09-01T12:45:02Z</dcterms:modified>
</cp:coreProperties>
</file>