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hyperlink" Target="http://weibo.com/teliss" TargetMode="External" /><Relationship Id="rId2" Type="http://schemas.openxmlformats.org/officeDocument/2006/relationships/hyperlink" Target="http://teliss.blog.163.com/" TargetMode="External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4F9E1C-80E5-42D5-A25F-D01525BA8E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4AAC0A-0165-4AB4-9C22-7236C16990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634EC5-1DB2-48CE-A23F-F884961F76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977EA3-BAAA-4404-99E0-7D25C94B7E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ACB6761-05F0-4B6D-85EB-D438BC1B2C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F66C863-05D9-47E7-83F2-904EF6C326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EEAEEFB-3DE5-436D-9FF3-30D5CE0AA1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8FE8F1-6A04-42ED-9994-AF1A1F40FB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DC37CC-6B5E-4234-9FC7-52991BEFED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5B4C92-9C54-483C-9854-55E9FF8303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C39730-4814-4FE6-B25A-9B0CC5E712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Text Box 54">
            <a:extLst>
              <a:ext uri="{FF2B5EF4-FFF2-40B4-BE49-F238E27FC236}">
                <a16:creationId xmlns:a16="http://schemas.microsoft.com/office/drawing/2014/main" id="{88891A0E-547A-C6CA-F0F4-89195BB69C5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2701805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18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9" name="TextBox 10">
            <a:hlinkClick r:id="rId1"/>
            <a:extLst>
              <a:ext uri="{FF2B5EF4-FFF2-40B4-BE49-F238E27FC236}">
                <a16:creationId xmlns:a16="http://schemas.microsoft.com/office/drawing/2014/main" id="{FB95A129-C6D7-5FC1-9049-AF8A3DA886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69778" y="4044019"/>
            <a:ext cx="4522222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10" name="Text Box 54">
            <a:hlinkClick r:id="rId2"/>
            <a:extLst>
              <a:ext uri="{FF2B5EF4-FFF2-40B4-BE49-F238E27FC236}">
                <a16:creationId xmlns:a16="http://schemas.microsoft.com/office/drawing/2014/main" id="{5E996448-A692-8782-EEDC-8EB5550523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3372912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grpSp>
        <p:nvGrpSpPr>
          <p:cNvPr id="11" name="组合 17">
            <a:extLst>
              <a:ext uri="{FF2B5EF4-FFF2-40B4-BE49-F238E27FC236}">
                <a16:creationId xmlns:a16="http://schemas.microsoft.com/office/drawing/2014/main" id="{3211A2AC-133C-22B1-583A-D05D4497F8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4022280"/>
            <a:ext cx="591140" cy="480022"/>
            <a:chOff x="3175" y="295276"/>
            <a:chExt cx="4856163" cy="3943350"/>
          </a:xfrm>
          <a:solidFill>
            <a:srgbClr val="424242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76FF4A3-648E-3AC8-F59D-78ADA7A628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741363"/>
              <a:ext cx="4173538" cy="3497263"/>
            </a:xfrm>
            <a:custGeom>
              <a:gdLst>
                <a:gd name="T0" fmla="*/ 957 w 1111"/>
                <a:gd name="T1" fmla="*/ 394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3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8 h 930"/>
                <a:gd name="T20" fmla="*/ 957 w 1111"/>
                <a:gd name="T21" fmla="*/ 394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5 h 930"/>
                <a:gd name="T30" fmla="*/ 535 w 1111"/>
                <a:gd name="T31" fmla="*/ 854 h 9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4"/>
                  </a:moveTo>
                  <a:cubicBezTo>
                    <a:pt x="939" y="389"/>
                    <a:pt x="926" y="385"/>
                    <a:pt x="936" y="362"/>
                  </a:cubicBezTo>
                  <a:cubicBezTo>
                    <a:pt x="956" y="311"/>
                    <a:pt x="958" y="266"/>
                    <a:pt x="936" y="235"/>
                  </a:cubicBezTo>
                  <a:cubicBezTo>
                    <a:pt x="895" y="176"/>
                    <a:pt x="782" y="179"/>
                    <a:pt x="652" y="233"/>
                  </a:cubicBezTo>
                  <a:cubicBezTo>
                    <a:pt x="652" y="233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1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8"/>
                  </a:cubicBezTo>
                  <a:cubicBezTo>
                    <a:pt x="1111" y="472"/>
                    <a:pt x="1030" y="417"/>
                    <a:pt x="957" y="394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79"/>
                    <a:pt x="128" y="641"/>
                  </a:cubicBezTo>
                  <a:cubicBezTo>
                    <a:pt x="114" y="503"/>
                    <a:pt x="274" y="373"/>
                    <a:pt x="485" y="353"/>
                  </a:cubicBezTo>
                  <a:cubicBezTo>
                    <a:pt x="696" y="332"/>
                    <a:pt x="878" y="427"/>
                    <a:pt x="892" y="565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70A16F0-8100-F17A-BD7D-4EF339A00246}"/>
                </a:ext>
              </a:extLst>
            </p:cNvPr>
            <p:cNvSpPr/>
            <p:nvPr/>
          </p:nvSpPr>
          <p:spPr bwMode="auto">
            <a:xfrm>
              <a:off x="3094038" y="295276"/>
              <a:ext cx="1765300" cy="1868488"/>
            </a:xfrm>
            <a:custGeom>
              <a:gdLst>
                <a:gd name="T0" fmla="*/ 364 w 470"/>
                <a:gd name="T1" fmla="*/ 128 h 497"/>
                <a:gd name="T2" fmla="*/ 43 w 470"/>
                <a:gd name="T3" fmla="*/ 24 h 497"/>
                <a:gd name="T4" fmla="*/ 43 w 470"/>
                <a:gd name="T5" fmla="*/ 24 h 497"/>
                <a:gd name="T6" fmla="*/ 5 w 470"/>
                <a:gd name="T7" fmla="*/ 82 h 497"/>
                <a:gd name="T8" fmla="*/ 63 w 470"/>
                <a:gd name="T9" fmla="*/ 119 h 497"/>
                <a:gd name="T10" fmla="*/ 291 w 470"/>
                <a:gd name="T11" fmla="*/ 193 h 497"/>
                <a:gd name="T12" fmla="*/ 341 w 470"/>
                <a:gd name="T13" fmla="*/ 428 h 497"/>
                <a:gd name="T14" fmla="*/ 341 w 470"/>
                <a:gd name="T15" fmla="*/ 428 h 497"/>
                <a:gd name="T16" fmla="*/ 373 w 470"/>
                <a:gd name="T17" fmla="*/ 489 h 497"/>
                <a:gd name="T18" fmla="*/ 434 w 470"/>
                <a:gd name="T19" fmla="*/ 458 h 497"/>
                <a:gd name="T20" fmla="*/ 434 w 470"/>
                <a:gd name="T21" fmla="*/ 458 h 497"/>
                <a:gd name="T22" fmla="*/ 364 w 470"/>
                <a:gd name="T23" fmla="*/ 128 h 4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7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5"/>
                    <a:pt x="5" y="82"/>
                  </a:cubicBezTo>
                  <a:cubicBezTo>
                    <a:pt x="11" y="108"/>
                    <a:pt x="37" y="125"/>
                    <a:pt x="63" y="119"/>
                  </a:cubicBezTo>
                  <a:cubicBezTo>
                    <a:pt x="144" y="102"/>
                    <a:pt x="232" y="127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3"/>
                    <a:pt x="347" y="481"/>
                    <a:pt x="373" y="489"/>
                  </a:cubicBezTo>
                  <a:cubicBezTo>
                    <a:pt x="398" y="497"/>
                    <a:pt x="426" y="483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0"/>
                    <a:pt x="364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20C237C-FD78-F916-C831-1D6DE72C2577}"/>
                </a:ext>
              </a:extLst>
            </p:cNvPr>
            <p:cNvSpPr/>
            <p:nvPr/>
          </p:nvSpPr>
          <p:spPr bwMode="auto">
            <a:xfrm>
              <a:off x="3252788" y="974726"/>
              <a:ext cx="919163" cy="969963"/>
            </a:xfrm>
            <a:custGeom>
              <a:gdLst>
                <a:gd name="T0" fmla="*/ 193 w 245"/>
                <a:gd name="T1" fmla="*/ 63 h 258"/>
                <a:gd name="T2" fmla="*/ 37 w 245"/>
                <a:gd name="T3" fmla="*/ 12 h 258"/>
                <a:gd name="T4" fmla="*/ 5 w 245"/>
                <a:gd name="T5" fmla="*/ 62 h 258"/>
                <a:gd name="T6" fmla="*/ 54 w 245"/>
                <a:gd name="T7" fmla="*/ 94 h 258"/>
                <a:gd name="T8" fmla="*/ 54 w 245"/>
                <a:gd name="T9" fmla="*/ 94 h 258"/>
                <a:gd name="T10" fmla="*/ 131 w 245"/>
                <a:gd name="T11" fmla="*/ 119 h 258"/>
                <a:gd name="T12" fmla="*/ 148 w 245"/>
                <a:gd name="T13" fmla="*/ 198 h 258"/>
                <a:gd name="T14" fmla="*/ 148 w 245"/>
                <a:gd name="T15" fmla="*/ 198 h 258"/>
                <a:gd name="T16" fmla="*/ 175 w 245"/>
                <a:gd name="T17" fmla="*/ 251 h 258"/>
                <a:gd name="T18" fmla="*/ 228 w 245"/>
                <a:gd name="T19" fmla="*/ 223 h 258"/>
                <a:gd name="T20" fmla="*/ 193 w 245"/>
                <a:gd name="T21" fmla="*/ 63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8">
                  <a:moveTo>
                    <a:pt x="193" y="63"/>
                  </a:moveTo>
                  <a:cubicBezTo>
                    <a:pt x="153" y="18"/>
                    <a:pt x="92" y="0"/>
                    <a:pt x="37" y="12"/>
                  </a:cubicBezTo>
                  <a:cubicBezTo>
                    <a:pt x="14" y="17"/>
                    <a:pt x="0" y="39"/>
                    <a:pt x="5" y="62"/>
                  </a:cubicBezTo>
                  <a:cubicBezTo>
                    <a:pt x="9" y="85"/>
                    <a:pt x="32" y="99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9"/>
                    <a:pt x="111" y="97"/>
                    <a:pt x="131" y="119"/>
                  </a:cubicBezTo>
                  <a:cubicBezTo>
                    <a:pt x="151" y="141"/>
                    <a:pt x="156" y="171"/>
                    <a:pt x="148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1" y="220"/>
                    <a:pt x="153" y="243"/>
                    <a:pt x="175" y="251"/>
                  </a:cubicBezTo>
                  <a:cubicBezTo>
                    <a:pt x="197" y="258"/>
                    <a:pt x="220" y="246"/>
                    <a:pt x="228" y="223"/>
                  </a:cubicBezTo>
                  <a:cubicBezTo>
                    <a:pt x="245" y="169"/>
                    <a:pt x="234" y="108"/>
                    <a:pt x="193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645FAD55-052C-AE2F-4018-A58695994B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263" y="2370138"/>
              <a:ext cx="1724025" cy="1485900"/>
            </a:xfrm>
            <a:custGeom>
              <a:gdLst>
                <a:gd name="T0" fmla="*/ 302 w 459"/>
                <a:gd name="T1" fmla="*/ 26 h 395"/>
                <a:gd name="T2" fmla="*/ 45 w 459"/>
                <a:gd name="T3" fmla="*/ 138 h 395"/>
                <a:gd name="T4" fmla="*/ 144 w 459"/>
                <a:gd name="T5" fmla="*/ 362 h 395"/>
                <a:gd name="T6" fmla="*/ 416 w 459"/>
                <a:gd name="T7" fmla="*/ 246 h 395"/>
                <a:gd name="T8" fmla="*/ 302 w 459"/>
                <a:gd name="T9" fmla="*/ 26 h 395"/>
                <a:gd name="T10" fmla="*/ 225 w 459"/>
                <a:gd name="T11" fmla="*/ 256 h 395"/>
                <a:gd name="T12" fmla="*/ 128 w 459"/>
                <a:gd name="T13" fmla="*/ 288 h 395"/>
                <a:gd name="T14" fmla="*/ 107 w 459"/>
                <a:gd name="T15" fmla="*/ 204 h 395"/>
                <a:gd name="T16" fmla="*/ 202 w 459"/>
                <a:gd name="T17" fmla="*/ 172 h 395"/>
                <a:gd name="T18" fmla="*/ 225 w 459"/>
                <a:gd name="T19" fmla="*/ 256 h 395"/>
                <a:gd name="T20" fmla="*/ 292 w 459"/>
                <a:gd name="T21" fmla="*/ 170 h 395"/>
                <a:gd name="T22" fmla="*/ 256 w 459"/>
                <a:gd name="T23" fmla="*/ 184 h 395"/>
                <a:gd name="T24" fmla="*/ 247 w 459"/>
                <a:gd name="T25" fmla="*/ 152 h 395"/>
                <a:gd name="T26" fmla="*/ 282 w 459"/>
                <a:gd name="T27" fmla="*/ 139 h 395"/>
                <a:gd name="T28" fmla="*/ 292 w 459"/>
                <a:gd name="T29" fmla="*/ 170 h 3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5">
                  <a:moveTo>
                    <a:pt x="302" y="26"/>
                  </a:moveTo>
                  <a:cubicBezTo>
                    <a:pt x="202" y="0"/>
                    <a:pt x="88" y="50"/>
                    <a:pt x="45" y="138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5"/>
                    <a:pt x="373" y="343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6"/>
                  </a:moveTo>
                  <a:cubicBezTo>
                    <a:pt x="205" y="289"/>
                    <a:pt x="161" y="303"/>
                    <a:pt x="128" y="288"/>
                  </a:cubicBezTo>
                  <a:cubicBezTo>
                    <a:pt x="96" y="273"/>
                    <a:pt x="86" y="236"/>
                    <a:pt x="107" y="204"/>
                  </a:cubicBezTo>
                  <a:cubicBezTo>
                    <a:pt x="127" y="172"/>
                    <a:pt x="169" y="158"/>
                    <a:pt x="202" y="172"/>
                  </a:cubicBezTo>
                  <a:cubicBezTo>
                    <a:pt x="235" y="186"/>
                    <a:pt x="245" y="224"/>
                    <a:pt x="225" y="256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8"/>
                    <a:pt x="240" y="164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3"/>
                    <a:pt x="300" y="158"/>
                    <a:pt x="2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8">
            <a:extLst>
              <a:ext uri="{FF2B5EF4-FFF2-40B4-BE49-F238E27FC236}">
                <a16:creationId xmlns:a16="http://schemas.microsoft.com/office/drawing/2014/main" id="{E9B5F0D1-16E8-C1D8-DB26-0462E8843A1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3387443"/>
            <a:ext cx="591140" cy="476725"/>
            <a:chOff x="2482850" y="17463"/>
            <a:chExt cx="442913" cy="357188"/>
          </a:xfrm>
          <a:solidFill>
            <a:srgbClr val="424242"/>
          </a:solidFill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4028E777-9D0E-6E33-9D0F-237272DAC79F}"/>
                </a:ext>
              </a:extLst>
            </p:cNvPr>
            <p:cNvSpPr/>
            <p:nvPr/>
          </p:nvSpPr>
          <p:spPr bwMode="auto">
            <a:xfrm>
              <a:off x="2482850" y="17463"/>
              <a:ext cx="442913" cy="204788"/>
            </a:xfrm>
            <a:custGeom>
              <a:gdLst>
                <a:gd name="T0" fmla="*/ 553 w 558"/>
                <a:gd name="T1" fmla="*/ 229 h 257"/>
                <a:gd name="T2" fmla="*/ 354 w 558"/>
                <a:gd name="T3" fmla="*/ 30 h 257"/>
                <a:gd name="T4" fmla="*/ 354 w 558"/>
                <a:gd name="T5" fmla="*/ 30 h 257"/>
                <a:gd name="T6" fmla="*/ 346 w 558"/>
                <a:gd name="T7" fmla="*/ 24 h 257"/>
                <a:gd name="T8" fmla="*/ 339 w 558"/>
                <a:gd name="T9" fmla="*/ 17 h 257"/>
                <a:gd name="T10" fmla="*/ 329 w 558"/>
                <a:gd name="T11" fmla="*/ 12 h 257"/>
                <a:gd name="T12" fmla="*/ 320 w 558"/>
                <a:gd name="T13" fmla="*/ 7 h 257"/>
                <a:gd name="T14" fmla="*/ 310 w 558"/>
                <a:gd name="T15" fmla="*/ 3 h 257"/>
                <a:gd name="T16" fmla="*/ 300 w 558"/>
                <a:gd name="T17" fmla="*/ 1 h 257"/>
                <a:gd name="T18" fmla="*/ 290 w 558"/>
                <a:gd name="T19" fmla="*/ 0 h 257"/>
                <a:gd name="T20" fmla="*/ 280 w 558"/>
                <a:gd name="T21" fmla="*/ 0 h 257"/>
                <a:gd name="T22" fmla="*/ 280 w 558"/>
                <a:gd name="T23" fmla="*/ 0 h 257"/>
                <a:gd name="T24" fmla="*/ 268 w 558"/>
                <a:gd name="T25" fmla="*/ 0 h 257"/>
                <a:gd name="T26" fmla="*/ 258 w 558"/>
                <a:gd name="T27" fmla="*/ 1 h 257"/>
                <a:gd name="T28" fmla="*/ 248 w 558"/>
                <a:gd name="T29" fmla="*/ 3 h 257"/>
                <a:gd name="T30" fmla="*/ 238 w 558"/>
                <a:gd name="T31" fmla="*/ 7 h 257"/>
                <a:gd name="T32" fmla="*/ 229 w 558"/>
                <a:gd name="T33" fmla="*/ 12 h 257"/>
                <a:gd name="T34" fmla="*/ 220 w 558"/>
                <a:gd name="T35" fmla="*/ 17 h 257"/>
                <a:gd name="T36" fmla="*/ 212 w 558"/>
                <a:gd name="T37" fmla="*/ 24 h 257"/>
                <a:gd name="T38" fmla="*/ 204 w 558"/>
                <a:gd name="T39" fmla="*/ 30 h 257"/>
                <a:gd name="T40" fmla="*/ 169 w 558"/>
                <a:gd name="T41" fmla="*/ 65 h 257"/>
                <a:gd name="T42" fmla="*/ 169 w 558"/>
                <a:gd name="T43" fmla="*/ 17 h 257"/>
                <a:gd name="T44" fmla="*/ 84 w 558"/>
                <a:gd name="T45" fmla="*/ 17 h 257"/>
                <a:gd name="T46" fmla="*/ 84 w 558"/>
                <a:gd name="T47" fmla="*/ 151 h 257"/>
                <a:gd name="T48" fmla="*/ 5 w 558"/>
                <a:gd name="T49" fmla="*/ 229 h 257"/>
                <a:gd name="T50" fmla="*/ 5 w 558"/>
                <a:gd name="T51" fmla="*/ 229 h 257"/>
                <a:gd name="T52" fmla="*/ 1 w 558"/>
                <a:gd name="T53" fmla="*/ 234 h 257"/>
                <a:gd name="T54" fmla="*/ 0 w 558"/>
                <a:gd name="T55" fmla="*/ 240 h 257"/>
                <a:gd name="T56" fmla="*/ 1 w 558"/>
                <a:gd name="T57" fmla="*/ 247 h 257"/>
                <a:gd name="T58" fmla="*/ 5 w 558"/>
                <a:gd name="T59" fmla="*/ 252 h 257"/>
                <a:gd name="T60" fmla="*/ 5 w 558"/>
                <a:gd name="T61" fmla="*/ 252 h 257"/>
                <a:gd name="T62" fmla="*/ 10 w 558"/>
                <a:gd name="T63" fmla="*/ 255 h 257"/>
                <a:gd name="T64" fmla="*/ 16 w 558"/>
                <a:gd name="T65" fmla="*/ 257 h 257"/>
                <a:gd name="T66" fmla="*/ 23 w 558"/>
                <a:gd name="T67" fmla="*/ 255 h 257"/>
                <a:gd name="T68" fmla="*/ 29 w 558"/>
                <a:gd name="T69" fmla="*/ 252 h 257"/>
                <a:gd name="T70" fmla="*/ 227 w 558"/>
                <a:gd name="T71" fmla="*/ 54 h 257"/>
                <a:gd name="T72" fmla="*/ 227 w 558"/>
                <a:gd name="T73" fmla="*/ 54 h 257"/>
                <a:gd name="T74" fmla="*/ 238 w 558"/>
                <a:gd name="T75" fmla="*/ 45 h 257"/>
                <a:gd name="T76" fmla="*/ 251 w 558"/>
                <a:gd name="T77" fmla="*/ 37 h 257"/>
                <a:gd name="T78" fmla="*/ 265 w 558"/>
                <a:gd name="T79" fmla="*/ 34 h 257"/>
                <a:gd name="T80" fmla="*/ 280 w 558"/>
                <a:gd name="T81" fmla="*/ 32 h 257"/>
                <a:gd name="T82" fmla="*/ 280 w 558"/>
                <a:gd name="T83" fmla="*/ 32 h 257"/>
                <a:gd name="T84" fmla="*/ 293 w 558"/>
                <a:gd name="T85" fmla="*/ 34 h 257"/>
                <a:gd name="T86" fmla="*/ 307 w 558"/>
                <a:gd name="T87" fmla="*/ 37 h 257"/>
                <a:gd name="T88" fmla="*/ 320 w 558"/>
                <a:gd name="T89" fmla="*/ 45 h 257"/>
                <a:gd name="T90" fmla="*/ 331 w 558"/>
                <a:gd name="T91" fmla="*/ 54 h 257"/>
                <a:gd name="T92" fmla="*/ 530 w 558"/>
                <a:gd name="T93" fmla="*/ 252 h 257"/>
                <a:gd name="T94" fmla="*/ 530 w 558"/>
                <a:gd name="T95" fmla="*/ 252 h 257"/>
                <a:gd name="T96" fmla="*/ 535 w 558"/>
                <a:gd name="T97" fmla="*/ 255 h 257"/>
                <a:gd name="T98" fmla="*/ 542 w 558"/>
                <a:gd name="T99" fmla="*/ 257 h 257"/>
                <a:gd name="T100" fmla="*/ 548 w 558"/>
                <a:gd name="T101" fmla="*/ 255 h 257"/>
                <a:gd name="T102" fmla="*/ 553 w 558"/>
                <a:gd name="T103" fmla="*/ 252 h 257"/>
                <a:gd name="T104" fmla="*/ 553 w 558"/>
                <a:gd name="T105" fmla="*/ 252 h 257"/>
                <a:gd name="T106" fmla="*/ 557 w 558"/>
                <a:gd name="T107" fmla="*/ 247 h 257"/>
                <a:gd name="T108" fmla="*/ 558 w 558"/>
                <a:gd name="T109" fmla="*/ 240 h 257"/>
                <a:gd name="T110" fmla="*/ 557 w 558"/>
                <a:gd name="T111" fmla="*/ 234 h 257"/>
                <a:gd name="T112" fmla="*/ 553 w 558"/>
                <a:gd name="T113" fmla="*/ 229 h 257"/>
                <a:gd name="T114" fmla="*/ 553 w 558"/>
                <a:gd name="T115" fmla="*/ 229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8" h="257">
                  <a:moveTo>
                    <a:pt x="553" y="229"/>
                  </a:moveTo>
                  <a:lnTo>
                    <a:pt x="354" y="30"/>
                  </a:lnTo>
                  <a:lnTo>
                    <a:pt x="354" y="30"/>
                  </a:lnTo>
                  <a:lnTo>
                    <a:pt x="346" y="24"/>
                  </a:lnTo>
                  <a:lnTo>
                    <a:pt x="339" y="17"/>
                  </a:lnTo>
                  <a:lnTo>
                    <a:pt x="329" y="12"/>
                  </a:lnTo>
                  <a:lnTo>
                    <a:pt x="320" y="7"/>
                  </a:lnTo>
                  <a:lnTo>
                    <a:pt x="310" y="3"/>
                  </a:lnTo>
                  <a:lnTo>
                    <a:pt x="300" y="1"/>
                  </a:lnTo>
                  <a:lnTo>
                    <a:pt x="29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68" y="0"/>
                  </a:lnTo>
                  <a:lnTo>
                    <a:pt x="258" y="1"/>
                  </a:lnTo>
                  <a:lnTo>
                    <a:pt x="248" y="3"/>
                  </a:lnTo>
                  <a:lnTo>
                    <a:pt x="238" y="7"/>
                  </a:lnTo>
                  <a:lnTo>
                    <a:pt x="229" y="12"/>
                  </a:lnTo>
                  <a:lnTo>
                    <a:pt x="220" y="17"/>
                  </a:lnTo>
                  <a:lnTo>
                    <a:pt x="212" y="24"/>
                  </a:lnTo>
                  <a:lnTo>
                    <a:pt x="204" y="30"/>
                  </a:lnTo>
                  <a:lnTo>
                    <a:pt x="169" y="65"/>
                  </a:lnTo>
                  <a:lnTo>
                    <a:pt x="169" y="17"/>
                  </a:lnTo>
                  <a:lnTo>
                    <a:pt x="84" y="17"/>
                  </a:lnTo>
                  <a:lnTo>
                    <a:pt x="84" y="151"/>
                  </a:lnTo>
                  <a:lnTo>
                    <a:pt x="5" y="229"/>
                  </a:lnTo>
                  <a:lnTo>
                    <a:pt x="5" y="229"/>
                  </a:lnTo>
                  <a:lnTo>
                    <a:pt x="1" y="234"/>
                  </a:lnTo>
                  <a:lnTo>
                    <a:pt x="0" y="240"/>
                  </a:lnTo>
                  <a:lnTo>
                    <a:pt x="1" y="247"/>
                  </a:lnTo>
                  <a:lnTo>
                    <a:pt x="5" y="252"/>
                  </a:lnTo>
                  <a:lnTo>
                    <a:pt x="5" y="252"/>
                  </a:lnTo>
                  <a:lnTo>
                    <a:pt x="10" y="255"/>
                  </a:lnTo>
                  <a:lnTo>
                    <a:pt x="16" y="257"/>
                  </a:lnTo>
                  <a:lnTo>
                    <a:pt x="23" y="255"/>
                  </a:lnTo>
                  <a:lnTo>
                    <a:pt x="29" y="252"/>
                  </a:lnTo>
                  <a:lnTo>
                    <a:pt x="227" y="54"/>
                  </a:lnTo>
                  <a:lnTo>
                    <a:pt x="227" y="54"/>
                  </a:lnTo>
                  <a:lnTo>
                    <a:pt x="238" y="45"/>
                  </a:lnTo>
                  <a:lnTo>
                    <a:pt x="251" y="37"/>
                  </a:lnTo>
                  <a:lnTo>
                    <a:pt x="265" y="34"/>
                  </a:lnTo>
                  <a:lnTo>
                    <a:pt x="280" y="32"/>
                  </a:lnTo>
                  <a:lnTo>
                    <a:pt x="280" y="32"/>
                  </a:lnTo>
                  <a:lnTo>
                    <a:pt x="293" y="34"/>
                  </a:lnTo>
                  <a:lnTo>
                    <a:pt x="307" y="37"/>
                  </a:lnTo>
                  <a:lnTo>
                    <a:pt x="320" y="45"/>
                  </a:lnTo>
                  <a:lnTo>
                    <a:pt x="331" y="54"/>
                  </a:lnTo>
                  <a:lnTo>
                    <a:pt x="530" y="252"/>
                  </a:lnTo>
                  <a:lnTo>
                    <a:pt x="530" y="252"/>
                  </a:lnTo>
                  <a:lnTo>
                    <a:pt x="535" y="255"/>
                  </a:lnTo>
                  <a:lnTo>
                    <a:pt x="542" y="257"/>
                  </a:lnTo>
                  <a:lnTo>
                    <a:pt x="548" y="255"/>
                  </a:lnTo>
                  <a:lnTo>
                    <a:pt x="553" y="252"/>
                  </a:lnTo>
                  <a:lnTo>
                    <a:pt x="553" y="252"/>
                  </a:lnTo>
                  <a:lnTo>
                    <a:pt x="557" y="247"/>
                  </a:lnTo>
                  <a:lnTo>
                    <a:pt x="558" y="240"/>
                  </a:lnTo>
                  <a:lnTo>
                    <a:pt x="557" y="234"/>
                  </a:lnTo>
                  <a:lnTo>
                    <a:pt x="553" y="229"/>
                  </a:lnTo>
                  <a:lnTo>
                    <a:pt x="55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3E2B82CB-64A7-4C2C-8159-0129B31EF6CC}"/>
                </a:ext>
              </a:extLst>
            </p:cNvPr>
            <p:cNvSpPr/>
            <p:nvPr/>
          </p:nvSpPr>
          <p:spPr bwMode="auto">
            <a:xfrm>
              <a:off x="2543175" y="65088"/>
              <a:ext cx="322263" cy="309563"/>
            </a:xfrm>
            <a:custGeom>
              <a:gdLst>
                <a:gd name="T0" fmla="*/ 249 w 404"/>
                <a:gd name="T1" fmla="*/ 20 h 389"/>
                <a:gd name="T2" fmla="*/ 249 w 404"/>
                <a:gd name="T3" fmla="*/ 20 h 389"/>
                <a:gd name="T4" fmla="*/ 239 w 404"/>
                <a:gd name="T5" fmla="*/ 11 h 389"/>
                <a:gd name="T6" fmla="*/ 228 w 404"/>
                <a:gd name="T7" fmla="*/ 5 h 389"/>
                <a:gd name="T8" fmla="*/ 215 w 404"/>
                <a:gd name="T9" fmla="*/ 1 h 389"/>
                <a:gd name="T10" fmla="*/ 203 w 404"/>
                <a:gd name="T11" fmla="*/ 0 h 389"/>
                <a:gd name="T12" fmla="*/ 203 w 404"/>
                <a:gd name="T13" fmla="*/ 0 h 389"/>
                <a:gd name="T14" fmla="*/ 189 w 404"/>
                <a:gd name="T15" fmla="*/ 1 h 389"/>
                <a:gd name="T16" fmla="*/ 177 w 404"/>
                <a:gd name="T17" fmla="*/ 5 h 389"/>
                <a:gd name="T18" fmla="*/ 166 w 404"/>
                <a:gd name="T19" fmla="*/ 11 h 389"/>
                <a:gd name="T20" fmla="*/ 156 w 404"/>
                <a:gd name="T21" fmla="*/ 20 h 389"/>
                <a:gd name="T22" fmla="*/ 0 w 404"/>
                <a:gd name="T23" fmla="*/ 175 h 389"/>
                <a:gd name="T24" fmla="*/ 0 w 404"/>
                <a:gd name="T25" fmla="*/ 354 h 389"/>
                <a:gd name="T26" fmla="*/ 0 w 404"/>
                <a:gd name="T27" fmla="*/ 354 h 389"/>
                <a:gd name="T28" fmla="*/ 1 w 404"/>
                <a:gd name="T29" fmla="*/ 360 h 389"/>
                <a:gd name="T30" fmla="*/ 2 w 404"/>
                <a:gd name="T31" fmla="*/ 367 h 389"/>
                <a:gd name="T32" fmla="*/ 6 w 404"/>
                <a:gd name="T33" fmla="*/ 373 h 389"/>
                <a:gd name="T34" fmla="*/ 10 w 404"/>
                <a:gd name="T35" fmla="*/ 378 h 389"/>
                <a:gd name="T36" fmla="*/ 16 w 404"/>
                <a:gd name="T37" fmla="*/ 383 h 389"/>
                <a:gd name="T38" fmla="*/ 21 w 404"/>
                <a:gd name="T39" fmla="*/ 385 h 389"/>
                <a:gd name="T40" fmla="*/ 29 w 404"/>
                <a:gd name="T41" fmla="*/ 388 h 389"/>
                <a:gd name="T42" fmla="*/ 35 w 404"/>
                <a:gd name="T43" fmla="*/ 389 h 389"/>
                <a:gd name="T44" fmla="*/ 122 w 404"/>
                <a:gd name="T45" fmla="*/ 389 h 389"/>
                <a:gd name="T46" fmla="*/ 122 w 404"/>
                <a:gd name="T47" fmla="*/ 283 h 389"/>
                <a:gd name="T48" fmla="*/ 122 w 404"/>
                <a:gd name="T49" fmla="*/ 283 h 389"/>
                <a:gd name="T50" fmla="*/ 122 w 404"/>
                <a:gd name="T51" fmla="*/ 278 h 389"/>
                <a:gd name="T52" fmla="*/ 123 w 404"/>
                <a:gd name="T53" fmla="*/ 275 h 389"/>
                <a:gd name="T54" fmla="*/ 126 w 404"/>
                <a:gd name="T55" fmla="*/ 271 h 389"/>
                <a:gd name="T56" fmla="*/ 128 w 404"/>
                <a:gd name="T57" fmla="*/ 267 h 389"/>
                <a:gd name="T58" fmla="*/ 132 w 404"/>
                <a:gd name="T59" fmla="*/ 264 h 389"/>
                <a:gd name="T60" fmla="*/ 136 w 404"/>
                <a:gd name="T61" fmla="*/ 262 h 389"/>
                <a:gd name="T62" fmla="*/ 140 w 404"/>
                <a:gd name="T63" fmla="*/ 261 h 389"/>
                <a:gd name="T64" fmla="*/ 145 w 404"/>
                <a:gd name="T65" fmla="*/ 259 h 389"/>
                <a:gd name="T66" fmla="*/ 259 w 404"/>
                <a:gd name="T67" fmla="*/ 259 h 389"/>
                <a:gd name="T68" fmla="*/ 259 w 404"/>
                <a:gd name="T69" fmla="*/ 259 h 389"/>
                <a:gd name="T70" fmla="*/ 264 w 404"/>
                <a:gd name="T71" fmla="*/ 261 h 389"/>
                <a:gd name="T72" fmla="*/ 268 w 404"/>
                <a:gd name="T73" fmla="*/ 262 h 389"/>
                <a:gd name="T74" fmla="*/ 272 w 404"/>
                <a:gd name="T75" fmla="*/ 264 h 389"/>
                <a:gd name="T76" fmla="*/ 276 w 404"/>
                <a:gd name="T77" fmla="*/ 267 h 389"/>
                <a:gd name="T78" fmla="*/ 278 w 404"/>
                <a:gd name="T79" fmla="*/ 271 h 389"/>
                <a:gd name="T80" fmla="*/ 281 w 404"/>
                <a:gd name="T81" fmla="*/ 275 h 389"/>
                <a:gd name="T82" fmla="*/ 282 w 404"/>
                <a:gd name="T83" fmla="*/ 278 h 389"/>
                <a:gd name="T84" fmla="*/ 283 w 404"/>
                <a:gd name="T85" fmla="*/ 283 h 389"/>
                <a:gd name="T86" fmla="*/ 283 w 404"/>
                <a:gd name="T87" fmla="*/ 389 h 389"/>
                <a:gd name="T88" fmla="*/ 369 w 404"/>
                <a:gd name="T89" fmla="*/ 389 h 389"/>
                <a:gd name="T90" fmla="*/ 369 w 404"/>
                <a:gd name="T91" fmla="*/ 389 h 389"/>
                <a:gd name="T92" fmla="*/ 376 w 404"/>
                <a:gd name="T93" fmla="*/ 388 h 389"/>
                <a:gd name="T94" fmla="*/ 383 w 404"/>
                <a:gd name="T95" fmla="*/ 385 h 389"/>
                <a:gd name="T96" fmla="*/ 389 w 404"/>
                <a:gd name="T97" fmla="*/ 383 h 389"/>
                <a:gd name="T98" fmla="*/ 394 w 404"/>
                <a:gd name="T99" fmla="*/ 378 h 389"/>
                <a:gd name="T100" fmla="*/ 398 w 404"/>
                <a:gd name="T101" fmla="*/ 373 h 389"/>
                <a:gd name="T102" fmla="*/ 402 w 404"/>
                <a:gd name="T103" fmla="*/ 367 h 389"/>
                <a:gd name="T104" fmla="*/ 403 w 404"/>
                <a:gd name="T105" fmla="*/ 360 h 389"/>
                <a:gd name="T106" fmla="*/ 404 w 404"/>
                <a:gd name="T107" fmla="*/ 354 h 389"/>
                <a:gd name="T108" fmla="*/ 404 w 404"/>
                <a:gd name="T109" fmla="*/ 175 h 389"/>
                <a:gd name="T110" fmla="*/ 249 w 404"/>
                <a:gd name="T111" fmla="*/ 20 h 3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2" h="389">
                  <a:moveTo>
                    <a:pt x="249" y="20"/>
                  </a:moveTo>
                  <a:lnTo>
                    <a:pt x="249" y="20"/>
                  </a:lnTo>
                  <a:lnTo>
                    <a:pt x="239" y="11"/>
                  </a:lnTo>
                  <a:lnTo>
                    <a:pt x="228" y="5"/>
                  </a:lnTo>
                  <a:lnTo>
                    <a:pt x="215" y="1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9" y="1"/>
                  </a:lnTo>
                  <a:lnTo>
                    <a:pt x="177" y="5"/>
                  </a:lnTo>
                  <a:lnTo>
                    <a:pt x="166" y="11"/>
                  </a:lnTo>
                  <a:lnTo>
                    <a:pt x="156" y="20"/>
                  </a:lnTo>
                  <a:lnTo>
                    <a:pt x="0" y="175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1" y="360"/>
                  </a:lnTo>
                  <a:lnTo>
                    <a:pt x="2" y="367"/>
                  </a:lnTo>
                  <a:lnTo>
                    <a:pt x="6" y="373"/>
                  </a:lnTo>
                  <a:lnTo>
                    <a:pt x="10" y="378"/>
                  </a:lnTo>
                  <a:lnTo>
                    <a:pt x="16" y="383"/>
                  </a:lnTo>
                  <a:lnTo>
                    <a:pt x="21" y="385"/>
                  </a:lnTo>
                  <a:lnTo>
                    <a:pt x="29" y="388"/>
                  </a:lnTo>
                  <a:lnTo>
                    <a:pt x="35" y="389"/>
                  </a:lnTo>
                  <a:lnTo>
                    <a:pt x="122" y="389"/>
                  </a:lnTo>
                  <a:lnTo>
                    <a:pt x="122" y="283"/>
                  </a:lnTo>
                  <a:lnTo>
                    <a:pt x="122" y="283"/>
                  </a:lnTo>
                  <a:lnTo>
                    <a:pt x="122" y="278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32" y="264"/>
                  </a:lnTo>
                  <a:lnTo>
                    <a:pt x="136" y="262"/>
                  </a:lnTo>
                  <a:lnTo>
                    <a:pt x="140" y="261"/>
                  </a:lnTo>
                  <a:lnTo>
                    <a:pt x="145" y="259"/>
                  </a:lnTo>
                  <a:lnTo>
                    <a:pt x="259" y="259"/>
                  </a:lnTo>
                  <a:lnTo>
                    <a:pt x="259" y="259"/>
                  </a:lnTo>
                  <a:lnTo>
                    <a:pt x="264" y="261"/>
                  </a:lnTo>
                  <a:lnTo>
                    <a:pt x="268" y="262"/>
                  </a:lnTo>
                  <a:lnTo>
                    <a:pt x="272" y="264"/>
                  </a:lnTo>
                  <a:lnTo>
                    <a:pt x="276" y="267"/>
                  </a:lnTo>
                  <a:lnTo>
                    <a:pt x="278" y="271"/>
                  </a:lnTo>
                  <a:lnTo>
                    <a:pt x="281" y="275"/>
                  </a:lnTo>
                  <a:lnTo>
                    <a:pt x="282" y="278"/>
                  </a:lnTo>
                  <a:lnTo>
                    <a:pt x="283" y="283"/>
                  </a:lnTo>
                  <a:lnTo>
                    <a:pt x="283" y="389"/>
                  </a:lnTo>
                  <a:lnTo>
                    <a:pt x="369" y="389"/>
                  </a:lnTo>
                  <a:lnTo>
                    <a:pt x="369" y="389"/>
                  </a:lnTo>
                  <a:lnTo>
                    <a:pt x="376" y="388"/>
                  </a:lnTo>
                  <a:lnTo>
                    <a:pt x="383" y="385"/>
                  </a:lnTo>
                  <a:lnTo>
                    <a:pt x="389" y="383"/>
                  </a:lnTo>
                  <a:lnTo>
                    <a:pt x="394" y="378"/>
                  </a:lnTo>
                  <a:lnTo>
                    <a:pt x="398" y="373"/>
                  </a:lnTo>
                  <a:lnTo>
                    <a:pt x="402" y="367"/>
                  </a:lnTo>
                  <a:lnTo>
                    <a:pt x="403" y="360"/>
                  </a:lnTo>
                  <a:lnTo>
                    <a:pt x="404" y="354"/>
                  </a:lnTo>
                  <a:lnTo>
                    <a:pt x="404" y="175"/>
                  </a:lnTo>
                  <a:lnTo>
                    <a:pt x="24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37">
            <a:extLst>
              <a:ext uri="{FF2B5EF4-FFF2-40B4-BE49-F238E27FC236}">
                <a16:creationId xmlns:a16="http://schemas.microsoft.com/office/drawing/2014/main" id="{B03A1812-7AAF-6DA4-81EA-9078E3F2BA5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991562" y="2829636"/>
            <a:ext cx="537400" cy="351802"/>
          </a:xfrm>
          <a:custGeom>
            <a:gdLst>
              <a:gd name="T0" fmla="*/ 112 w 128"/>
              <a:gd name="T1" fmla="*/ 0 h 84"/>
              <a:gd name="T2" fmla="*/ 16 w 128"/>
              <a:gd name="T3" fmla="*/ 0 h 84"/>
              <a:gd name="T4" fmla="*/ 0 w 128"/>
              <a:gd name="T5" fmla="*/ 16 h 84"/>
              <a:gd name="T6" fmla="*/ 0 w 128"/>
              <a:gd name="T7" fmla="*/ 68 h 84"/>
              <a:gd name="T8" fmla="*/ 16 w 128"/>
              <a:gd name="T9" fmla="*/ 84 h 84"/>
              <a:gd name="T10" fmla="*/ 112 w 128"/>
              <a:gd name="T11" fmla="*/ 84 h 84"/>
              <a:gd name="T12" fmla="*/ 128 w 128"/>
              <a:gd name="T13" fmla="*/ 68 h 84"/>
              <a:gd name="T14" fmla="*/ 128 w 128"/>
              <a:gd name="T15" fmla="*/ 16 h 84"/>
              <a:gd name="T16" fmla="*/ 112 w 128"/>
              <a:gd name="T17" fmla="*/ 0 h 84"/>
              <a:gd name="T18" fmla="*/ 8 w 128"/>
              <a:gd name="T19" fmla="*/ 21 h 84"/>
              <a:gd name="T20" fmla="*/ 36 w 128"/>
              <a:gd name="T21" fmla="*/ 42 h 84"/>
              <a:gd name="T22" fmla="*/ 8 w 128"/>
              <a:gd name="T23" fmla="*/ 63 h 84"/>
              <a:gd name="T24" fmla="*/ 8 w 128"/>
              <a:gd name="T25" fmla="*/ 21 h 84"/>
              <a:gd name="T26" fmla="*/ 120 w 128"/>
              <a:gd name="T27" fmla="*/ 68 h 84"/>
              <a:gd name="T28" fmla="*/ 112 w 128"/>
              <a:gd name="T29" fmla="*/ 76 h 84"/>
              <a:gd name="T30" fmla="*/ 16 w 128"/>
              <a:gd name="T31" fmla="*/ 76 h 84"/>
              <a:gd name="T32" fmla="*/ 8 w 128"/>
              <a:gd name="T33" fmla="*/ 68 h 84"/>
              <a:gd name="T34" fmla="*/ 40 w 128"/>
              <a:gd name="T35" fmla="*/ 45 h 84"/>
              <a:gd name="T36" fmla="*/ 57 w 128"/>
              <a:gd name="T37" fmla="*/ 58 h 84"/>
              <a:gd name="T38" fmla="*/ 64 w 128"/>
              <a:gd name="T39" fmla="*/ 60 h 84"/>
              <a:gd name="T40" fmla="*/ 71 w 128"/>
              <a:gd name="T41" fmla="*/ 58 h 84"/>
              <a:gd name="T42" fmla="*/ 89 w 128"/>
              <a:gd name="T43" fmla="*/ 45 h 84"/>
              <a:gd name="T44" fmla="*/ 120 w 128"/>
              <a:gd name="T45" fmla="*/ 68 h 84"/>
              <a:gd name="T46" fmla="*/ 120 w 128"/>
              <a:gd name="T47" fmla="*/ 63 h 84"/>
              <a:gd name="T48" fmla="*/ 92 w 128"/>
              <a:gd name="T49" fmla="*/ 42 h 84"/>
              <a:gd name="T50" fmla="*/ 120 w 128"/>
              <a:gd name="T51" fmla="*/ 21 h 84"/>
              <a:gd name="T52" fmla="*/ 120 w 128"/>
              <a:gd name="T53" fmla="*/ 63 h 84"/>
              <a:gd name="T54" fmla="*/ 69 w 128"/>
              <a:gd name="T55" fmla="*/ 54 h 84"/>
              <a:gd name="T56" fmla="*/ 64 w 128"/>
              <a:gd name="T57" fmla="*/ 56 h 84"/>
              <a:gd name="T58" fmla="*/ 59 w 128"/>
              <a:gd name="T59" fmla="*/ 54 h 84"/>
              <a:gd name="T60" fmla="*/ 43 w 128"/>
              <a:gd name="T61" fmla="*/ 42 h 84"/>
              <a:gd name="T62" fmla="*/ 40 w 128"/>
              <a:gd name="T63" fmla="*/ 40 h 84"/>
              <a:gd name="T64" fmla="*/ 8 w 128"/>
              <a:gd name="T65" fmla="*/ 16 h 84"/>
              <a:gd name="T66" fmla="*/ 8 w 128"/>
              <a:gd name="T67" fmla="*/ 16 h 84"/>
              <a:gd name="T68" fmla="*/ 16 w 128"/>
              <a:gd name="T69" fmla="*/ 8 h 84"/>
              <a:gd name="T70" fmla="*/ 112 w 128"/>
              <a:gd name="T71" fmla="*/ 8 h 84"/>
              <a:gd name="T72" fmla="*/ 120 w 128"/>
              <a:gd name="T73" fmla="*/ 16 h 84"/>
              <a:gd name="T74" fmla="*/ 69 w 128"/>
              <a:gd name="T75" fmla="*/ 54 h 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21" y="84"/>
                  <a:pt x="128" y="77"/>
                  <a:pt x="128" y="68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moveTo>
                  <a:pt x="8" y="21"/>
                </a:moveTo>
                <a:cubicBezTo>
                  <a:pt x="36" y="42"/>
                  <a:pt x="36" y="42"/>
                  <a:pt x="36" y="42"/>
                </a:cubicBezTo>
                <a:cubicBezTo>
                  <a:pt x="8" y="63"/>
                  <a:pt x="8" y="63"/>
                  <a:pt x="8" y="63"/>
                </a:cubicBezTo>
                <a:lnTo>
                  <a:pt x="8" y="21"/>
                </a:lnTo>
                <a:close/>
                <a:moveTo>
                  <a:pt x="120" y="68"/>
                </a:moveTo>
                <a:cubicBezTo>
                  <a:pt x="120" y="72"/>
                  <a:pt x="117" y="76"/>
                  <a:pt x="112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2" y="76"/>
                  <a:pt x="8" y="72"/>
                  <a:pt x="8" y="68"/>
                </a:cubicBezTo>
                <a:cubicBezTo>
                  <a:pt x="40" y="45"/>
                  <a:pt x="40" y="45"/>
                  <a:pt x="40" y="45"/>
                </a:cubicBezTo>
                <a:cubicBezTo>
                  <a:pt x="57" y="58"/>
                  <a:pt x="57" y="58"/>
                  <a:pt x="57" y="58"/>
                </a:cubicBezTo>
                <a:cubicBezTo>
                  <a:pt x="59" y="59"/>
                  <a:pt x="62" y="60"/>
                  <a:pt x="64" y="60"/>
                </a:cubicBezTo>
                <a:cubicBezTo>
                  <a:pt x="67" y="60"/>
                  <a:pt x="69" y="59"/>
                  <a:pt x="71" y="58"/>
                </a:cubicBezTo>
                <a:cubicBezTo>
                  <a:pt x="89" y="45"/>
                  <a:pt x="89" y="45"/>
                  <a:pt x="89" y="45"/>
                </a:cubicBezTo>
                <a:lnTo>
                  <a:pt x="120" y="68"/>
                </a:lnTo>
                <a:close/>
                <a:moveTo>
                  <a:pt x="120" y="63"/>
                </a:moveTo>
                <a:cubicBezTo>
                  <a:pt x="92" y="42"/>
                  <a:pt x="92" y="42"/>
                  <a:pt x="92" y="42"/>
                </a:cubicBezTo>
                <a:cubicBezTo>
                  <a:pt x="120" y="21"/>
                  <a:pt x="120" y="21"/>
                  <a:pt x="120" y="21"/>
                </a:cubicBezTo>
                <a:lnTo>
                  <a:pt x="120" y="63"/>
                </a:lnTo>
                <a:close/>
                <a:moveTo>
                  <a:pt x="69" y="54"/>
                </a:moveTo>
                <a:cubicBezTo>
                  <a:pt x="68" y="55"/>
                  <a:pt x="66" y="56"/>
                  <a:pt x="64" y="56"/>
                </a:cubicBezTo>
                <a:cubicBezTo>
                  <a:pt x="62" y="56"/>
                  <a:pt x="61" y="55"/>
                  <a:pt x="59" y="54"/>
                </a:cubicBezTo>
                <a:cubicBezTo>
                  <a:pt x="43" y="42"/>
                  <a:pt x="43" y="42"/>
                  <a:pt x="43" y="42"/>
                </a:cubicBezTo>
                <a:cubicBezTo>
                  <a:pt x="40" y="40"/>
                  <a:pt x="40" y="40"/>
                  <a:pt x="40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69" y="54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BF12C5F9-AEF0-5554-A5FD-525490AD25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433691" y="3856250"/>
            <a:ext cx="512762" cy="458557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0BD3C14B-1B61-91B7-8B6E-E581D9B78932}"/>
              </a:ext>
            </a:extLst>
          </p:cNvPr>
          <p:cNvSpPr/>
          <p:nvPr userDrawn="1"/>
        </p:nvSpPr>
        <p:spPr bwMode="auto">
          <a:xfrm>
            <a:off x="4451979" y="1190095"/>
            <a:ext cx="512762" cy="458558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0 w 68"/>
              <a:gd name="T17" fmla="*/ 2147483646 h 59"/>
              <a:gd name="T18" fmla="*/ 2147483646 w 68"/>
              <a:gd name="T19" fmla="*/ 0 h 59"/>
              <a:gd name="T20" fmla="*/ 2147483646 w 68"/>
              <a:gd name="T21" fmla="*/ 2147483646 h 59"/>
              <a:gd name="T22" fmla="*/ 2147483646 w 68"/>
              <a:gd name="T23" fmla="*/ 2147483646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3695" y="1096513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63695" y="3819674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1123" y="1228593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114" y="1875466"/>
            <a:ext cx="620665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304100" y="3944401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1081114" y="4598627"/>
            <a:ext cx="6206655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49">
            <a:extLst>
              <a:ext uri="{FF2B5EF4-FFF2-40B4-BE49-F238E27FC236}">
                <a16:creationId xmlns:a16="http://schemas.microsoft.com/office/drawing/2014/main" id="{0C060294-12BB-D25D-F8BC-CA5961B4FF57}"/>
              </a:ext>
            </a:extLst>
          </p:cNvPr>
          <p:cNvGrpSpPr/>
          <p:nvPr userDrawn="1"/>
        </p:nvGrpSpPr>
        <p:grpSpPr>
          <a:xfrm>
            <a:off x="516052" y="1181079"/>
            <a:ext cx="716304" cy="616236"/>
            <a:chOff x="882603" y="2302677"/>
            <a:chExt cx="1093895" cy="955612"/>
          </a:xfrm>
          <a:solidFill>
            <a:srgbClr val="0067B4"/>
          </a:solidFill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5506339-DAE1-03B9-8317-BEA745495E70}"/>
                </a:ext>
              </a:extLst>
            </p:cNvPr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BC394584-E03A-BC11-E60A-A265AC6E46EC}"/>
                </a:ext>
              </a:extLst>
            </p:cNvPr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D850CBFE-EE12-8F58-A170-E3A5FACC61F5}"/>
                </a:ext>
              </a:extLst>
            </p:cNvPr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6AE58A0-B366-0592-260F-25690D13FF4F}"/>
                </a:ext>
              </a:extLst>
            </p:cNvPr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62532539-B24C-58EA-73E2-BE59007B8C24}"/>
                </a:ext>
              </a:extLst>
            </p:cNvPr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1D1C14C1-65BC-307F-88F0-7B66241894A1}"/>
                </a:ext>
              </a:extLst>
            </p:cNvPr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ED8F0DD0-E2CA-8C4C-BF80-802CD88DB228}"/>
                </a:ext>
              </a:extLst>
            </p:cNvPr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A9E978BA-F404-B268-C0CE-8C3DFAAD22CF}"/>
                </a:ext>
              </a:extLst>
            </p:cNvPr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18" name="组合 61">
            <a:extLst>
              <a:ext uri="{FF2B5EF4-FFF2-40B4-BE49-F238E27FC236}">
                <a16:creationId xmlns:a16="http://schemas.microsoft.com/office/drawing/2014/main" id="{477A669A-FD71-C0D4-43FA-F965A43BAC55}"/>
              </a:ext>
            </a:extLst>
          </p:cNvPr>
          <p:cNvGrpSpPr/>
          <p:nvPr userDrawn="1"/>
        </p:nvGrpSpPr>
        <p:grpSpPr>
          <a:xfrm>
            <a:off x="465727" y="3977006"/>
            <a:ext cx="615387" cy="521208"/>
            <a:chOff x="7367401" y="2282771"/>
            <a:chExt cx="1001878" cy="994714"/>
          </a:xfrm>
          <a:solidFill>
            <a:srgbClr val="0067B4"/>
          </a:solidFill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68114125-0DAA-CFBC-CCB1-0672192E221B}"/>
                </a:ext>
              </a:extLst>
            </p:cNvPr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F5310182-63B7-F129-95EC-3180D2E36AA8}"/>
                </a:ext>
              </a:extLst>
            </p:cNvPr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5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3269F9AA-3345-6843-10A9-B91671B7F514}"/>
                </a:ext>
              </a:extLst>
            </p:cNvPr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FEA0034E-DC43-1A8B-FEFE-A1D025AB2E60}"/>
                </a:ext>
              </a:extLst>
            </p:cNvPr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C5F4F43F-0FBA-D32E-955F-9F2B49E049D4}"/>
                </a:ext>
              </a:extLst>
            </p:cNvPr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3983D1BD-A46F-59A4-54D1-782F96820112}"/>
                </a:ext>
              </a:extLst>
            </p:cNvPr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2" name="Freeform 38">
              <a:extLst>
                <a:ext uri="{FF2B5EF4-FFF2-40B4-BE49-F238E27FC236}">
                  <a16:creationId xmlns:a16="http://schemas.microsoft.com/office/drawing/2014/main" id="{85558BA3-FFB7-6A34-7CD0-18CC95503386}"/>
                </a:ext>
              </a:extLst>
            </p:cNvPr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ED93C984-74ED-8B5A-7594-499D94103D61}"/>
                </a:ext>
              </a:extLst>
            </p:cNvPr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8B7917CA-D716-4B85-D8FF-78F537ECDADB}"/>
                </a:ext>
              </a:extLst>
            </p:cNvPr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7" name="Freeform 41">
              <a:extLst>
                <a:ext uri="{FF2B5EF4-FFF2-40B4-BE49-F238E27FC236}">
                  <a16:creationId xmlns:a16="http://schemas.microsoft.com/office/drawing/2014/main" id="{752566C8-2256-836D-0B1C-5E8A8F470567}"/>
                </a:ext>
              </a:extLst>
            </p:cNvPr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94476" y="285895"/>
            <a:ext cx="1069033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352010A-7260-7C9E-9894-0137156D7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783" y="1385507"/>
            <a:ext cx="5157787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0D2476A-B050-F597-9D62-013329591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783" y="229171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EDDE5F1-3D0D-E75E-7DF1-E56916C7B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1385507"/>
            <a:ext cx="5183188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26879-12F4-EB0D-08A9-A230E07020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80" y="229171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8701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3504" y="1189025"/>
            <a:ext cx="9084992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FB914A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5DEE2B-A5EA-7E5C-D475-307F4995CBD6}"/>
              </a:ext>
            </a:extLst>
          </p:cNvPr>
          <p:cNvGrpSpPr/>
          <p:nvPr userDrawn="1"/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" name="矩形 8">
              <a:extLst>
                <a:ext uri="{FF2B5EF4-FFF2-40B4-BE49-F238E27FC236}">
                  <a16:creationId xmlns:a16="http://schemas.microsoft.com/office/drawing/2014/main" id="{63F01AD6-5BA4-53B3-5F9B-1B0114F48FBE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长方形 9">
              <a:extLst>
                <a:ext uri="{FF2B5EF4-FFF2-40B4-BE49-F238E27FC236}">
                  <a16:creationId xmlns:a16="http://schemas.microsoft.com/office/drawing/2014/main" id="{A7D47818-8344-BB83-B555-A588C260E40A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矩形 10">
              <a:extLst>
                <a:ext uri="{FF2B5EF4-FFF2-40B4-BE49-F238E27FC236}">
                  <a16:creationId xmlns:a16="http://schemas.microsoft.com/office/drawing/2014/main" id="{D7E48E84-0C9B-A654-AC4E-27A83904E8BD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  <p:extLst>
      <p:ext uri="{BB962C8B-B14F-4D97-AF65-F5344CB8AC3E}">
        <p14:creationId xmlns:p14="http://schemas.microsoft.com/office/powerpoint/2010/main" val="1804808025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7201131034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solidFill>
          <a:srgbClr val="2EA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5D52-EADA-A8A3-E833-7CF75C08816A}"/>
              </a:ext>
            </a:extLst>
          </p:cNvPr>
          <p:cNvSpPr/>
          <p:nvPr/>
        </p:nvSpPr>
        <p:spPr>
          <a:xfrm>
            <a:off x="9190181" y="298540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02FE019-7B0E-0A21-759B-5EEE9C735AAC}"/>
              </a:ext>
            </a:extLst>
          </p:cNvPr>
          <p:cNvGrpSpPr/>
          <p:nvPr/>
        </p:nvGrpSpPr>
        <p:grpSpPr>
          <a:xfrm>
            <a:off x="516719" y="2676433"/>
            <a:ext cx="2942245" cy="435525"/>
            <a:chOff x="5717435" y="5325094"/>
            <a:chExt cx="2942245" cy="435525"/>
          </a:xfrm>
        </p:grpSpPr>
        <p:grpSp>
          <p:nvGrpSpPr>
            <p:cNvPr id="23" name="组合 33">
              <a:extLst>
                <a:ext uri="{FF2B5EF4-FFF2-40B4-BE49-F238E27FC236}">
                  <a16:creationId xmlns:a16="http://schemas.microsoft.com/office/drawing/2014/main" id="{6DDD178B-A893-E5BF-C35A-A7B04E7B17E9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45" name="组合 34">
                <a:extLst>
                  <a:ext uri="{FF2B5EF4-FFF2-40B4-BE49-F238E27FC236}">
                    <a16:creationId xmlns:a16="http://schemas.microsoft.com/office/drawing/2014/main" id="{90B9E14D-1C8E-A41A-051B-747558569ED5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7" name="椭圆 36">
                  <a:extLst>
                    <a:ext uri="{FF2B5EF4-FFF2-40B4-BE49-F238E27FC236}">
                      <a16:creationId xmlns:a16="http://schemas.microsoft.com/office/drawing/2014/main" id="{F0694811-ACB4-962E-7486-C121EE3BE386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8" name="椭圆 37">
                  <a:extLst>
                    <a:ext uri="{FF2B5EF4-FFF2-40B4-BE49-F238E27FC236}">
                      <a16:creationId xmlns:a16="http://schemas.microsoft.com/office/drawing/2014/main" id="{A9C67A62-3485-DB98-F38F-6841376830F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6" name="Freeform 44">
                <a:extLst>
                  <a:ext uri="{FF2B5EF4-FFF2-40B4-BE49-F238E27FC236}">
                    <a16:creationId xmlns:a16="http://schemas.microsoft.com/office/drawing/2014/main" id="{F5398C53-AAC5-188E-45EE-7BD7A4D46F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4" name="组合 38">
              <a:extLst>
                <a:ext uri="{FF2B5EF4-FFF2-40B4-BE49-F238E27FC236}">
                  <a16:creationId xmlns:a16="http://schemas.microsoft.com/office/drawing/2014/main" id="{557336BC-6C9E-5361-7EB7-5A083CE6DD4D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56462033-2683-2E84-51DE-4B07DC7C1FA8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77D616BE-5DD7-0357-776E-64B8348A591F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4" name="椭圆 42">
                  <a:extLst>
                    <a:ext uri="{FF2B5EF4-FFF2-40B4-BE49-F238E27FC236}">
                      <a16:creationId xmlns:a16="http://schemas.microsoft.com/office/drawing/2014/main" id="{9333A942-5E0E-25CB-CFF3-FC3A894E660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1" name="Freeform 6">
                <a:extLst>
                  <a:ext uri="{FF2B5EF4-FFF2-40B4-BE49-F238E27FC236}">
                    <a16:creationId xmlns:a16="http://schemas.microsoft.com/office/drawing/2014/main" id="{022DB4D6-98D6-CB2F-435B-BC91D46BEE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5" name="组合 43">
              <a:extLst>
                <a:ext uri="{FF2B5EF4-FFF2-40B4-BE49-F238E27FC236}">
                  <a16:creationId xmlns:a16="http://schemas.microsoft.com/office/drawing/2014/main" id="{2546CF2A-9281-828C-7FDB-D1932546764E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36" name="组合 44">
                <a:extLst>
                  <a:ext uri="{FF2B5EF4-FFF2-40B4-BE49-F238E27FC236}">
                    <a16:creationId xmlns:a16="http://schemas.microsoft.com/office/drawing/2014/main" id="{9E0F60B8-3F09-6E04-09BE-5092850466DD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8" name="椭圆 46">
                  <a:extLst>
                    <a:ext uri="{FF2B5EF4-FFF2-40B4-BE49-F238E27FC236}">
                      <a16:creationId xmlns:a16="http://schemas.microsoft.com/office/drawing/2014/main" id="{FC6ACB78-C111-9127-4F93-C84D4F863A3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9" name="椭圆 47">
                  <a:extLst>
                    <a:ext uri="{FF2B5EF4-FFF2-40B4-BE49-F238E27FC236}">
                      <a16:creationId xmlns:a16="http://schemas.microsoft.com/office/drawing/2014/main" id="{0969F678-C671-92CD-7F3B-C6082A301F67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7" name="Freeform 45">
                <a:extLst>
                  <a:ext uri="{FF2B5EF4-FFF2-40B4-BE49-F238E27FC236}">
                    <a16:creationId xmlns:a16="http://schemas.microsoft.com/office/drawing/2014/main" id="{C3BCB57A-3FA4-C49F-46E1-C1384A4970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6" name="组合 48">
              <a:extLst>
                <a:ext uri="{FF2B5EF4-FFF2-40B4-BE49-F238E27FC236}">
                  <a16:creationId xmlns:a16="http://schemas.microsoft.com/office/drawing/2014/main" id="{5E6AA565-3331-B5DC-CA8E-1645A8A9B2C3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32" name="组合 49">
                <a:extLst>
                  <a:ext uri="{FF2B5EF4-FFF2-40B4-BE49-F238E27FC236}">
                    <a16:creationId xmlns:a16="http://schemas.microsoft.com/office/drawing/2014/main" id="{A306EE8C-668C-4422-CD9E-6884F2260078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4" name="椭圆 51">
                  <a:extLst>
                    <a:ext uri="{FF2B5EF4-FFF2-40B4-BE49-F238E27FC236}">
                      <a16:creationId xmlns:a16="http://schemas.microsoft.com/office/drawing/2014/main" id="{10EE7CAC-8457-E0F5-CB55-7D07824738B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5" name="椭圆 52">
                  <a:extLst>
                    <a:ext uri="{FF2B5EF4-FFF2-40B4-BE49-F238E27FC236}">
                      <a16:creationId xmlns:a16="http://schemas.microsoft.com/office/drawing/2014/main" id="{D85487F0-185F-B726-860A-12EE08B0D2F5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3" name="Freeform 39">
                <a:extLst>
                  <a:ext uri="{FF2B5EF4-FFF2-40B4-BE49-F238E27FC236}">
                    <a16:creationId xmlns:a16="http://schemas.microsoft.com/office/drawing/2014/main" id="{AE0CBD90-74C6-A38A-63B4-E55E854AAA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7" name="组合 54">
              <a:extLst>
                <a:ext uri="{FF2B5EF4-FFF2-40B4-BE49-F238E27FC236}">
                  <a16:creationId xmlns:a16="http://schemas.microsoft.com/office/drawing/2014/main" id="{C9A9A786-0BD1-87A3-9045-D943855A5A4C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28" name="组合 55">
                <a:extLst>
                  <a:ext uri="{FF2B5EF4-FFF2-40B4-BE49-F238E27FC236}">
                    <a16:creationId xmlns:a16="http://schemas.microsoft.com/office/drawing/2014/main" id="{2498D637-AAC7-CE28-7A7B-F45FD14042E8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0" name="椭圆 57">
                  <a:extLst>
                    <a:ext uri="{FF2B5EF4-FFF2-40B4-BE49-F238E27FC236}">
                      <a16:creationId xmlns:a16="http://schemas.microsoft.com/office/drawing/2014/main" id="{6E770C76-E727-7AB1-CB40-A24B031E341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1" name="椭圆 59">
                  <a:extLst>
                    <a:ext uri="{FF2B5EF4-FFF2-40B4-BE49-F238E27FC236}">
                      <a16:creationId xmlns:a16="http://schemas.microsoft.com/office/drawing/2014/main" id="{273D3294-D7A4-5517-D4D2-4CB35CA2CB5A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9" name="KSO_Shape">
                <a:extLst>
                  <a:ext uri="{FF2B5EF4-FFF2-40B4-BE49-F238E27FC236}">
                    <a16:creationId xmlns:a16="http://schemas.microsoft.com/office/drawing/2014/main" id="{DC8FBDFB-BF08-5A19-D649-FA8E4D33A380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sp>
        <p:nvSpPr>
          <p:cNvPr id="2" name="Freeform 5">
            <a:extLst>
              <a:ext uri="{FF2B5EF4-FFF2-40B4-BE49-F238E27FC236}">
                <a16:creationId xmlns:a16="http://schemas.microsoft.com/office/drawing/2014/main" id="{0EE73B87-B400-7942-5AE2-3B6B484E3286}"/>
              </a:ext>
            </a:extLst>
          </p:cNvPr>
          <p:cNvSpPr/>
          <p:nvPr/>
        </p:nvSpPr>
        <p:spPr bwMode="auto">
          <a:xfrm>
            <a:off x="3449636" y="0"/>
            <a:ext cx="3968750" cy="4103036"/>
          </a:xfrm>
          <a:custGeom>
            <a:gdLst>
              <a:gd name="T0" fmla="*/ 0 w 2500"/>
              <a:gd name="T1" fmla="*/ 0 h 2581"/>
              <a:gd name="T2" fmla="*/ 2500 w 2500"/>
              <a:gd name="T3" fmla="*/ 2581 h 2581"/>
              <a:gd name="T4" fmla="*/ 2220 w 2500"/>
              <a:gd name="T5" fmla="*/ 1975 h 2581"/>
              <a:gd name="T6" fmla="*/ 0 w 2500"/>
              <a:gd name="T7" fmla="*/ 0 h 2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00" h="2581">
                <a:moveTo>
                  <a:pt x="0" y="0"/>
                </a:moveTo>
                <a:lnTo>
                  <a:pt x="2500" y="2581"/>
                </a:lnTo>
                <a:lnTo>
                  <a:pt x="2220" y="1975"/>
                </a:lnTo>
                <a:lnTo>
                  <a:pt x="0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A5A8E864-2104-00C5-B4F5-1300FE4DC73D}"/>
              </a:ext>
            </a:extLst>
          </p:cNvPr>
          <p:cNvSpPr/>
          <p:nvPr/>
        </p:nvSpPr>
        <p:spPr bwMode="auto">
          <a:xfrm>
            <a:off x="8740774" y="4630819"/>
            <a:ext cx="2811463" cy="2227181"/>
          </a:xfrm>
          <a:custGeom>
            <a:gdLst>
              <a:gd name="T0" fmla="*/ 1771 w 1771"/>
              <a:gd name="T1" fmla="*/ 932 h 1401"/>
              <a:gd name="T2" fmla="*/ 345 w 1771"/>
              <a:gd name="T3" fmla="*/ 0 h 1401"/>
              <a:gd name="T4" fmla="*/ 0 w 1771"/>
              <a:gd name="T5" fmla="*/ 541 h 1401"/>
              <a:gd name="T6" fmla="*/ 742 w 1771"/>
              <a:gd name="T7" fmla="*/ 1401 h 1401"/>
              <a:gd name="T8" fmla="*/ 1771 w 1771"/>
              <a:gd name="T9" fmla="*/ 932 h 1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1" h="1401">
                <a:moveTo>
                  <a:pt x="1771" y="932"/>
                </a:moveTo>
                <a:lnTo>
                  <a:pt x="345" y="0"/>
                </a:lnTo>
                <a:lnTo>
                  <a:pt x="0" y="541"/>
                </a:lnTo>
                <a:lnTo>
                  <a:pt x="742" y="1401"/>
                </a:lnTo>
                <a:lnTo>
                  <a:pt x="1771" y="932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F06EA732-8607-5EF3-EB6D-DFEC2727C05D}"/>
              </a:ext>
            </a:extLst>
          </p:cNvPr>
          <p:cNvSpPr/>
          <p:nvPr/>
        </p:nvSpPr>
        <p:spPr bwMode="auto">
          <a:xfrm>
            <a:off x="7521574" y="850494"/>
            <a:ext cx="4670425" cy="2599173"/>
          </a:xfrm>
          <a:custGeom>
            <a:gdLst>
              <a:gd name="T0" fmla="*/ 0 w 2942"/>
              <a:gd name="T1" fmla="*/ 0 h 1635"/>
              <a:gd name="T2" fmla="*/ 2942 w 2942"/>
              <a:gd name="T3" fmla="*/ 990 h 1635"/>
              <a:gd name="T4" fmla="*/ 1881 w 2942"/>
              <a:gd name="T5" fmla="*/ 1635 h 1635"/>
              <a:gd name="T6" fmla="*/ 0 w 2942"/>
              <a:gd name="T7" fmla="*/ 0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2" h="1634">
                <a:moveTo>
                  <a:pt x="0" y="0"/>
                </a:moveTo>
                <a:lnTo>
                  <a:pt x="2942" y="990"/>
                </a:lnTo>
                <a:lnTo>
                  <a:pt x="1881" y="1635"/>
                </a:lnTo>
                <a:lnTo>
                  <a:pt x="0" y="0"/>
                </a:lnTo>
                <a:close/>
              </a:path>
            </a:pathLst>
          </a:custGeom>
          <a:solidFill>
            <a:srgbClr val="DFEE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2A6E363-E53C-92DE-B495-DC89EF6E3E0B}"/>
              </a:ext>
            </a:extLst>
          </p:cNvPr>
          <p:cNvSpPr/>
          <p:nvPr/>
        </p:nvSpPr>
        <p:spPr bwMode="auto">
          <a:xfrm>
            <a:off x="7026274" y="11128"/>
            <a:ext cx="5165725" cy="2413176"/>
          </a:xfrm>
          <a:custGeom>
            <a:gdLst>
              <a:gd name="T0" fmla="*/ 0 w 3254"/>
              <a:gd name="T1" fmla="*/ 0 h 1518"/>
              <a:gd name="T2" fmla="*/ 312 w 3254"/>
              <a:gd name="T3" fmla="*/ 528 h 1518"/>
              <a:gd name="T4" fmla="*/ 3254 w 3254"/>
              <a:gd name="T5" fmla="*/ 1518 h 1518"/>
              <a:gd name="T6" fmla="*/ 0 w 3254"/>
              <a:gd name="T7" fmla="*/ 0 h 151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54" h="1518">
                <a:moveTo>
                  <a:pt x="0" y="0"/>
                </a:moveTo>
                <a:lnTo>
                  <a:pt x="312" y="528"/>
                </a:lnTo>
                <a:lnTo>
                  <a:pt x="3254" y="1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1878A0-A795-C401-6D7B-0065C5426F95}"/>
              </a:ext>
            </a:extLst>
          </p:cNvPr>
          <p:cNvSpPr/>
          <p:nvPr/>
        </p:nvSpPr>
        <p:spPr bwMode="auto">
          <a:xfrm>
            <a:off x="8543924" y="3139673"/>
            <a:ext cx="1963738" cy="1491146"/>
          </a:xfrm>
          <a:custGeom>
            <a:gdLst>
              <a:gd name="T0" fmla="*/ 469 w 1237"/>
              <a:gd name="T1" fmla="*/ 938 h 938"/>
              <a:gd name="T2" fmla="*/ 1237 w 1237"/>
              <a:gd name="T3" fmla="*/ 195 h 938"/>
              <a:gd name="T4" fmla="*/ 0 w 1237"/>
              <a:gd name="T5" fmla="*/ 0 h 938"/>
              <a:gd name="T6" fmla="*/ 469 w 1237"/>
              <a:gd name="T7" fmla="*/ 938 h 9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37" h="938">
                <a:moveTo>
                  <a:pt x="469" y="938"/>
                </a:moveTo>
                <a:lnTo>
                  <a:pt x="1237" y="195"/>
                </a:lnTo>
                <a:lnTo>
                  <a:pt x="0" y="0"/>
                </a:lnTo>
                <a:lnTo>
                  <a:pt x="469" y="938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DBDAFB5-DAB4-FBA6-A2DF-C7B84CE1654A}"/>
              </a:ext>
            </a:extLst>
          </p:cNvPr>
          <p:cNvSpPr/>
          <p:nvPr/>
        </p:nvSpPr>
        <p:spPr bwMode="auto">
          <a:xfrm>
            <a:off x="7831137" y="3139673"/>
            <a:ext cx="1457325" cy="2351178"/>
          </a:xfrm>
          <a:custGeom>
            <a:gdLst>
              <a:gd name="T0" fmla="*/ 0 w 918"/>
              <a:gd name="T1" fmla="*/ 1355 h 1479"/>
              <a:gd name="T2" fmla="*/ 449 w 918"/>
              <a:gd name="T3" fmla="*/ 0 h 1479"/>
              <a:gd name="T4" fmla="*/ 918 w 918"/>
              <a:gd name="T5" fmla="*/ 938 h 1479"/>
              <a:gd name="T6" fmla="*/ 573 w 918"/>
              <a:gd name="T7" fmla="*/ 1479 h 1479"/>
              <a:gd name="T8" fmla="*/ 0 w 918"/>
              <a:gd name="T9" fmla="*/ 1355 h 14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8" h="1479">
                <a:moveTo>
                  <a:pt x="0" y="1355"/>
                </a:moveTo>
                <a:lnTo>
                  <a:pt x="449" y="0"/>
                </a:lnTo>
                <a:lnTo>
                  <a:pt x="918" y="938"/>
                </a:lnTo>
                <a:lnTo>
                  <a:pt x="573" y="1479"/>
                </a:lnTo>
                <a:lnTo>
                  <a:pt x="0" y="1355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3C4E00F-D1EF-A523-BF55-A81C2E6C99E8}"/>
              </a:ext>
            </a:extLst>
          </p:cNvPr>
          <p:cNvSpPr/>
          <p:nvPr/>
        </p:nvSpPr>
        <p:spPr bwMode="auto">
          <a:xfrm>
            <a:off x="6973887" y="3139673"/>
            <a:ext cx="1570038" cy="2154054"/>
          </a:xfrm>
          <a:custGeom>
            <a:gdLst>
              <a:gd name="T0" fmla="*/ 0 w 989"/>
              <a:gd name="T1" fmla="*/ 0 h 1355"/>
              <a:gd name="T2" fmla="*/ 540 w 989"/>
              <a:gd name="T3" fmla="*/ 1355 h 1355"/>
              <a:gd name="T4" fmla="*/ 989 w 989"/>
              <a:gd name="T5" fmla="*/ 0 h 1355"/>
              <a:gd name="T6" fmla="*/ 0 w 989"/>
              <a:gd name="T7" fmla="*/ 0 h 13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355">
                <a:moveTo>
                  <a:pt x="0" y="0"/>
                </a:moveTo>
                <a:lnTo>
                  <a:pt x="540" y="1355"/>
                </a:lnTo>
                <a:lnTo>
                  <a:pt x="9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7B51005-9EE8-BB33-5FE4-A6F3978DD59C}"/>
              </a:ext>
            </a:extLst>
          </p:cNvPr>
          <p:cNvSpPr/>
          <p:nvPr/>
        </p:nvSpPr>
        <p:spPr bwMode="auto">
          <a:xfrm>
            <a:off x="9288462" y="3449666"/>
            <a:ext cx="1466850" cy="2134978"/>
          </a:xfrm>
          <a:custGeom>
            <a:gdLst>
              <a:gd name="T0" fmla="*/ 0 w 924"/>
              <a:gd name="T1" fmla="*/ 743 h 1343"/>
              <a:gd name="T2" fmla="*/ 768 w 924"/>
              <a:gd name="T3" fmla="*/ 0 h 1343"/>
              <a:gd name="T4" fmla="*/ 924 w 924"/>
              <a:gd name="T5" fmla="*/ 1343 h 1343"/>
              <a:gd name="T6" fmla="*/ 0 w 924"/>
              <a:gd name="T7" fmla="*/ 743 h 13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4" h="1343">
                <a:moveTo>
                  <a:pt x="0" y="743"/>
                </a:moveTo>
                <a:lnTo>
                  <a:pt x="768" y="0"/>
                </a:lnTo>
                <a:lnTo>
                  <a:pt x="924" y="1343"/>
                </a:lnTo>
                <a:lnTo>
                  <a:pt x="0" y="743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B5820F7-99E6-9111-6972-1EC405ED4F85}"/>
              </a:ext>
            </a:extLst>
          </p:cNvPr>
          <p:cNvSpPr/>
          <p:nvPr/>
        </p:nvSpPr>
        <p:spPr bwMode="auto">
          <a:xfrm>
            <a:off x="7521574" y="850494"/>
            <a:ext cx="2986088" cy="2599173"/>
          </a:xfrm>
          <a:custGeom>
            <a:gdLst>
              <a:gd name="T0" fmla="*/ 1881 w 1881"/>
              <a:gd name="T1" fmla="*/ 1635 h 1635"/>
              <a:gd name="T2" fmla="*/ 0 w 1881"/>
              <a:gd name="T3" fmla="*/ 0 h 1635"/>
              <a:gd name="T4" fmla="*/ 644 w 1881"/>
              <a:gd name="T5" fmla="*/ 1440 h 1635"/>
              <a:gd name="T6" fmla="*/ 1881 w 1881"/>
              <a:gd name="T7" fmla="*/ 1635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1" h="1634">
                <a:moveTo>
                  <a:pt x="1881" y="1635"/>
                </a:moveTo>
                <a:lnTo>
                  <a:pt x="0" y="0"/>
                </a:lnTo>
                <a:lnTo>
                  <a:pt x="644" y="1440"/>
                </a:lnTo>
                <a:lnTo>
                  <a:pt x="1881" y="1635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EC33FD27-B87F-8479-222B-23CAEF666746}"/>
              </a:ext>
            </a:extLst>
          </p:cNvPr>
          <p:cNvSpPr/>
          <p:nvPr/>
        </p:nvSpPr>
        <p:spPr bwMode="auto">
          <a:xfrm>
            <a:off x="6973887" y="850494"/>
            <a:ext cx="1570038" cy="2289179"/>
          </a:xfrm>
          <a:custGeom>
            <a:gdLst>
              <a:gd name="T0" fmla="*/ 989 w 989"/>
              <a:gd name="T1" fmla="*/ 1440 h 1440"/>
              <a:gd name="T2" fmla="*/ 0 w 989"/>
              <a:gd name="T3" fmla="*/ 1440 h 1440"/>
              <a:gd name="T4" fmla="*/ 345 w 989"/>
              <a:gd name="T5" fmla="*/ 0 h 1440"/>
              <a:gd name="T6" fmla="*/ 989 w 989"/>
              <a:gd name="T7" fmla="*/ 1440 h 14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440">
                <a:moveTo>
                  <a:pt x="989" y="1440"/>
                </a:moveTo>
                <a:lnTo>
                  <a:pt x="0" y="1440"/>
                </a:lnTo>
                <a:lnTo>
                  <a:pt x="345" y="0"/>
                </a:lnTo>
                <a:lnTo>
                  <a:pt x="989" y="144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20A9339-D861-3119-8F04-C256C7CCF430}"/>
              </a:ext>
            </a:extLst>
          </p:cNvPr>
          <p:cNvSpPr/>
          <p:nvPr/>
        </p:nvSpPr>
        <p:spPr bwMode="auto">
          <a:xfrm>
            <a:off x="3449636" y="0"/>
            <a:ext cx="4071938" cy="3139673"/>
          </a:xfrm>
          <a:custGeom>
            <a:gdLst>
              <a:gd name="T0" fmla="*/ 2253 w 2565"/>
              <a:gd name="T1" fmla="*/ 7 h 1975"/>
              <a:gd name="T2" fmla="*/ 0 w 2565"/>
              <a:gd name="T3" fmla="*/ 0 h 1975"/>
              <a:gd name="T4" fmla="*/ 2220 w 2565"/>
              <a:gd name="T5" fmla="*/ 1975 h 1975"/>
              <a:gd name="T6" fmla="*/ 2565 w 2565"/>
              <a:gd name="T7" fmla="*/ 535 h 1975"/>
              <a:gd name="T8" fmla="*/ 2253 w 2565"/>
              <a:gd name="T9" fmla="*/ 7 h 19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5" h="1975">
                <a:moveTo>
                  <a:pt x="2253" y="7"/>
                </a:moveTo>
                <a:lnTo>
                  <a:pt x="0" y="0"/>
                </a:lnTo>
                <a:lnTo>
                  <a:pt x="2220" y="1975"/>
                </a:lnTo>
                <a:lnTo>
                  <a:pt x="2565" y="535"/>
                </a:lnTo>
                <a:lnTo>
                  <a:pt x="2253" y="7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C7D8FAB7-FB20-51AD-9937-0A51D72983D2}"/>
              </a:ext>
            </a:extLst>
          </p:cNvPr>
          <p:cNvSpPr/>
          <p:nvPr/>
        </p:nvSpPr>
        <p:spPr bwMode="auto">
          <a:xfrm>
            <a:off x="10507662" y="2424305"/>
            <a:ext cx="1684338" cy="2527635"/>
          </a:xfrm>
          <a:custGeom>
            <a:gdLst>
              <a:gd name="T0" fmla="*/ 1061 w 1061"/>
              <a:gd name="T1" fmla="*/ 0 h 1590"/>
              <a:gd name="T2" fmla="*/ 111 w 1061"/>
              <a:gd name="T3" fmla="*/ 1590 h 1590"/>
              <a:gd name="T4" fmla="*/ 0 w 1061"/>
              <a:gd name="T5" fmla="*/ 645 h 1590"/>
              <a:gd name="T6" fmla="*/ 1061 w 1061"/>
              <a:gd name="T7" fmla="*/ 0 h 15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1" h="1590">
                <a:moveTo>
                  <a:pt x="1061" y="0"/>
                </a:moveTo>
                <a:lnTo>
                  <a:pt x="111" y="1590"/>
                </a:lnTo>
                <a:lnTo>
                  <a:pt x="0" y="645"/>
                </a:lnTo>
                <a:lnTo>
                  <a:pt x="1061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TextBox 14"/>
          <p:cNvSpPr txBox="1"/>
          <p:nvPr/>
        </p:nvSpPr>
        <p:spPr>
          <a:xfrm>
            <a:off x="234637" y="3581377"/>
            <a:ext cx="6872599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非手术治疗髋关节疾病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平行四边形 44">
            <a:extLst>
              <a:ext uri="{FF2B5EF4-FFF2-40B4-BE49-F238E27FC236}">
                <a16:creationId xmlns:a16="http://schemas.microsoft.com/office/drawing/2014/main" id="{5A876D26-365D-B458-056F-C23FCBBE2D11}"/>
              </a:ext>
            </a:extLst>
          </p:cNvPr>
          <p:cNvSpPr/>
          <p:nvPr/>
        </p:nvSpPr>
        <p:spPr>
          <a:xfrm>
            <a:off x="11281511" y="131384"/>
            <a:ext cx="788569" cy="798988"/>
          </a:xfrm>
          <a:prstGeom prst="parallelogram">
            <a:avLst>
              <a:gd name="adj" fmla="val 35242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4409919" y="3108814"/>
            <a:ext cx="685659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73AB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髋关节疾病概述
 非手术治疗适应症
 药物治疗方案
 物理治疗方法
 康复锻炼技巧
 生活调整建议
 病情监测与随访
 治疗效果评估</a:t>
            </a:r>
          </a:p>
        </p:txBody>
      </p:sp>
      <p:grpSp>
        <p:nvGrpSpPr>
          <p:cNvPr id="34" name="组合 66">
            <a:extLst>
              <a:ext uri="{FF2B5EF4-FFF2-40B4-BE49-F238E27FC236}">
                <a16:creationId xmlns:a16="http://schemas.microsoft.com/office/drawing/2014/main" id="{5AC41A00-070B-2AB8-8F01-3ABB90507CC2}"/>
              </a:ext>
            </a:extLst>
          </p:cNvPr>
          <p:cNvGrpSpPr/>
          <p:nvPr/>
        </p:nvGrpSpPr>
        <p:grpSpPr>
          <a:xfrm>
            <a:off x="1092830" y="30480"/>
            <a:ext cx="1446026" cy="1341044"/>
            <a:chOff x="3050912" y="3438396"/>
            <a:chExt cx="130991" cy="121481"/>
          </a:xfrm>
          <a:solidFill>
            <a:srgbClr val="FFFFFF">
              <a:lumMod val="85000"/>
              <a:alpha val="39000"/>
            </a:srgbClr>
          </a:solidFill>
        </p:grpSpPr>
        <p:sp>
          <p:nvSpPr>
            <p:cNvPr id="35" name="Freeform 324">
              <a:extLst>
                <a:ext uri="{FF2B5EF4-FFF2-40B4-BE49-F238E27FC236}">
                  <a16:creationId xmlns:a16="http://schemas.microsoft.com/office/drawing/2014/main" id="{D283F702-4BB7-F597-F573-CC74FCB0DB24}"/>
                </a:ext>
              </a:extLst>
            </p:cNvPr>
            <p:cNvSpPr/>
            <p:nvPr/>
          </p:nvSpPr>
          <p:spPr bwMode="auto">
            <a:xfrm>
              <a:off x="3050912" y="3438396"/>
              <a:ext cx="53588" cy="121481"/>
            </a:xfrm>
            <a:custGeom>
              <a:gdLst>
                <a:gd name="T0" fmla="*/ 0 w 118"/>
                <a:gd name="T1" fmla="*/ 147 h 265"/>
                <a:gd name="T2" fmla="*/ 0 w 118"/>
                <a:gd name="T3" fmla="*/ 150 h 265"/>
                <a:gd name="T4" fmla="*/ 0 w 118"/>
                <a:gd name="T5" fmla="*/ 248 h 265"/>
                <a:gd name="T6" fmla="*/ 17 w 118"/>
                <a:gd name="T7" fmla="*/ 265 h 265"/>
                <a:gd name="T8" fmla="*/ 101 w 118"/>
                <a:gd name="T9" fmla="*/ 265 h 265"/>
                <a:gd name="T10" fmla="*/ 118 w 118"/>
                <a:gd name="T11" fmla="*/ 248 h 265"/>
                <a:gd name="T12" fmla="*/ 118 w 118"/>
                <a:gd name="T13" fmla="*/ 150 h 265"/>
                <a:gd name="T14" fmla="*/ 101 w 118"/>
                <a:gd name="T15" fmla="*/ 133 h 265"/>
                <a:gd name="T16" fmla="*/ 70 w 118"/>
                <a:gd name="T17" fmla="*/ 133 h 265"/>
                <a:gd name="T18" fmla="*/ 71 w 118"/>
                <a:gd name="T19" fmla="*/ 133 h 265"/>
                <a:gd name="T20" fmla="*/ 118 w 118"/>
                <a:gd name="T21" fmla="*/ 59 h 265"/>
                <a:gd name="T22" fmla="*/ 118 w 118"/>
                <a:gd name="T23" fmla="*/ 0 h 265"/>
                <a:gd name="T24" fmla="*/ 0 w 118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265">
                  <a:moveTo>
                    <a:pt x="0" y="147"/>
                  </a:moveTo>
                  <a:cubicBezTo>
                    <a:pt x="0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7" y="265"/>
                    <a:pt x="17" y="265"/>
                  </a:cubicBezTo>
                  <a:cubicBezTo>
                    <a:pt x="101" y="265"/>
                    <a:pt x="101" y="265"/>
                    <a:pt x="101" y="265"/>
                  </a:cubicBezTo>
                  <a:cubicBezTo>
                    <a:pt x="111" y="265"/>
                    <a:pt x="118" y="257"/>
                    <a:pt x="118" y="248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41"/>
                    <a:pt x="111" y="133"/>
                    <a:pt x="101" y="133"/>
                  </a:cubicBezTo>
                  <a:cubicBezTo>
                    <a:pt x="70" y="133"/>
                    <a:pt x="70" y="133"/>
                    <a:pt x="70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1" y="83"/>
                    <a:pt x="84" y="59"/>
                    <a:pt x="118" y="59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7" y="6"/>
                    <a:pt x="1" y="73"/>
                    <a:pt x="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325">
              <a:extLst>
                <a:ext uri="{FF2B5EF4-FFF2-40B4-BE49-F238E27FC236}">
                  <a16:creationId xmlns:a16="http://schemas.microsoft.com/office/drawing/2014/main" id="{C19B6F3D-8E90-EDE7-C1C1-64824A8124AD}"/>
                </a:ext>
              </a:extLst>
            </p:cNvPr>
            <p:cNvSpPr/>
            <p:nvPr/>
          </p:nvSpPr>
          <p:spPr bwMode="auto">
            <a:xfrm>
              <a:off x="3127125" y="3438396"/>
              <a:ext cx="54778" cy="121481"/>
            </a:xfrm>
            <a:custGeom>
              <a:gdLst>
                <a:gd name="T0" fmla="*/ 1 w 119"/>
                <a:gd name="T1" fmla="*/ 147 h 265"/>
                <a:gd name="T2" fmla="*/ 0 w 119"/>
                <a:gd name="T3" fmla="*/ 150 h 265"/>
                <a:gd name="T4" fmla="*/ 0 w 119"/>
                <a:gd name="T5" fmla="*/ 248 h 265"/>
                <a:gd name="T6" fmla="*/ 17 w 119"/>
                <a:gd name="T7" fmla="*/ 265 h 265"/>
                <a:gd name="T8" fmla="*/ 102 w 119"/>
                <a:gd name="T9" fmla="*/ 265 h 265"/>
                <a:gd name="T10" fmla="*/ 119 w 119"/>
                <a:gd name="T11" fmla="*/ 248 h 265"/>
                <a:gd name="T12" fmla="*/ 119 w 119"/>
                <a:gd name="T13" fmla="*/ 150 h 265"/>
                <a:gd name="T14" fmla="*/ 102 w 119"/>
                <a:gd name="T15" fmla="*/ 133 h 265"/>
                <a:gd name="T16" fmla="*/ 71 w 119"/>
                <a:gd name="T17" fmla="*/ 133 h 265"/>
                <a:gd name="T18" fmla="*/ 72 w 119"/>
                <a:gd name="T19" fmla="*/ 133 h 265"/>
                <a:gd name="T20" fmla="*/ 119 w 119"/>
                <a:gd name="T21" fmla="*/ 59 h 265"/>
                <a:gd name="T22" fmla="*/ 119 w 119"/>
                <a:gd name="T23" fmla="*/ 0 h 265"/>
                <a:gd name="T24" fmla="*/ 1 w 119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265">
                  <a:moveTo>
                    <a:pt x="1" y="147"/>
                  </a:moveTo>
                  <a:cubicBezTo>
                    <a:pt x="1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8" y="265"/>
                    <a:pt x="17" y="265"/>
                  </a:cubicBezTo>
                  <a:cubicBezTo>
                    <a:pt x="102" y="265"/>
                    <a:pt x="102" y="265"/>
                    <a:pt x="102" y="265"/>
                  </a:cubicBezTo>
                  <a:cubicBezTo>
                    <a:pt x="111" y="265"/>
                    <a:pt x="119" y="257"/>
                    <a:pt x="119" y="248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9" y="141"/>
                    <a:pt x="111" y="133"/>
                    <a:pt x="10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2" y="133"/>
                    <a:pt x="72" y="133"/>
                    <a:pt x="72" y="133"/>
                  </a:cubicBezTo>
                  <a:cubicBezTo>
                    <a:pt x="72" y="83"/>
                    <a:pt x="85" y="59"/>
                    <a:pt x="119" y="59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8" y="6"/>
                    <a:pt x="1" y="73"/>
                    <a:pt x="1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DADE819-9B79-CFCD-E938-0B5022AD404A}"/>
              </a:ext>
            </a:extLst>
          </p:cNvPr>
          <p:cNvGrpSpPr/>
          <p:nvPr/>
        </p:nvGrpSpPr>
        <p:grpSpPr>
          <a:xfrm>
            <a:off x="192629" y="6644639"/>
            <a:ext cx="11877451" cy="81977"/>
            <a:chOff x="446534" y="453643"/>
            <a:chExt cx="11298933" cy="98554"/>
          </a:xfrm>
        </p:grpSpPr>
        <p:sp>
          <p:nvSpPr>
            <p:cNvPr id="38" name="矩形 8">
              <a:extLst>
                <a:ext uri="{FF2B5EF4-FFF2-40B4-BE49-F238E27FC236}">
                  <a16:creationId xmlns:a16="http://schemas.microsoft.com/office/drawing/2014/main" id="{76018FD8-7AB4-FD28-8004-C32E7EC045D1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长方形 9">
              <a:extLst>
                <a:ext uri="{FF2B5EF4-FFF2-40B4-BE49-F238E27FC236}">
                  <a16:creationId xmlns:a16="http://schemas.microsoft.com/office/drawing/2014/main" id="{1C4857FA-8793-B516-E33A-2FA0C8D03C53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矩形 10">
              <a:extLst>
                <a:ext uri="{FF2B5EF4-FFF2-40B4-BE49-F238E27FC236}">
                  <a16:creationId xmlns:a16="http://schemas.microsoft.com/office/drawing/2014/main" id="{F8D0137A-49E1-3396-A516-B2B77E9B3B49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F6E2DCF-71D3-8B1B-BE57-CE77902D68DA}"/>
              </a:ext>
            </a:extLst>
          </p:cNvPr>
          <p:cNvGrpSpPr/>
          <p:nvPr/>
        </p:nvGrpSpPr>
        <p:grpSpPr>
          <a:xfrm>
            <a:off x="1" y="-12700"/>
            <a:ext cx="3875351" cy="5921376"/>
            <a:chOff x="0" y="-12700"/>
            <a:chExt cx="6589713" cy="5921376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8A458B2D-46D9-DEF9-B07B-4B731D8FE3F2}"/>
                </a:ext>
              </a:extLst>
            </p:cNvPr>
            <p:cNvSpPr/>
            <p:nvPr/>
          </p:nvSpPr>
          <p:spPr bwMode="auto">
            <a:xfrm>
              <a:off x="0" y="2339975"/>
              <a:ext cx="6589713" cy="2160588"/>
            </a:xfrm>
            <a:custGeom>
              <a:gdLst>
                <a:gd name="T0" fmla="*/ 0 w 4151"/>
                <a:gd name="T1" fmla="*/ 1361 h 1361"/>
                <a:gd name="T2" fmla="*/ 4151 w 4151"/>
                <a:gd name="T3" fmla="*/ 1361 h 1361"/>
                <a:gd name="T4" fmla="*/ 4151 w 4151"/>
                <a:gd name="T5" fmla="*/ 294 h 1361"/>
                <a:gd name="T6" fmla="*/ 1945 w 4151"/>
                <a:gd name="T7" fmla="*/ 0 h 1361"/>
                <a:gd name="T8" fmla="*/ 0 w 4151"/>
                <a:gd name="T9" fmla="*/ 1361 h 13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1" h="1361">
                  <a:moveTo>
                    <a:pt x="0" y="1361"/>
                  </a:moveTo>
                  <a:lnTo>
                    <a:pt x="4151" y="1361"/>
                  </a:lnTo>
                  <a:lnTo>
                    <a:pt x="4151" y="294"/>
                  </a:lnTo>
                  <a:lnTo>
                    <a:pt x="1945" y="0"/>
                  </a:lnTo>
                  <a:lnTo>
                    <a:pt x="0" y="1361"/>
                  </a:lnTo>
                  <a:close/>
                </a:path>
              </a:pathLst>
            </a:cu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4FFC78F0-E00D-7236-5BFE-04B6652AE4A8}"/>
                </a:ext>
              </a:extLst>
            </p:cNvPr>
            <p:cNvSpPr/>
            <p:nvPr/>
          </p:nvSpPr>
          <p:spPr bwMode="auto">
            <a:xfrm>
              <a:off x="0" y="-12700"/>
              <a:ext cx="3087688" cy="4513263"/>
            </a:xfrm>
            <a:custGeom>
              <a:gdLst>
                <a:gd name="T0" fmla="*/ 1945 w 1945"/>
                <a:gd name="T1" fmla="*/ 1482 h 2843"/>
                <a:gd name="T2" fmla="*/ 0 w 1945"/>
                <a:gd name="T3" fmla="*/ 0 h 2843"/>
                <a:gd name="T4" fmla="*/ 0 w 1945"/>
                <a:gd name="T5" fmla="*/ 2843 h 2843"/>
                <a:gd name="T6" fmla="*/ 1945 w 1945"/>
                <a:gd name="T7" fmla="*/ 1482 h 28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45" h="2843">
                  <a:moveTo>
                    <a:pt x="1945" y="1482"/>
                  </a:moveTo>
                  <a:lnTo>
                    <a:pt x="0" y="0"/>
                  </a:lnTo>
                  <a:lnTo>
                    <a:pt x="0" y="2843"/>
                  </a:lnTo>
                  <a:lnTo>
                    <a:pt x="1945" y="1482"/>
                  </a:ln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DB9C6194-195D-8114-8A25-7D4A82D932E7}"/>
                </a:ext>
              </a:extLst>
            </p:cNvPr>
            <p:cNvSpPr/>
            <p:nvPr/>
          </p:nvSpPr>
          <p:spPr bwMode="auto">
            <a:xfrm>
              <a:off x="0" y="4500563"/>
              <a:ext cx="2390775" cy="1408113"/>
            </a:xfrm>
            <a:custGeom>
              <a:gdLst>
                <a:gd name="T0" fmla="*/ 0 w 1506"/>
                <a:gd name="T1" fmla="*/ 887 h 887"/>
                <a:gd name="T2" fmla="*/ 1506 w 1506"/>
                <a:gd name="T3" fmla="*/ 0 h 887"/>
                <a:gd name="T4" fmla="*/ 0 w 1506"/>
                <a:gd name="T5" fmla="*/ 0 h 887"/>
                <a:gd name="T6" fmla="*/ 0 w 1506"/>
                <a:gd name="T7" fmla="*/ 887 h 8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6" h="885">
                  <a:moveTo>
                    <a:pt x="0" y="887"/>
                  </a:moveTo>
                  <a:lnTo>
                    <a:pt x="1506" y="0"/>
                  </a:lnTo>
                  <a:lnTo>
                    <a:pt x="0" y="0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rgbClr val="0073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5A212C80-CE8C-4245-F99D-1442DD740CD9}"/>
                </a:ext>
              </a:extLst>
            </p:cNvPr>
            <p:cNvSpPr/>
            <p:nvPr/>
          </p:nvSpPr>
          <p:spPr bwMode="auto">
            <a:xfrm>
              <a:off x="2390775" y="4500563"/>
              <a:ext cx="4198938" cy="696913"/>
            </a:xfrm>
            <a:custGeom>
              <a:gdLst>
                <a:gd name="T0" fmla="*/ 2645 w 2645"/>
                <a:gd name="T1" fmla="*/ 0 h 439"/>
                <a:gd name="T2" fmla="*/ 2108 w 2645"/>
                <a:gd name="T3" fmla="*/ 439 h 439"/>
                <a:gd name="T4" fmla="*/ 0 w 2645"/>
                <a:gd name="T5" fmla="*/ 0 h 439"/>
                <a:gd name="T6" fmla="*/ 2645 w 2645"/>
                <a:gd name="T7" fmla="*/ 0 h 43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5" h="439">
                  <a:moveTo>
                    <a:pt x="2645" y="0"/>
                  </a:moveTo>
                  <a:lnTo>
                    <a:pt x="2108" y="439"/>
                  </a:lnTo>
                  <a:lnTo>
                    <a:pt x="0" y="0"/>
                  </a:lnTo>
                  <a:lnTo>
                    <a:pt x="2645" y="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文本框 81">
              <a:extLst>
                <a:ext uri="{FF2B5EF4-FFF2-40B4-BE49-F238E27FC236}">
                  <a16:creationId xmlns:a16="http://schemas.microsoft.com/office/drawing/2014/main" id="{09908662-4D7E-81B7-13CD-D648474016F0}"/>
                </a:ext>
              </a:extLst>
            </p:cNvPr>
            <p:cNvSpPr txBox="1"/>
            <p:nvPr/>
          </p:nvSpPr>
          <p:spPr>
            <a:xfrm>
              <a:off x="2228760" y="3051897"/>
              <a:ext cx="254166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7200" b="1">
                  <a:solidFill>
                    <a:schemeClr val="bg1"/>
                  </a:solidFill>
                </a:rPr>
                <a:t>目录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髋关节疾病概述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非手术治疗髋关节疾病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髋关节疾病概述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髋关节疾病概述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1.髋关节疾病的流行病学特征：髋关节疾病是一种常见的关节疾病，尤其在老年人群中发病率较高。流行病学数据显示，随着年龄的增长，髋关节疾病的发病率逐渐增加，女性发病率高于男性。</a:t>
            </a:r>
          </a:p>
          <a:p>
            <a:r>
              <a:t>2.髋关节疾病的分类和病因：髋关节疾病包括髋关节炎、股骨头坏死、髋关节发育不良等多种类型，其病因可能与遗传、创伤、炎症、代谢异常等多种因素有关。</a:t>
            </a:r>
          </a:p>
          <a:p>
            <a:r>
              <a:t>3.髋关节疾病的症状和体征：髋关节疾病的主要症状和体征包括髋关节疼痛、僵硬、活动受限等，这些症状可能随着病情的加重而逐渐加重。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髋关节疾病的诊断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1.临床诊断方法：髋关节疾病的诊断主要依靠病史、症状和体征以及影像学检查。常用的影像学检查包括X线、CT和MRI等。</a:t>
            </a:r>
          </a:p>
          <a:p>
            <a:r>
              <a:t>2.鉴别诊断：需要与髋关节周围的肌肉、韧带、神经等损伤进行鉴别诊断，以确保准确诊断和治疗。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髋关节疾病概述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髋关节疾病的治疗原则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1.非手术治疗：对于轻度至中度的髋关节疾病，非手术治疗是主要的治疗方法，包括药物治疗、物理治疗、康复训练等。</a:t>
            </a:r>
          </a:p>
          <a:p>
            <a:r>
              <a:t>2.手术治疗：对于重度髋关节疾病或非手术治疗无效的患者，可能需要考虑手术治疗，如关节置换等。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非手术治疗髋关节疾病的方法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1.药物治疗：使用非甾体消炎药、关节软骨保护剂等药物，以缓解疼痛和改善关节功能。</a:t>
            </a:r>
          </a:p>
          <a:p>
            <a:r>
              <a:t>2.物理治疗：包括热敷、冷敷、电疗、按摩等物理治疗方法，以促进关节血液循环、缓解疼痛和僵硬。</a:t>
            </a:r>
          </a:p>
          <a:p>
            <a:r>
              <a:t>3.康复训练：通过专业的康复训练，加强髋关节周围肌肉的力量和稳定性，减轻关节负担，改善关节功能。</a:t>
            </a:r>
          </a:p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髋关节疾病概述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1.定期随访：非手术治疗期间需要定期随访，观察病情变化和治疗效果，及时调整治疗方案。</a:t>
            </a:r>
          </a:p>
          <a:p>
            <a:r>
              <a:t>2.生活调整：患者需要调整生活方式，避免过度负重、剧烈运动等不利于髋关节健康的行为。</a:t>
            </a:r>
          </a:p>
          <a:p>
            <a:r>
              <a:t>3.心理支持：髋关节疾病可能影响患者的日常生活和工作，需要提供合适的心理支持和辅导，帮助患者保持积极的心态和情绪。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非手术治疗髋关节疾病的展望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1.新的治疗方法：随着科技的不断进步，新的非手术治疗方法如干细胞治疗、生物制剂等可能会在未来成为治疗髋关节疾病的新选择。</a:t>
            </a:r>
          </a:p>
          <a:p>
            <a:r>
              <a:t>2.个体化治疗：根据患者的具体情况和需求，制定个体化的治疗方案，提高治疗效果和患者的生活质量。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非手术治疗髋关节疾病的注意事项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非手术治疗适应症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非手术治疗髋关节疾病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非手术治疗适应症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早期骨关节炎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1.针对早期骨关节炎，非手术治疗是主要的治疗方式，主要包括药物治疗、物理治疗和生活方式的调整。这些药物治疗包括非甾体抗炎药和关节软骨保护剂，可以缓解疼痛和改善关节功能。</a:t>
            </a:r>
          </a:p>
          <a:p>
            <a:r>
              <a:t>2.物理治疗主要包括康复锻炼和物理因子治疗，可以促进关节周围肌肉的力量和稳定性，减轻关节压力，缓解疼痛。</a:t>
            </a:r>
          </a:p>
          <a:p>
            <a:r>
              <a:t>3.生活方式的调整包括减轻体重、避免过度使用关节、保持适当的运动量等，可以减缓关节的磨损，延缓病情进展。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髋关节发育不良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1.对于轻度的髋关节发育不良，可以采用非手术治疗，主要包括物理治疗和康复锻炼。这些治疗可以促进关节周围肌肉的力量和平衡，减轻关节压力，缓解疼痛。</a:t>
            </a:r>
          </a:p>
          <a:p>
            <a:r>
              <a:t>2.在康复锻炼过程中，需要注意逐渐增加运动量，避免过度运动和二次损伤。</a:t>
            </a:r>
          </a:p>
          <a:p>
            <a:r>
              <a:t>3.对于幼儿患者，可以采用矫形器进行治疗，通过调整下肢力线，促进髋关节的正常发育。</a:t>
            </a:r>
          </a:p>
          <a:p>
            <a:r>
              <a:t>以上内容仅供参考，建议查阅专业书籍获取更准确的信息。如果身体不适，建议及时就医，在专业医生的指导下进行髋关节疾病的治疗和康复。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药物治疗方案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非手术治疗髋关节疾病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药物治疗方案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1.NSAIDs是非手术治疗髋关节疾病常用的药物，能够有效缓解疼痛和减轻炎症。</a:t>
            </a:r>
          </a:p>
          <a:p>
            <a:r>
              <a:t>2.常用的NSAIDs包括布洛芬、双氯芬酸等，可以口服或外用。</a:t>
            </a:r>
          </a:p>
          <a:p>
            <a:r>
              <a:t>3.使用NSAIDs时需要注意剂量和用药时间，避免出现不良反应。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关节内注射糖皮质激素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1.关节内注射糖皮质激素可以迅速缓解髋关节疼痛和炎症，常用于急性期治疗。</a:t>
            </a:r>
          </a:p>
          <a:p>
            <a:r>
              <a:t>2.常用的糖皮质激素包括曲安奈德、地塞米松等。</a:t>
            </a:r>
          </a:p>
          <a:p>
            <a:r>
              <a:t>3.注射时需要严格无菌操作，避免感染，同时需要注意糖皮质激素的不良反应。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非甾体抗炎药（NSAIDs）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药物治疗方案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透明质酸制剂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1.透明质酸是关节液的主要成分，可以补充关节液，改善关节润滑，缓解疼痛。</a:t>
            </a:r>
          </a:p>
          <a:p>
            <a:r>
              <a:t>2.常用的透明质酸制剂包括玻璃酸钠、硫酸软骨素等，可以口服或注射。</a:t>
            </a:r>
          </a:p>
          <a:p>
            <a:r>
              <a:t>3.使用透明质酸制剂需要注意剂量和用药时间，避免出现不良反应。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镇痛药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1.对于疼痛较重的患者，可以适当使用镇痛药缓解症状。</a:t>
            </a:r>
          </a:p>
          <a:p>
            <a:r>
              <a:t>2.常用的镇痛药包括阿司匹林、可待因等。</a:t>
            </a:r>
          </a:p>
          <a:p>
            <a:r>
              <a:t>3.使用镇痛药需要注意剂量和用药时间，避免出现成瘾和不良反应。</a:t>
            </a:r>
          </a:p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药物治疗方案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1.中医认为髋关节疾病与气血不和、经络阻滞有关，可以采用中药治疗。</a:t>
            </a:r>
          </a:p>
          <a:p>
            <a:r>
              <a:t>2.常用的中药包括活血化瘀、温经散寒等作用的中药，可以口服或外用。</a:t>
            </a:r>
          </a:p>
          <a:p>
            <a:r>
              <a:t>3.使用中药需要根据患者具体情况进行辨证论治，避免出现不良反应。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生物治疗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1.生物治疗是一种新型的治疗方式，通过注射生物制剂来调节免疫系统，达到治疗髋关节疾病的目的。</a:t>
            </a:r>
          </a:p>
          <a:p>
            <a:r>
              <a:t>2.常用的生物制剂包括抗肿瘤坏死因子-α抑制剂等。</a:t>
            </a:r>
          </a:p>
          <a:p>
            <a:r>
              <a:t>3.生物治疗需要根据患者的病情和身体状况来制定个体化的治疗方案，确保安全有效。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中医治疗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物理治疗方法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非手术治疗髋关节疾病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物理治疗方法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电刺激疗法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1.电刺激疗法可以通过调节神经肌肉的兴奋性，促进髋关节周围肌肉的力量和功能恢复。</a:t>
            </a:r>
          </a:p>
          <a:p>
            <a:r>
              <a:t>2.该方法可以有效缓解疼痛和肌肉痉挛，改善关节活动范围。</a:t>
            </a:r>
          </a:p>
          <a:p>
            <a:r>
              <a:t>3.在实施电刺激疗法时，需要根据患者的病情和耐受情况，选择合适的刺激参数和频率。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超声波疗法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1.超声波疗法可以通过高频振动和热量产生，促进髋关节周围组织的血液循环和代谢。</a:t>
            </a:r>
          </a:p>
          <a:p>
            <a:r>
              <a:t>2.该方法可以加速炎症消退和组织修复，缓解疼痛和僵硬感。</a:t>
            </a:r>
          </a:p>
          <a:p>
            <a:r>
              <a:t>3.在使用超声波疗法时，需要注意操作技巧和安全性，避免对皮肤和周围组织造成损伤。</a:t>
            </a:r>
          </a:p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物理治疗方法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冷敷疗法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1.冷敷疗法可以通过降低局部温度和收缩血管，减轻髋关节的肿胀和疼痛感。</a:t>
            </a:r>
          </a:p>
          <a:p>
            <a:r>
              <a:t>2.该方法适用于急性期和炎症较重的患者，可以帮助缓解症状和改善关节功能。</a:t>
            </a:r>
          </a:p>
          <a:p>
            <a:r>
              <a:t>3.在实施冷敷疗法时，需要注意控制温度和时间，避免过度冷却和冻伤。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牵引疗法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1.牵引疗法可以通过拉伸髋关节周围的肌肉和韧带，减轻关节压力和疼痛感。</a:t>
            </a:r>
          </a:p>
          <a:p>
            <a:r>
              <a:t>2.该方法可以促进关节周围组织的血液循环和代谢，加速组织修复。</a:t>
            </a:r>
          </a:p>
          <a:p>
            <a:r>
              <a:t>3.在实施牵引疗法时，需要根据患者的病情和身体状况，选择合适的牵引方式和参数。</a:t>
            </a:r>
          </a:p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物理治疗方法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运动疗法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1.运动疗法可以通过针对性的康复训练，增强髋关节周围肌肉的力量和稳定性。</a:t>
            </a:r>
          </a:p>
          <a:p>
            <a:r>
              <a:t>2.该方法可以改善关节活动范围和平衡能力，预防肌肉萎缩和关节僵硬。</a:t>
            </a:r>
          </a:p>
          <a:p>
            <a:r>
              <a:t>3.在实施运动疗法时，需要根据患者的病情和康复阶段，制定个性化的训练计划和安全措施。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体外冲击波疗法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1.体外冲击波疗法可以通过高能量的冲击波作用于髋关节周围组织，促进血液循环和组织修复。</a:t>
            </a:r>
          </a:p>
          <a:p>
            <a:r>
              <a:t>2.该方法可以有效缓解疼痛和肌肉痉挛，改善关节功能。</a:t>
            </a:r>
          </a:p>
          <a:p>
            <a:r>
              <a:t>3.在使用体外冲击波疗法时，需要根据患者的病情和身体状况，选择合适的冲击波参数和治疗方案。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https://d.book118.com/157201131034006036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31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Tahoma</vt:lpstr>
      <vt:lpstr>Impact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髋关节疾病概述</vt:lpstr>
      <vt:lpstr> 髋关节疾病概述</vt:lpstr>
      <vt:lpstr> 髋关节疾病概述</vt:lpstr>
      <vt:lpstr> 髋关节疾病概述</vt:lpstr>
      <vt:lpstr> 非手术治疗适应症</vt:lpstr>
      <vt:lpstr> 非手术治疗适应症</vt:lpstr>
      <vt:lpstr> 药物治疗方案</vt:lpstr>
      <vt:lpstr> 药物治疗方案</vt:lpstr>
      <vt:lpstr> 药物治疗方案</vt:lpstr>
      <vt:lpstr> 药物治疗方案</vt:lpstr>
      <vt:lpstr> 物理治疗方法</vt:lpstr>
      <vt:lpstr> 物理治疗方法</vt:lpstr>
      <vt:lpstr> 物理治疗方法</vt:lpstr>
      <vt:lpstr> 物理治疗方法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2024-09-11T02:33:56.698</cp:lastPrinted>
  <dcterms:created xsi:type="dcterms:W3CDTF">2024-09-10T18:33:56Z</dcterms:created>
  <dcterms:modified xsi:type="dcterms:W3CDTF">2024-09-10T18:33:59Z</dcterms:modified>
</cp:coreProperties>
</file>