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8C239-BA68-456C-8FC8-FE0FAC53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5CB91-EDFA-4335-B027-B328E03AC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2E4C-AB51-4558-BD93-8909C9972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819C0-0C49-4BD8-886D-E1A588FD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E7B68-2D2A-47B0-AA81-9EAB61A5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1F153-0F7C-44BC-B857-7050BBC2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30415-FDCC-4AF7-AEC2-F0C08BA10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2DF5E-303B-409E-92B4-E8BD5C69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12A21-25C5-4E38-85FF-3B921269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44416-95CD-40A6-98F0-2E507E250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A684A-2B44-4452-8EE2-DB57C734F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300011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《项目管理及其发展》ppt课件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项目管理的定义与特点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项目管理的基本过程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项目管理的基本技能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项目与项目管理的定义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项目是指在一定时间内，满足一系列特定目标的多项工作的总和。它有一个明确的开始和结束，通常是为了创造某种独特的产品、服务或结果。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项目管理是一种将知识、技能、工具和技术应用于项目活动，以实现项目目标的管理方法。它通过合理配置项目资源，确保项目能够高效地达到预期的成果。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项目管理在面对项目变更和不确定性时具有一定的灵活性，能够及时调整项目计划和资源分配。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项目管理需要协调不同部门和团队之间的合作，以实现项目的整体目标。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项目管理始终以实现项目目标为核心，确保项目在规定的时间、成本和质量要求下完成。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项目管理注重风险管理，通过识别、分析和应对潜在风险，降低项目风险对项目目标的影响。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项目管理的目的和意义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通过有效的项目管理，确保项目在预定的时间、成本和质量要求下顺利完成，实现项目的目标。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项目管理有助于提高组织的效率，通过规范化的项目管理流程和方法，优化资源配置，降低成本，提高工作效率。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项目管理强调团队协作和沟通，有助于增强团队之间的合作和凝聚力，提高团队整体绩效。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项目管理不仅关注项目的执行，还注重创新和发展。通过项目管理，组织能够不断探索新的业务领域和市场机会，促进组织的创新与发展。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以职能为导向，强调分工和效率。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甘特图、网络计划技术。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适用于小型、短期项目。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缺乏整体观念，沟通不畅，资源利用率低。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传统项目管理阶段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现代项目管理阶段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090872" y="2558034"/>
            <a:ext cx="2426717" cy="490334"/>
            <a:chOff x="2090872" y="2558034"/>
            <a:chExt cx="2426717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2090872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阶段特点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70349" y="3053941"/>
            <a:ext cx="2267763" cy="784444"/>
            <a:chOff x="2170349" y="3053941"/>
            <a:chExt cx="2267763" cy="784444"/>
          </a:xfrm>
        </p:grpSpPr>
        <p:sp>
          <p:nvSpPr>
            <p:cNvPr id="47" name="TextBox 47"/>
            <p:cNvSpPr txBox="1"/>
            <p:nvPr/>
          </p:nvSpPr>
          <p:spPr>
            <a:xfrm>
              <a:off x="2170349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以项目为导向，强调团队合作和整体最优。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706090" y="2558034"/>
            <a:ext cx="2426717" cy="490334"/>
            <a:chOff x="7706090" y="2558034"/>
            <a:chExt cx="2426717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7706090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7785567" y="3053941"/>
            <a:ext cx="2267763" cy="784444"/>
            <a:chOff x="7785567" y="3053941"/>
            <a:chExt cx="2267763" cy="784444"/>
          </a:xfrm>
        </p:grpSpPr>
        <p:sp>
          <p:nvSpPr>
            <p:cNvPr id="51" name="TextBox 51"/>
            <p:cNvSpPr txBox="1"/>
            <p:nvPr/>
          </p:nvSpPr>
          <p:spPr>
            <a:xfrm>
              <a:off x="7785567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项目计划、项目执行与监控、项目收尾。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2090872" y="5073396"/>
            <a:ext cx="2426717" cy="490334"/>
            <a:chOff x="2090872" y="5073396"/>
            <a:chExt cx="2426717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2090872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170349" y="5569302"/>
            <a:ext cx="2267763" cy="784444"/>
            <a:chOff x="2170349" y="5569302"/>
            <a:chExt cx="2267763" cy="784444"/>
          </a:xfrm>
        </p:grpSpPr>
        <p:sp>
          <p:nvSpPr>
            <p:cNvPr id="55" name="TextBox 55"/>
            <p:cNvSpPr txBox="1"/>
            <p:nvPr/>
          </p:nvSpPr>
          <p:spPr>
            <a:xfrm>
              <a:off x="2170349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适用于大型、长期、复杂项目。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785567" y="5073396"/>
            <a:ext cx="2426717" cy="490334"/>
            <a:chOff x="7785567" y="5073396"/>
            <a:chExt cx="2426717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7785567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7865044" y="5569302"/>
            <a:ext cx="2267763" cy="784444"/>
            <a:chOff x="7865044" y="5569302"/>
            <a:chExt cx="2267763" cy="784444"/>
          </a:xfrm>
        </p:grpSpPr>
        <p:sp>
          <p:nvSpPr>
            <p:cNvPr id="59" name="TextBox 59"/>
            <p:cNvSpPr txBox="1"/>
            <p:nvPr/>
          </p:nvSpPr>
          <p:spPr>
            <a:xfrm>
              <a:off x="7865044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对项目外部环境变化适应性差。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项目管理办公室（PMO）阶段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226591" y="4898707"/>
            <a:ext cx="2426717" cy="490334"/>
            <a:chOff x="2226591" y="4898707"/>
            <a:chExt cx="2426717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2226591" y="489870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306069" y="5394614"/>
            <a:ext cx="2267763" cy="784444"/>
            <a:chOff x="2306069" y="5394614"/>
            <a:chExt cx="2267763" cy="784444"/>
          </a:xfrm>
        </p:grpSpPr>
        <p:sp>
          <p:nvSpPr>
            <p:cNvPr id="35" name="TextBox 35"/>
            <p:cNvSpPr txBox="1"/>
            <p:nvPr/>
          </p:nvSpPr>
          <p:spPr>
            <a:xfrm>
              <a:off x="2306069" y="5394614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对组织内部变革阻力较大。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92619" y="4898707"/>
            <a:ext cx="2426717" cy="490334"/>
            <a:chOff x="7292619" y="4898707"/>
            <a:chExt cx="2426717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7292619" y="489870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372097" y="5394614"/>
            <a:ext cx="2267763" cy="784444"/>
            <a:chOff x="7372097" y="5394614"/>
            <a:chExt cx="2267763" cy="784444"/>
          </a:xfrm>
        </p:grpSpPr>
        <p:sp>
          <p:nvSpPr>
            <p:cNvPr id="39" name="TextBox 39"/>
            <p:cNvSpPr txBox="1"/>
            <p:nvPr/>
          </p:nvSpPr>
          <p:spPr>
            <a:xfrm>
              <a:off x="7372097" y="5394614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适用于多项目、大型组织。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25767" y="1549454"/>
            <a:ext cx="2426717" cy="490334"/>
            <a:chOff x="2225767" y="1549454"/>
            <a:chExt cx="2426717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25767" y="154945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阶段特点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305245" y="2045361"/>
            <a:ext cx="2267763" cy="784444"/>
            <a:chOff x="2305245" y="2045361"/>
            <a:chExt cx="2267763" cy="784444"/>
          </a:xfrm>
        </p:grpSpPr>
        <p:sp>
          <p:nvSpPr>
            <p:cNvPr id="43" name="TextBox 43"/>
            <p:cNvSpPr txBox="1"/>
            <p:nvPr/>
          </p:nvSpPr>
          <p:spPr>
            <a:xfrm>
              <a:off x="2305245" y="204536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以组织战略为导向，强调项目管理专业化。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372097" y="1549454"/>
            <a:ext cx="2426717" cy="490334"/>
            <a:chOff x="7372097" y="1549454"/>
            <a:chExt cx="2426717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372097" y="154945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主要工具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451574" y="2045361"/>
            <a:ext cx="2267763" cy="784444"/>
            <a:chOff x="7451574" y="2045361"/>
            <a:chExt cx="2267763" cy="784444"/>
          </a:xfrm>
        </p:grpSpPr>
        <p:sp>
          <p:nvSpPr>
            <p:cNvPr id="47" name="TextBox 47"/>
            <p:cNvSpPr txBox="1"/>
            <p:nvPr/>
          </p:nvSpPr>
          <p:spPr>
            <a:xfrm>
              <a:off x="7451574" y="204536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项目管理方法论、PMO资源库。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利用大数据、云计算等技术提高项目管理效率。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敏捷项目管理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快速响应变化，提高项目成功率。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项目管理外包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降低成本，提高专业化水平。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项目管理知识体系更新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不断完善和优化项目管理理论和方法。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项目管理的基本过程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https://d.book118.com/158003000112006024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2024-08-31T23:36:55.931</cp:lastPrinted>
  <dcterms:created xsi:type="dcterms:W3CDTF">2024-08-31T15:36:55Z</dcterms:created>
  <dcterms:modified xsi:type="dcterms:W3CDTF">2024-08-31T15:36:58Z</dcterms:modified>
</cp:coreProperties>
</file>