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3032B2-C60D-43BA-A4C2-DF8DD5B3D5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FF2C03-2CE8-4AB0-8357-A43D891BDC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9346C8-CCEF-4151-82C1-216F00DD3D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5DCB63-54DE-4F8E-9FEF-BB2CF8E32A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E4EBBD-AF65-4BAB-9602-DE698C97EC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E1A555-000E-4151-8CBD-77876BE8EF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4F412C-39D4-426E-B449-159D2BBD04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917A91-CA65-4CED-9012-28ECBBD3F4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4CCBFE-B339-4699-8090-DF5E09CEA6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EDD866-0D88-4CDB-8C9F-1750DACC1E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CD964A-E724-478C-83A3-5EF3072DAA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00400204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心理健康签名活动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汇报时间：2024-01-12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活动宣传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活动效果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良好的心理健康有助于提高个体生活质量，增强幸福感和满足感，促进个人成长和发展。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心理健康是个人全面发展的基础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心理健康问题不仅影响个体，还可能对家庭和社会造成负面影响，如家庭关系紧张、工作效率下降、社会不稳定等。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心理健康对家庭和社会的影响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当前心理健康状况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心理健康问题普遍存在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据调查显示，全球范围内心理健康问题呈上升趋势，许多人正面临焦虑、抑郁等心理困扰。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缺乏足够的关注和支持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尽管心理健康问题普遍存在，但社会对这一领域的关注和支持仍然不足，许多人无法获得及时有效的心理帮助。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通过签名活动，吸引更多人关注心理健康问题，了解其重要性。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提高公众对心理健康的关注度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签名活动可以成为呼吁政府、企业和社会组织加大对心理健康领域投入的契机，推动建立健全的社会支持系统。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促进社会支持系统的建立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签名活动鼓励个人积极参与心理健康的维护和促进，提高自我认知和心理保健意识。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鼓励个人积极参与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签名活动的目的和意义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2406" y="1984343"/>
            <a:ext cx="347186" cy="378904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014698" y="1448943"/>
            <a:ext cx="234601" cy="304991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874776" y="1732788"/>
            <a:ext cx="514445" cy="296894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02900" y="1782128"/>
            <a:ext cx="59817" cy="44482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457219">
            <a:off x="854583" y="1877473"/>
            <a:ext cx="98393" cy="54387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1142780" flipH="1">
            <a:off x="1319403" y="1877473"/>
            <a:ext cx="98393" cy="5488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1437230" flipH="1">
            <a:off x="1168241" y="2264378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162769">
            <a:off x="943356" y="2264378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942487" y="1984343"/>
            <a:ext cx="336137" cy="378904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457219">
            <a:off x="6843332" y="1877473"/>
            <a:ext cx="98393" cy="54387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1142780" flipH="1">
            <a:off x="7281100" y="1877473"/>
            <a:ext cx="98393" cy="5488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21437230" flipH="1">
            <a:off x="7138416" y="2267521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62769">
            <a:off x="6922580" y="2267521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867811" y="1448848"/>
            <a:ext cx="494824" cy="580834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664446" y="1696307"/>
            <a:ext cx="1897380" cy="75819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664446" y="2655379"/>
            <a:ext cx="1897380" cy="32956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583853" y="1696307"/>
            <a:ext cx="1897380" cy="75819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583853" y="2655379"/>
            <a:ext cx="1897380" cy="32956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20" name="AutoShape 20"/>
          <p:cNvSpPr/>
          <p:nvPr/>
        </p:nvSpPr>
        <p:spPr>
          <a:xfrm>
            <a:off x="902113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925163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863537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964121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 rot="457219">
            <a:off x="854583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 rot="21142780" flipH="1">
            <a:off x="1059561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 rot="21437230" flipH="1">
            <a:off x="992886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 rot="162769">
            <a:off x="89373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363980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387030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325404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425988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 rot="457219">
            <a:off x="1316450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 rot="21142780" flipH="1">
            <a:off x="1521428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 rot="21437230" flipH="1">
            <a:off x="1454753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 rot="162769">
            <a:off x="1355598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1825847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1848898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1787271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1887855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 rot="457219">
            <a:off x="1778317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 rot="21142780" flipH="1">
            <a:off x="1983296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 rot="21437230" flipH="1">
            <a:off x="191662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 rot="162769">
            <a:off x="1817465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2287714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2310765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2249138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2349722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 rot="457219">
            <a:off x="2240185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 rot="21142780" flipH="1">
            <a:off x="2445163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 rot="21437230" flipH="1">
            <a:off x="2378488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 rot="162769">
            <a:off x="2279333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2749582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2772728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2711005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2811589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 rot="457219">
            <a:off x="2702052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 rot="21142780" flipH="1">
            <a:off x="2907030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 rot="21437230" flipH="1">
            <a:off x="2840355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 rot="162769">
            <a:off x="2741200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3211449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Freeform 61"/>
          <p:cNvSpPr/>
          <p:nvPr/>
        </p:nvSpPr>
        <p:spPr>
          <a:xfrm>
            <a:off x="3234595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Freeform 62"/>
          <p:cNvSpPr/>
          <p:nvPr/>
        </p:nvSpPr>
        <p:spPr>
          <a:xfrm>
            <a:off x="3172873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3273457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 rot="457219">
            <a:off x="3163919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rot="21142780" flipH="1">
            <a:off x="3368897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rot="21437230" flipH="1">
            <a:off x="3302222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rot="162769">
            <a:off x="3203067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3673316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Freeform 69"/>
          <p:cNvSpPr/>
          <p:nvPr/>
        </p:nvSpPr>
        <p:spPr>
          <a:xfrm>
            <a:off x="3696462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Freeform 70"/>
          <p:cNvSpPr/>
          <p:nvPr/>
        </p:nvSpPr>
        <p:spPr>
          <a:xfrm>
            <a:off x="3634740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Freeform 71"/>
          <p:cNvSpPr/>
          <p:nvPr/>
        </p:nvSpPr>
        <p:spPr>
          <a:xfrm>
            <a:off x="3735324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AutoShape 72"/>
          <p:cNvSpPr/>
          <p:nvPr/>
        </p:nvSpPr>
        <p:spPr>
          <a:xfrm rot="457219">
            <a:off x="3625787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AutoShape 73"/>
          <p:cNvSpPr/>
          <p:nvPr/>
        </p:nvSpPr>
        <p:spPr>
          <a:xfrm rot="21142780" flipH="1">
            <a:off x="3830764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AutoShape 74"/>
          <p:cNvSpPr/>
          <p:nvPr/>
        </p:nvSpPr>
        <p:spPr>
          <a:xfrm rot="21437230" flipH="1">
            <a:off x="3764089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AutoShape 75"/>
          <p:cNvSpPr/>
          <p:nvPr/>
        </p:nvSpPr>
        <p:spPr>
          <a:xfrm rot="162769">
            <a:off x="3664934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AutoShape 76"/>
          <p:cNvSpPr/>
          <p:nvPr/>
        </p:nvSpPr>
        <p:spPr>
          <a:xfrm>
            <a:off x="4135184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Freeform 77"/>
          <p:cNvSpPr/>
          <p:nvPr/>
        </p:nvSpPr>
        <p:spPr>
          <a:xfrm>
            <a:off x="4158329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Freeform 78"/>
          <p:cNvSpPr/>
          <p:nvPr/>
        </p:nvSpPr>
        <p:spPr>
          <a:xfrm>
            <a:off x="4096607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Freeform 79"/>
          <p:cNvSpPr/>
          <p:nvPr/>
        </p:nvSpPr>
        <p:spPr>
          <a:xfrm>
            <a:off x="4197191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0" name="AutoShape 80"/>
          <p:cNvSpPr/>
          <p:nvPr/>
        </p:nvSpPr>
        <p:spPr>
          <a:xfrm rot="457219">
            <a:off x="4087654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1" name="AutoShape 81"/>
          <p:cNvSpPr/>
          <p:nvPr/>
        </p:nvSpPr>
        <p:spPr>
          <a:xfrm rot="21142780" flipH="1">
            <a:off x="4292632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2" name="AutoShape 82"/>
          <p:cNvSpPr/>
          <p:nvPr/>
        </p:nvSpPr>
        <p:spPr>
          <a:xfrm rot="21437230" flipH="1">
            <a:off x="4225957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3" name="AutoShape 83"/>
          <p:cNvSpPr/>
          <p:nvPr/>
        </p:nvSpPr>
        <p:spPr>
          <a:xfrm rot="162769">
            <a:off x="4126802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4" name="AutoShape 84"/>
          <p:cNvSpPr/>
          <p:nvPr/>
        </p:nvSpPr>
        <p:spPr>
          <a:xfrm>
            <a:off x="4597051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5" name="Freeform 85"/>
          <p:cNvSpPr/>
          <p:nvPr/>
        </p:nvSpPr>
        <p:spPr>
          <a:xfrm>
            <a:off x="4620196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6" name="Freeform 86"/>
          <p:cNvSpPr/>
          <p:nvPr/>
        </p:nvSpPr>
        <p:spPr>
          <a:xfrm>
            <a:off x="4558474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7" name="Freeform 87"/>
          <p:cNvSpPr/>
          <p:nvPr/>
        </p:nvSpPr>
        <p:spPr>
          <a:xfrm>
            <a:off x="4659059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8" name="AutoShape 88"/>
          <p:cNvSpPr/>
          <p:nvPr/>
        </p:nvSpPr>
        <p:spPr>
          <a:xfrm rot="457219">
            <a:off x="4549521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9" name="AutoShape 89"/>
          <p:cNvSpPr/>
          <p:nvPr/>
        </p:nvSpPr>
        <p:spPr>
          <a:xfrm rot="21142780" flipH="1">
            <a:off x="4754499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0" name="AutoShape 90"/>
          <p:cNvSpPr/>
          <p:nvPr/>
        </p:nvSpPr>
        <p:spPr>
          <a:xfrm rot="21437230" flipH="1">
            <a:off x="4687824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1" name="AutoShape 91"/>
          <p:cNvSpPr/>
          <p:nvPr/>
        </p:nvSpPr>
        <p:spPr>
          <a:xfrm rot="162769">
            <a:off x="4588669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2" name="AutoShape 92"/>
          <p:cNvSpPr/>
          <p:nvPr/>
        </p:nvSpPr>
        <p:spPr>
          <a:xfrm>
            <a:off x="5059013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3" name="Freeform 93"/>
          <p:cNvSpPr/>
          <p:nvPr/>
        </p:nvSpPr>
        <p:spPr>
          <a:xfrm>
            <a:off x="5082064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4" name="Freeform 94"/>
          <p:cNvSpPr/>
          <p:nvPr/>
        </p:nvSpPr>
        <p:spPr>
          <a:xfrm>
            <a:off x="5020342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5" name="Freeform 95"/>
          <p:cNvSpPr/>
          <p:nvPr/>
        </p:nvSpPr>
        <p:spPr>
          <a:xfrm>
            <a:off x="5120926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6" name="AutoShape 96"/>
          <p:cNvSpPr/>
          <p:nvPr/>
        </p:nvSpPr>
        <p:spPr>
          <a:xfrm rot="457219">
            <a:off x="5011388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7" name="AutoShape 97"/>
          <p:cNvSpPr/>
          <p:nvPr/>
        </p:nvSpPr>
        <p:spPr>
          <a:xfrm rot="21142780" flipH="1">
            <a:off x="5216366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8" name="AutoShape 98"/>
          <p:cNvSpPr/>
          <p:nvPr/>
        </p:nvSpPr>
        <p:spPr>
          <a:xfrm rot="21437230" flipH="1">
            <a:off x="514969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9" name="AutoShape 99"/>
          <p:cNvSpPr/>
          <p:nvPr/>
        </p:nvSpPr>
        <p:spPr>
          <a:xfrm rot="162769">
            <a:off x="5050536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0" name="AutoShape 100"/>
          <p:cNvSpPr/>
          <p:nvPr/>
        </p:nvSpPr>
        <p:spPr>
          <a:xfrm>
            <a:off x="902113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1" name="Freeform 101"/>
          <p:cNvSpPr/>
          <p:nvPr/>
        </p:nvSpPr>
        <p:spPr>
          <a:xfrm>
            <a:off x="925163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2" name="Freeform 102"/>
          <p:cNvSpPr/>
          <p:nvPr/>
        </p:nvSpPr>
        <p:spPr>
          <a:xfrm>
            <a:off x="863537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3" name="Freeform 103"/>
          <p:cNvSpPr/>
          <p:nvPr/>
        </p:nvSpPr>
        <p:spPr>
          <a:xfrm>
            <a:off x="964121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" name="AutoShape 104"/>
          <p:cNvSpPr/>
          <p:nvPr/>
        </p:nvSpPr>
        <p:spPr>
          <a:xfrm rot="457219">
            <a:off x="854583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5" name="AutoShape 105"/>
          <p:cNvSpPr/>
          <p:nvPr/>
        </p:nvSpPr>
        <p:spPr>
          <a:xfrm rot="21142780" flipH="1">
            <a:off x="1059561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6" name="AutoShape 106"/>
          <p:cNvSpPr/>
          <p:nvPr/>
        </p:nvSpPr>
        <p:spPr>
          <a:xfrm rot="21437230" flipH="1">
            <a:off x="992886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7" name="AutoShape 107"/>
          <p:cNvSpPr/>
          <p:nvPr/>
        </p:nvSpPr>
        <p:spPr>
          <a:xfrm rot="162769">
            <a:off x="89373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8" name="AutoShape 108"/>
          <p:cNvSpPr/>
          <p:nvPr/>
        </p:nvSpPr>
        <p:spPr>
          <a:xfrm>
            <a:off x="1363980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9" name="Freeform 109"/>
          <p:cNvSpPr/>
          <p:nvPr/>
        </p:nvSpPr>
        <p:spPr>
          <a:xfrm>
            <a:off x="1387030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0" name="Freeform 110"/>
          <p:cNvSpPr/>
          <p:nvPr/>
        </p:nvSpPr>
        <p:spPr>
          <a:xfrm>
            <a:off x="1325404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1" name="Freeform 111"/>
          <p:cNvSpPr/>
          <p:nvPr/>
        </p:nvSpPr>
        <p:spPr>
          <a:xfrm>
            <a:off x="1425988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2" name="AutoShape 112"/>
          <p:cNvSpPr/>
          <p:nvPr/>
        </p:nvSpPr>
        <p:spPr>
          <a:xfrm rot="457219">
            <a:off x="1316450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3" name="AutoShape 113"/>
          <p:cNvSpPr/>
          <p:nvPr/>
        </p:nvSpPr>
        <p:spPr>
          <a:xfrm rot="21142780" flipH="1">
            <a:off x="1521428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4" name="AutoShape 114"/>
          <p:cNvSpPr/>
          <p:nvPr/>
        </p:nvSpPr>
        <p:spPr>
          <a:xfrm rot="21437230" flipH="1">
            <a:off x="1454753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5" name="AutoShape 115"/>
          <p:cNvSpPr/>
          <p:nvPr/>
        </p:nvSpPr>
        <p:spPr>
          <a:xfrm rot="162769">
            <a:off x="1355598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6" name="AutoShape 116"/>
          <p:cNvSpPr/>
          <p:nvPr/>
        </p:nvSpPr>
        <p:spPr>
          <a:xfrm>
            <a:off x="1825847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7" name="Freeform 117"/>
          <p:cNvSpPr/>
          <p:nvPr/>
        </p:nvSpPr>
        <p:spPr>
          <a:xfrm>
            <a:off x="1848898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8" name="Freeform 118"/>
          <p:cNvSpPr/>
          <p:nvPr/>
        </p:nvSpPr>
        <p:spPr>
          <a:xfrm>
            <a:off x="1787271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9" name="Freeform 119"/>
          <p:cNvSpPr/>
          <p:nvPr/>
        </p:nvSpPr>
        <p:spPr>
          <a:xfrm>
            <a:off x="1887855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0" name="AutoShape 120"/>
          <p:cNvSpPr/>
          <p:nvPr/>
        </p:nvSpPr>
        <p:spPr>
          <a:xfrm rot="457219">
            <a:off x="1778317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1" name="AutoShape 121"/>
          <p:cNvSpPr/>
          <p:nvPr/>
        </p:nvSpPr>
        <p:spPr>
          <a:xfrm rot="21142780" flipH="1">
            <a:off x="1983296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2" name="AutoShape 122"/>
          <p:cNvSpPr/>
          <p:nvPr/>
        </p:nvSpPr>
        <p:spPr>
          <a:xfrm rot="21437230" flipH="1">
            <a:off x="191662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3" name="AutoShape 123"/>
          <p:cNvSpPr/>
          <p:nvPr/>
        </p:nvSpPr>
        <p:spPr>
          <a:xfrm rot="162769">
            <a:off x="1817465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4" name="AutoShape 124"/>
          <p:cNvSpPr/>
          <p:nvPr/>
        </p:nvSpPr>
        <p:spPr>
          <a:xfrm>
            <a:off x="2287714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5" name="Freeform 125"/>
          <p:cNvSpPr/>
          <p:nvPr/>
        </p:nvSpPr>
        <p:spPr>
          <a:xfrm>
            <a:off x="2310765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6" name="Freeform 126"/>
          <p:cNvSpPr/>
          <p:nvPr/>
        </p:nvSpPr>
        <p:spPr>
          <a:xfrm>
            <a:off x="2249138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7" name="Freeform 127"/>
          <p:cNvSpPr/>
          <p:nvPr/>
        </p:nvSpPr>
        <p:spPr>
          <a:xfrm>
            <a:off x="2349722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8" name="AutoShape 128"/>
          <p:cNvSpPr/>
          <p:nvPr/>
        </p:nvSpPr>
        <p:spPr>
          <a:xfrm rot="457219">
            <a:off x="2240185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9" name="AutoShape 129"/>
          <p:cNvSpPr/>
          <p:nvPr/>
        </p:nvSpPr>
        <p:spPr>
          <a:xfrm rot="21142780" flipH="1">
            <a:off x="2445163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0" name="AutoShape 130"/>
          <p:cNvSpPr/>
          <p:nvPr/>
        </p:nvSpPr>
        <p:spPr>
          <a:xfrm rot="21437230" flipH="1">
            <a:off x="2378488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1" name="AutoShape 131"/>
          <p:cNvSpPr/>
          <p:nvPr/>
        </p:nvSpPr>
        <p:spPr>
          <a:xfrm rot="162769">
            <a:off x="2279333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2" name="AutoShape 132"/>
          <p:cNvSpPr/>
          <p:nvPr/>
        </p:nvSpPr>
        <p:spPr>
          <a:xfrm>
            <a:off x="2749582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3" name="Freeform 133"/>
          <p:cNvSpPr/>
          <p:nvPr/>
        </p:nvSpPr>
        <p:spPr>
          <a:xfrm>
            <a:off x="2772728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4" name="Freeform 134"/>
          <p:cNvSpPr/>
          <p:nvPr/>
        </p:nvSpPr>
        <p:spPr>
          <a:xfrm>
            <a:off x="2711005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5" name="Freeform 135"/>
          <p:cNvSpPr/>
          <p:nvPr/>
        </p:nvSpPr>
        <p:spPr>
          <a:xfrm>
            <a:off x="2811589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6" name="AutoShape 136"/>
          <p:cNvSpPr/>
          <p:nvPr/>
        </p:nvSpPr>
        <p:spPr>
          <a:xfrm rot="457219">
            <a:off x="2702052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7" name="AutoShape 137"/>
          <p:cNvSpPr/>
          <p:nvPr/>
        </p:nvSpPr>
        <p:spPr>
          <a:xfrm rot="21142780" flipH="1">
            <a:off x="2907030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8" name="AutoShape 138"/>
          <p:cNvSpPr/>
          <p:nvPr/>
        </p:nvSpPr>
        <p:spPr>
          <a:xfrm rot="21437230" flipH="1">
            <a:off x="2840355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9" name="AutoShape 139"/>
          <p:cNvSpPr/>
          <p:nvPr/>
        </p:nvSpPr>
        <p:spPr>
          <a:xfrm rot="162769">
            <a:off x="2741200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0" name="AutoShape 140"/>
          <p:cNvSpPr/>
          <p:nvPr/>
        </p:nvSpPr>
        <p:spPr>
          <a:xfrm>
            <a:off x="3211449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1" name="Freeform 141"/>
          <p:cNvSpPr/>
          <p:nvPr/>
        </p:nvSpPr>
        <p:spPr>
          <a:xfrm>
            <a:off x="3234595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2" name="Freeform 142"/>
          <p:cNvSpPr/>
          <p:nvPr/>
        </p:nvSpPr>
        <p:spPr>
          <a:xfrm>
            <a:off x="3172873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3" name="Freeform 143"/>
          <p:cNvSpPr/>
          <p:nvPr/>
        </p:nvSpPr>
        <p:spPr>
          <a:xfrm>
            <a:off x="3273457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4" name="AutoShape 144"/>
          <p:cNvSpPr/>
          <p:nvPr/>
        </p:nvSpPr>
        <p:spPr>
          <a:xfrm rot="457219">
            <a:off x="3163919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5" name="AutoShape 145"/>
          <p:cNvSpPr/>
          <p:nvPr/>
        </p:nvSpPr>
        <p:spPr>
          <a:xfrm rot="21142780" flipH="1">
            <a:off x="3368897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6" name="AutoShape 146"/>
          <p:cNvSpPr/>
          <p:nvPr/>
        </p:nvSpPr>
        <p:spPr>
          <a:xfrm rot="21437230" flipH="1">
            <a:off x="3302222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7" name="AutoShape 147"/>
          <p:cNvSpPr/>
          <p:nvPr/>
        </p:nvSpPr>
        <p:spPr>
          <a:xfrm rot="162769">
            <a:off x="3203067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8" name="AutoShape 148"/>
          <p:cNvSpPr/>
          <p:nvPr/>
        </p:nvSpPr>
        <p:spPr>
          <a:xfrm>
            <a:off x="3673316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9" name="Freeform 149"/>
          <p:cNvSpPr/>
          <p:nvPr/>
        </p:nvSpPr>
        <p:spPr>
          <a:xfrm>
            <a:off x="3696462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0" name="Freeform 150"/>
          <p:cNvSpPr/>
          <p:nvPr/>
        </p:nvSpPr>
        <p:spPr>
          <a:xfrm>
            <a:off x="3634740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1" name="Freeform 151"/>
          <p:cNvSpPr/>
          <p:nvPr/>
        </p:nvSpPr>
        <p:spPr>
          <a:xfrm>
            <a:off x="3735324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2" name="AutoShape 152"/>
          <p:cNvSpPr/>
          <p:nvPr/>
        </p:nvSpPr>
        <p:spPr>
          <a:xfrm rot="457219">
            <a:off x="3625787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3" name="AutoShape 153"/>
          <p:cNvSpPr/>
          <p:nvPr/>
        </p:nvSpPr>
        <p:spPr>
          <a:xfrm rot="21142780" flipH="1">
            <a:off x="3830764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4" name="AutoShape 154"/>
          <p:cNvSpPr/>
          <p:nvPr/>
        </p:nvSpPr>
        <p:spPr>
          <a:xfrm rot="21437230" flipH="1">
            <a:off x="3764089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5" name="AutoShape 155"/>
          <p:cNvSpPr/>
          <p:nvPr/>
        </p:nvSpPr>
        <p:spPr>
          <a:xfrm rot="162769">
            <a:off x="3664934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6" name="AutoShape 156"/>
          <p:cNvSpPr/>
          <p:nvPr/>
        </p:nvSpPr>
        <p:spPr>
          <a:xfrm>
            <a:off x="4135184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7" name="Freeform 157"/>
          <p:cNvSpPr/>
          <p:nvPr/>
        </p:nvSpPr>
        <p:spPr>
          <a:xfrm>
            <a:off x="4158329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8" name="Freeform 158"/>
          <p:cNvSpPr/>
          <p:nvPr/>
        </p:nvSpPr>
        <p:spPr>
          <a:xfrm>
            <a:off x="4096607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9" name="Freeform 159"/>
          <p:cNvSpPr/>
          <p:nvPr/>
        </p:nvSpPr>
        <p:spPr>
          <a:xfrm>
            <a:off x="4197191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0" name="AutoShape 160"/>
          <p:cNvSpPr/>
          <p:nvPr/>
        </p:nvSpPr>
        <p:spPr>
          <a:xfrm rot="457219">
            <a:off x="4087654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1" name="AutoShape 161"/>
          <p:cNvSpPr/>
          <p:nvPr/>
        </p:nvSpPr>
        <p:spPr>
          <a:xfrm rot="21142780" flipH="1">
            <a:off x="4292632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2" name="AutoShape 162"/>
          <p:cNvSpPr/>
          <p:nvPr/>
        </p:nvSpPr>
        <p:spPr>
          <a:xfrm rot="21437230" flipH="1">
            <a:off x="4225957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3" name="AutoShape 163"/>
          <p:cNvSpPr/>
          <p:nvPr/>
        </p:nvSpPr>
        <p:spPr>
          <a:xfrm rot="162769">
            <a:off x="4126802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4" name="AutoShape 164"/>
          <p:cNvSpPr/>
          <p:nvPr/>
        </p:nvSpPr>
        <p:spPr>
          <a:xfrm>
            <a:off x="4597051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5" name="Freeform 165"/>
          <p:cNvSpPr/>
          <p:nvPr/>
        </p:nvSpPr>
        <p:spPr>
          <a:xfrm>
            <a:off x="4620196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6" name="Freeform 166"/>
          <p:cNvSpPr/>
          <p:nvPr/>
        </p:nvSpPr>
        <p:spPr>
          <a:xfrm>
            <a:off x="4558474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7" name="Freeform 167"/>
          <p:cNvSpPr/>
          <p:nvPr/>
        </p:nvSpPr>
        <p:spPr>
          <a:xfrm>
            <a:off x="4659059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8" name="AutoShape 168"/>
          <p:cNvSpPr/>
          <p:nvPr/>
        </p:nvSpPr>
        <p:spPr>
          <a:xfrm rot="457219">
            <a:off x="4549521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9" name="AutoShape 169"/>
          <p:cNvSpPr/>
          <p:nvPr/>
        </p:nvSpPr>
        <p:spPr>
          <a:xfrm rot="21142780" flipH="1">
            <a:off x="4754499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0" name="AutoShape 170"/>
          <p:cNvSpPr/>
          <p:nvPr/>
        </p:nvSpPr>
        <p:spPr>
          <a:xfrm rot="21437230" flipH="1">
            <a:off x="4687824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1" name="AutoShape 171"/>
          <p:cNvSpPr/>
          <p:nvPr/>
        </p:nvSpPr>
        <p:spPr>
          <a:xfrm rot="162769">
            <a:off x="4588669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2" name="AutoShape 172"/>
          <p:cNvSpPr/>
          <p:nvPr/>
        </p:nvSpPr>
        <p:spPr>
          <a:xfrm>
            <a:off x="5059013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3" name="Freeform 173"/>
          <p:cNvSpPr/>
          <p:nvPr/>
        </p:nvSpPr>
        <p:spPr>
          <a:xfrm>
            <a:off x="5082064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4" name="Freeform 174"/>
          <p:cNvSpPr/>
          <p:nvPr/>
        </p:nvSpPr>
        <p:spPr>
          <a:xfrm>
            <a:off x="5020342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5" name="Freeform 175"/>
          <p:cNvSpPr/>
          <p:nvPr/>
        </p:nvSpPr>
        <p:spPr>
          <a:xfrm>
            <a:off x="5120926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6" name="AutoShape 176"/>
          <p:cNvSpPr/>
          <p:nvPr/>
        </p:nvSpPr>
        <p:spPr>
          <a:xfrm rot="457219">
            <a:off x="5011388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7" name="AutoShape 177"/>
          <p:cNvSpPr/>
          <p:nvPr/>
        </p:nvSpPr>
        <p:spPr>
          <a:xfrm rot="21142780" flipH="1">
            <a:off x="5216366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8" name="AutoShape 178"/>
          <p:cNvSpPr/>
          <p:nvPr/>
        </p:nvSpPr>
        <p:spPr>
          <a:xfrm rot="21437230" flipH="1">
            <a:off x="514969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9" name="AutoShape 179"/>
          <p:cNvSpPr/>
          <p:nvPr/>
        </p:nvSpPr>
        <p:spPr>
          <a:xfrm rot="162769">
            <a:off x="5050536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0" name="AutoShape 180"/>
          <p:cNvSpPr/>
          <p:nvPr/>
        </p:nvSpPr>
        <p:spPr>
          <a:xfrm>
            <a:off x="6851428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1" name="AutoShape 181"/>
          <p:cNvSpPr/>
          <p:nvPr/>
        </p:nvSpPr>
        <p:spPr>
          <a:xfrm rot="457219">
            <a:off x="6807708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2" name="AutoShape 182"/>
          <p:cNvSpPr/>
          <p:nvPr/>
        </p:nvSpPr>
        <p:spPr>
          <a:xfrm rot="21142780" flipH="1">
            <a:off x="7000684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3" name="AutoShape 183"/>
          <p:cNvSpPr/>
          <p:nvPr/>
        </p:nvSpPr>
        <p:spPr>
          <a:xfrm rot="21437230" flipH="1">
            <a:off x="693782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4" name="AutoShape 184"/>
          <p:cNvSpPr/>
          <p:nvPr/>
        </p:nvSpPr>
        <p:spPr>
          <a:xfrm rot="162769">
            <a:off x="6842665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5" name="Freeform 185"/>
          <p:cNvSpPr/>
          <p:nvPr/>
        </p:nvSpPr>
        <p:spPr>
          <a:xfrm>
            <a:off x="6818471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6" name="AutoShape 186"/>
          <p:cNvSpPr/>
          <p:nvPr/>
        </p:nvSpPr>
        <p:spPr>
          <a:xfrm>
            <a:off x="7314629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7" name="AutoShape 187"/>
          <p:cNvSpPr/>
          <p:nvPr/>
        </p:nvSpPr>
        <p:spPr>
          <a:xfrm rot="457219">
            <a:off x="72709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8" name="AutoShape 188"/>
          <p:cNvSpPr/>
          <p:nvPr/>
        </p:nvSpPr>
        <p:spPr>
          <a:xfrm rot="21142780" flipH="1">
            <a:off x="7463885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9" name="AutoShape 189"/>
          <p:cNvSpPr/>
          <p:nvPr/>
        </p:nvSpPr>
        <p:spPr>
          <a:xfrm rot="21437230" flipH="1">
            <a:off x="740102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0" name="AutoShape 190"/>
          <p:cNvSpPr/>
          <p:nvPr/>
        </p:nvSpPr>
        <p:spPr>
          <a:xfrm rot="162769">
            <a:off x="730586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1" name="Freeform 191"/>
          <p:cNvSpPr/>
          <p:nvPr/>
        </p:nvSpPr>
        <p:spPr>
          <a:xfrm>
            <a:off x="7281672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2" name="AutoShape 192"/>
          <p:cNvSpPr/>
          <p:nvPr/>
        </p:nvSpPr>
        <p:spPr>
          <a:xfrm>
            <a:off x="7777829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3" name="AutoShape 193"/>
          <p:cNvSpPr/>
          <p:nvPr/>
        </p:nvSpPr>
        <p:spPr>
          <a:xfrm rot="457219">
            <a:off x="77341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4" name="AutoShape 194"/>
          <p:cNvSpPr/>
          <p:nvPr/>
        </p:nvSpPr>
        <p:spPr>
          <a:xfrm rot="21142780" flipH="1">
            <a:off x="7927086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5" name="AutoShape 195"/>
          <p:cNvSpPr/>
          <p:nvPr/>
        </p:nvSpPr>
        <p:spPr>
          <a:xfrm rot="21437230" flipH="1">
            <a:off x="7864221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6" name="AutoShape 196"/>
          <p:cNvSpPr/>
          <p:nvPr/>
        </p:nvSpPr>
        <p:spPr>
          <a:xfrm rot="162769">
            <a:off x="776906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7" name="Freeform 197"/>
          <p:cNvSpPr/>
          <p:nvPr/>
        </p:nvSpPr>
        <p:spPr>
          <a:xfrm>
            <a:off x="77448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8" name="AutoShape 198"/>
          <p:cNvSpPr/>
          <p:nvPr/>
        </p:nvSpPr>
        <p:spPr>
          <a:xfrm>
            <a:off x="8241030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9" name="AutoShape 199"/>
          <p:cNvSpPr/>
          <p:nvPr/>
        </p:nvSpPr>
        <p:spPr>
          <a:xfrm rot="457219">
            <a:off x="8197310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0" name="AutoShape 200"/>
          <p:cNvSpPr/>
          <p:nvPr/>
        </p:nvSpPr>
        <p:spPr>
          <a:xfrm rot="21142780" flipH="1">
            <a:off x="8390287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1" name="AutoShape 201"/>
          <p:cNvSpPr/>
          <p:nvPr/>
        </p:nvSpPr>
        <p:spPr>
          <a:xfrm rot="21437230" flipH="1">
            <a:off x="8327422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2" name="AutoShape 202"/>
          <p:cNvSpPr/>
          <p:nvPr/>
        </p:nvSpPr>
        <p:spPr>
          <a:xfrm rot="162769">
            <a:off x="823226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3" name="Freeform 203"/>
          <p:cNvSpPr/>
          <p:nvPr/>
        </p:nvSpPr>
        <p:spPr>
          <a:xfrm>
            <a:off x="82080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4" name="AutoShape 204"/>
          <p:cNvSpPr/>
          <p:nvPr/>
        </p:nvSpPr>
        <p:spPr>
          <a:xfrm>
            <a:off x="8704231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5" name="AutoShape 205"/>
          <p:cNvSpPr/>
          <p:nvPr/>
        </p:nvSpPr>
        <p:spPr>
          <a:xfrm rot="457219">
            <a:off x="8660511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6" name="AutoShape 206"/>
          <p:cNvSpPr/>
          <p:nvPr/>
        </p:nvSpPr>
        <p:spPr>
          <a:xfrm rot="21142780" flipH="1">
            <a:off x="8853488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7" name="AutoShape 207"/>
          <p:cNvSpPr/>
          <p:nvPr/>
        </p:nvSpPr>
        <p:spPr>
          <a:xfrm rot="21437230" flipH="1">
            <a:off x="8790623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8" name="AutoShape 208"/>
          <p:cNvSpPr/>
          <p:nvPr/>
        </p:nvSpPr>
        <p:spPr>
          <a:xfrm rot="162769">
            <a:off x="869546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9" name="Freeform 209"/>
          <p:cNvSpPr/>
          <p:nvPr/>
        </p:nvSpPr>
        <p:spPr>
          <a:xfrm>
            <a:off x="8671274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0" name="AutoShape 210"/>
          <p:cNvSpPr/>
          <p:nvPr/>
        </p:nvSpPr>
        <p:spPr>
          <a:xfrm>
            <a:off x="9167432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1" name="AutoShape 211"/>
          <p:cNvSpPr/>
          <p:nvPr/>
        </p:nvSpPr>
        <p:spPr>
          <a:xfrm rot="457219">
            <a:off x="9123712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2" name="AutoShape 212"/>
          <p:cNvSpPr/>
          <p:nvPr/>
        </p:nvSpPr>
        <p:spPr>
          <a:xfrm rot="21142780" flipH="1">
            <a:off x="9316688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3" name="AutoShape 213"/>
          <p:cNvSpPr/>
          <p:nvPr/>
        </p:nvSpPr>
        <p:spPr>
          <a:xfrm rot="21437230" flipH="1">
            <a:off x="9253824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4" name="AutoShape 214"/>
          <p:cNvSpPr/>
          <p:nvPr/>
        </p:nvSpPr>
        <p:spPr>
          <a:xfrm rot="162769">
            <a:off x="9158668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5" name="Freeform 215"/>
          <p:cNvSpPr/>
          <p:nvPr/>
        </p:nvSpPr>
        <p:spPr>
          <a:xfrm>
            <a:off x="9134475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6" name="AutoShape 216"/>
          <p:cNvSpPr/>
          <p:nvPr/>
        </p:nvSpPr>
        <p:spPr>
          <a:xfrm>
            <a:off x="9630633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7" name="AutoShape 217"/>
          <p:cNvSpPr/>
          <p:nvPr/>
        </p:nvSpPr>
        <p:spPr>
          <a:xfrm rot="457219">
            <a:off x="9586913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8" name="AutoShape 218"/>
          <p:cNvSpPr/>
          <p:nvPr/>
        </p:nvSpPr>
        <p:spPr>
          <a:xfrm rot="21142780" flipH="1">
            <a:off x="9779889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9" name="AutoShape 219"/>
          <p:cNvSpPr/>
          <p:nvPr/>
        </p:nvSpPr>
        <p:spPr>
          <a:xfrm rot="21437230" flipH="1">
            <a:off x="9717024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0" name="AutoShape 220"/>
          <p:cNvSpPr/>
          <p:nvPr/>
        </p:nvSpPr>
        <p:spPr>
          <a:xfrm rot="162769">
            <a:off x="9621869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1" name="Freeform 221"/>
          <p:cNvSpPr/>
          <p:nvPr/>
        </p:nvSpPr>
        <p:spPr>
          <a:xfrm>
            <a:off x="9597771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2" name="AutoShape 222"/>
          <p:cNvSpPr/>
          <p:nvPr/>
        </p:nvSpPr>
        <p:spPr>
          <a:xfrm>
            <a:off x="10093833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3" name="AutoShape 223"/>
          <p:cNvSpPr/>
          <p:nvPr/>
        </p:nvSpPr>
        <p:spPr>
          <a:xfrm rot="457219">
            <a:off x="10050113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4" name="AutoShape 224"/>
          <p:cNvSpPr/>
          <p:nvPr/>
        </p:nvSpPr>
        <p:spPr>
          <a:xfrm rot="21142780" flipH="1">
            <a:off x="10243090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5" name="AutoShape 225"/>
          <p:cNvSpPr/>
          <p:nvPr/>
        </p:nvSpPr>
        <p:spPr>
          <a:xfrm rot="21437230" flipH="1">
            <a:off x="10180225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6" name="AutoShape 226"/>
          <p:cNvSpPr/>
          <p:nvPr/>
        </p:nvSpPr>
        <p:spPr>
          <a:xfrm rot="162769">
            <a:off x="1008507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7" name="Freeform 227"/>
          <p:cNvSpPr/>
          <p:nvPr/>
        </p:nvSpPr>
        <p:spPr>
          <a:xfrm>
            <a:off x="10060972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8" name="AutoShape 228"/>
          <p:cNvSpPr/>
          <p:nvPr/>
        </p:nvSpPr>
        <p:spPr>
          <a:xfrm>
            <a:off x="10557034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9" name="AutoShape 229"/>
          <p:cNvSpPr/>
          <p:nvPr/>
        </p:nvSpPr>
        <p:spPr>
          <a:xfrm rot="457219">
            <a:off x="105134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0" name="AutoShape 230"/>
          <p:cNvSpPr/>
          <p:nvPr/>
        </p:nvSpPr>
        <p:spPr>
          <a:xfrm rot="21142780" flipH="1">
            <a:off x="10706291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1" name="AutoShape 231"/>
          <p:cNvSpPr/>
          <p:nvPr/>
        </p:nvSpPr>
        <p:spPr>
          <a:xfrm rot="21437230" flipH="1">
            <a:off x="1064342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2" name="AutoShape 232"/>
          <p:cNvSpPr/>
          <p:nvPr/>
        </p:nvSpPr>
        <p:spPr>
          <a:xfrm rot="162769">
            <a:off x="10548271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3" name="Freeform 233"/>
          <p:cNvSpPr/>
          <p:nvPr/>
        </p:nvSpPr>
        <p:spPr>
          <a:xfrm>
            <a:off x="105241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4" name="AutoShape 234"/>
          <p:cNvSpPr/>
          <p:nvPr/>
        </p:nvSpPr>
        <p:spPr>
          <a:xfrm>
            <a:off x="11020234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5" name="AutoShape 235"/>
          <p:cNvSpPr/>
          <p:nvPr/>
        </p:nvSpPr>
        <p:spPr>
          <a:xfrm rot="457219">
            <a:off x="10976610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6" name="AutoShape 236"/>
          <p:cNvSpPr/>
          <p:nvPr/>
        </p:nvSpPr>
        <p:spPr>
          <a:xfrm rot="21142780" flipH="1">
            <a:off x="11169491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7" name="AutoShape 237"/>
          <p:cNvSpPr/>
          <p:nvPr/>
        </p:nvSpPr>
        <p:spPr>
          <a:xfrm rot="21437230" flipH="1">
            <a:off x="1110662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8" name="AutoShape 238"/>
          <p:cNvSpPr/>
          <p:nvPr/>
        </p:nvSpPr>
        <p:spPr>
          <a:xfrm rot="162769">
            <a:off x="11011472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9" name="Freeform 239"/>
          <p:cNvSpPr/>
          <p:nvPr/>
        </p:nvSpPr>
        <p:spPr>
          <a:xfrm>
            <a:off x="10987374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0" name="AutoShape 240"/>
          <p:cNvSpPr/>
          <p:nvPr/>
        </p:nvSpPr>
        <p:spPr>
          <a:xfrm>
            <a:off x="6851428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1" name="AutoShape 241"/>
          <p:cNvSpPr/>
          <p:nvPr/>
        </p:nvSpPr>
        <p:spPr>
          <a:xfrm rot="457219">
            <a:off x="6807708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2" name="AutoShape 242"/>
          <p:cNvSpPr/>
          <p:nvPr/>
        </p:nvSpPr>
        <p:spPr>
          <a:xfrm rot="21142780" flipH="1">
            <a:off x="7000684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3" name="AutoShape 243"/>
          <p:cNvSpPr/>
          <p:nvPr/>
        </p:nvSpPr>
        <p:spPr>
          <a:xfrm rot="21437230" flipH="1">
            <a:off x="693782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4" name="AutoShape 244"/>
          <p:cNvSpPr/>
          <p:nvPr/>
        </p:nvSpPr>
        <p:spPr>
          <a:xfrm rot="162769">
            <a:off x="6842665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5" name="Freeform 245"/>
          <p:cNvSpPr/>
          <p:nvPr/>
        </p:nvSpPr>
        <p:spPr>
          <a:xfrm>
            <a:off x="6818471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6" name="AutoShape 246"/>
          <p:cNvSpPr/>
          <p:nvPr/>
        </p:nvSpPr>
        <p:spPr>
          <a:xfrm>
            <a:off x="7314629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7" name="AutoShape 247"/>
          <p:cNvSpPr/>
          <p:nvPr/>
        </p:nvSpPr>
        <p:spPr>
          <a:xfrm rot="457219">
            <a:off x="72709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8" name="AutoShape 248"/>
          <p:cNvSpPr/>
          <p:nvPr/>
        </p:nvSpPr>
        <p:spPr>
          <a:xfrm rot="21142780" flipH="1">
            <a:off x="7463885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9" name="AutoShape 249"/>
          <p:cNvSpPr/>
          <p:nvPr/>
        </p:nvSpPr>
        <p:spPr>
          <a:xfrm rot="21437230" flipH="1">
            <a:off x="740102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0" name="AutoShape 250"/>
          <p:cNvSpPr/>
          <p:nvPr/>
        </p:nvSpPr>
        <p:spPr>
          <a:xfrm rot="162769">
            <a:off x="730586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1" name="Freeform 251"/>
          <p:cNvSpPr/>
          <p:nvPr/>
        </p:nvSpPr>
        <p:spPr>
          <a:xfrm>
            <a:off x="7281672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2" name="AutoShape 252"/>
          <p:cNvSpPr/>
          <p:nvPr/>
        </p:nvSpPr>
        <p:spPr>
          <a:xfrm>
            <a:off x="7777829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3" name="AutoShape 253"/>
          <p:cNvSpPr/>
          <p:nvPr/>
        </p:nvSpPr>
        <p:spPr>
          <a:xfrm rot="457219">
            <a:off x="77341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4" name="AutoShape 254"/>
          <p:cNvSpPr/>
          <p:nvPr/>
        </p:nvSpPr>
        <p:spPr>
          <a:xfrm rot="21142780" flipH="1">
            <a:off x="7927086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5" name="AutoShape 255"/>
          <p:cNvSpPr/>
          <p:nvPr/>
        </p:nvSpPr>
        <p:spPr>
          <a:xfrm rot="21437230" flipH="1">
            <a:off x="7864221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6" name="AutoShape 256"/>
          <p:cNvSpPr/>
          <p:nvPr/>
        </p:nvSpPr>
        <p:spPr>
          <a:xfrm rot="162769">
            <a:off x="776906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7" name="Freeform 257"/>
          <p:cNvSpPr/>
          <p:nvPr/>
        </p:nvSpPr>
        <p:spPr>
          <a:xfrm>
            <a:off x="77448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8" name="AutoShape 258"/>
          <p:cNvSpPr/>
          <p:nvPr/>
        </p:nvSpPr>
        <p:spPr>
          <a:xfrm>
            <a:off x="8241030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9" name="AutoShape 259"/>
          <p:cNvSpPr/>
          <p:nvPr/>
        </p:nvSpPr>
        <p:spPr>
          <a:xfrm rot="457219">
            <a:off x="8197310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0" name="AutoShape 260"/>
          <p:cNvSpPr/>
          <p:nvPr/>
        </p:nvSpPr>
        <p:spPr>
          <a:xfrm rot="21142780" flipH="1">
            <a:off x="8390287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1" name="AutoShape 261"/>
          <p:cNvSpPr/>
          <p:nvPr/>
        </p:nvSpPr>
        <p:spPr>
          <a:xfrm rot="21437230" flipH="1">
            <a:off x="8327422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2" name="AutoShape 262"/>
          <p:cNvSpPr/>
          <p:nvPr/>
        </p:nvSpPr>
        <p:spPr>
          <a:xfrm rot="162769">
            <a:off x="823226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3" name="Freeform 263"/>
          <p:cNvSpPr/>
          <p:nvPr/>
        </p:nvSpPr>
        <p:spPr>
          <a:xfrm>
            <a:off x="82080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4" name="AutoShape 264"/>
          <p:cNvSpPr/>
          <p:nvPr/>
        </p:nvSpPr>
        <p:spPr>
          <a:xfrm>
            <a:off x="8704231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5" name="AutoShape 265"/>
          <p:cNvSpPr/>
          <p:nvPr/>
        </p:nvSpPr>
        <p:spPr>
          <a:xfrm rot="457219">
            <a:off x="8660511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6" name="AutoShape 266"/>
          <p:cNvSpPr/>
          <p:nvPr/>
        </p:nvSpPr>
        <p:spPr>
          <a:xfrm rot="21142780" flipH="1">
            <a:off x="8853488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7" name="AutoShape 267"/>
          <p:cNvSpPr/>
          <p:nvPr/>
        </p:nvSpPr>
        <p:spPr>
          <a:xfrm rot="21437230" flipH="1">
            <a:off x="8790623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8" name="AutoShape 268"/>
          <p:cNvSpPr/>
          <p:nvPr/>
        </p:nvSpPr>
        <p:spPr>
          <a:xfrm rot="162769">
            <a:off x="869546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9" name="Freeform 269"/>
          <p:cNvSpPr/>
          <p:nvPr/>
        </p:nvSpPr>
        <p:spPr>
          <a:xfrm>
            <a:off x="8671274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0" name="AutoShape 270"/>
          <p:cNvSpPr/>
          <p:nvPr/>
        </p:nvSpPr>
        <p:spPr>
          <a:xfrm>
            <a:off x="9167432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1" name="AutoShape 271"/>
          <p:cNvSpPr/>
          <p:nvPr/>
        </p:nvSpPr>
        <p:spPr>
          <a:xfrm rot="457219">
            <a:off x="9123712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2" name="AutoShape 272"/>
          <p:cNvSpPr/>
          <p:nvPr/>
        </p:nvSpPr>
        <p:spPr>
          <a:xfrm rot="21142780" flipH="1">
            <a:off x="9316688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3" name="AutoShape 273"/>
          <p:cNvSpPr/>
          <p:nvPr/>
        </p:nvSpPr>
        <p:spPr>
          <a:xfrm rot="21437230" flipH="1">
            <a:off x="9253824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4" name="AutoShape 274"/>
          <p:cNvSpPr/>
          <p:nvPr/>
        </p:nvSpPr>
        <p:spPr>
          <a:xfrm rot="162769">
            <a:off x="9158668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5" name="Freeform 275"/>
          <p:cNvSpPr/>
          <p:nvPr/>
        </p:nvSpPr>
        <p:spPr>
          <a:xfrm>
            <a:off x="9134475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6" name="AutoShape 276"/>
          <p:cNvSpPr/>
          <p:nvPr/>
        </p:nvSpPr>
        <p:spPr>
          <a:xfrm>
            <a:off x="9630633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7" name="AutoShape 277"/>
          <p:cNvSpPr/>
          <p:nvPr/>
        </p:nvSpPr>
        <p:spPr>
          <a:xfrm rot="457219">
            <a:off x="9586913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8" name="AutoShape 278"/>
          <p:cNvSpPr/>
          <p:nvPr/>
        </p:nvSpPr>
        <p:spPr>
          <a:xfrm rot="21142780" flipH="1">
            <a:off x="9779889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9" name="AutoShape 279"/>
          <p:cNvSpPr/>
          <p:nvPr/>
        </p:nvSpPr>
        <p:spPr>
          <a:xfrm rot="21437230" flipH="1">
            <a:off x="9717024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0" name="AutoShape 280"/>
          <p:cNvSpPr/>
          <p:nvPr/>
        </p:nvSpPr>
        <p:spPr>
          <a:xfrm rot="162769">
            <a:off x="9621869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1" name="Freeform 281"/>
          <p:cNvSpPr/>
          <p:nvPr/>
        </p:nvSpPr>
        <p:spPr>
          <a:xfrm>
            <a:off x="9597771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2" name="AutoShape 282"/>
          <p:cNvSpPr/>
          <p:nvPr/>
        </p:nvSpPr>
        <p:spPr>
          <a:xfrm>
            <a:off x="10093833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3" name="AutoShape 283"/>
          <p:cNvSpPr/>
          <p:nvPr/>
        </p:nvSpPr>
        <p:spPr>
          <a:xfrm rot="457219">
            <a:off x="10050113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4" name="AutoShape 284"/>
          <p:cNvSpPr/>
          <p:nvPr/>
        </p:nvSpPr>
        <p:spPr>
          <a:xfrm rot="21142780" flipH="1">
            <a:off x="10243090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5" name="AutoShape 285"/>
          <p:cNvSpPr/>
          <p:nvPr/>
        </p:nvSpPr>
        <p:spPr>
          <a:xfrm rot="21437230" flipH="1">
            <a:off x="10180225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6" name="AutoShape 286"/>
          <p:cNvSpPr/>
          <p:nvPr/>
        </p:nvSpPr>
        <p:spPr>
          <a:xfrm rot="162769">
            <a:off x="1008507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7" name="Freeform 287"/>
          <p:cNvSpPr/>
          <p:nvPr/>
        </p:nvSpPr>
        <p:spPr>
          <a:xfrm>
            <a:off x="10060972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8" name="AutoShape 288"/>
          <p:cNvSpPr/>
          <p:nvPr/>
        </p:nvSpPr>
        <p:spPr>
          <a:xfrm>
            <a:off x="10557034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9" name="AutoShape 289"/>
          <p:cNvSpPr/>
          <p:nvPr/>
        </p:nvSpPr>
        <p:spPr>
          <a:xfrm rot="457219">
            <a:off x="105134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0" name="AutoShape 290"/>
          <p:cNvSpPr/>
          <p:nvPr/>
        </p:nvSpPr>
        <p:spPr>
          <a:xfrm rot="21142780" flipH="1">
            <a:off x="10706291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1" name="AutoShape 291"/>
          <p:cNvSpPr/>
          <p:nvPr/>
        </p:nvSpPr>
        <p:spPr>
          <a:xfrm rot="21437230" flipH="1">
            <a:off x="1064342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2" name="AutoShape 292"/>
          <p:cNvSpPr/>
          <p:nvPr/>
        </p:nvSpPr>
        <p:spPr>
          <a:xfrm rot="162769">
            <a:off x="10548271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3" name="Freeform 293"/>
          <p:cNvSpPr/>
          <p:nvPr/>
        </p:nvSpPr>
        <p:spPr>
          <a:xfrm>
            <a:off x="105241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4" name="AutoShape 294"/>
          <p:cNvSpPr/>
          <p:nvPr/>
        </p:nvSpPr>
        <p:spPr>
          <a:xfrm>
            <a:off x="11020234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5" name="AutoShape 295"/>
          <p:cNvSpPr/>
          <p:nvPr/>
        </p:nvSpPr>
        <p:spPr>
          <a:xfrm rot="457219">
            <a:off x="10976610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6" name="AutoShape 296"/>
          <p:cNvSpPr/>
          <p:nvPr/>
        </p:nvSpPr>
        <p:spPr>
          <a:xfrm rot="21142780" flipH="1">
            <a:off x="11169491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7" name="AutoShape 297"/>
          <p:cNvSpPr/>
          <p:nvPr/>
        </p:nvSpPr>
        <p:spPr>
          <a:xfrm rot="21437230" flipH="1">
            <a:off x="1110662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8" name="AutoShape 298"/>
          <p:cNvSpPr/>
          <p:nvPr/>
        </p:nvSpPr>
        <p:spPr>
          <a:xfrm rot="162769">
            <a:off x="11011472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9" name="Freeform 299"/>
          <p:cNvSpPr/>
          <p:nvPr/>
        </p:nvSpPr>
        <p:spPr>
          <a:xfrm>
            <a:off x="10987374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0" name="AutoShape 300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关爱心理健康，共创美好生活</a:t>
            </a:r>
            <a:endParaRPr lang="en-US" sz="1100"/>
          </a:p>
        </p:txBody>
      </p:sp>
      <p:sp>
        <p:nvSpPr>
          <p:cNvPr id="301" name="AutoShape 301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提高公众对心理健康的关注度，减少心理问题的歧视和误解，促进社会和谐发展。</a:t>
            </a:r>
            <a:endParaRPr lang="en-US" sz="1100"/>
          </a:p>
        </p:txBody>
      </p:sp>
      <p:sp>
        <p:nvSpPr>
          <p:cNvPr id="302" name="AutoShape 30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3" name="AutoShape 30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4" name="AutoShape 30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5" name="AutoShape 30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6" name="AutoShape 30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7" name="AutoShape 30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8" name="AutoShape 30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9" name="AutoShape 30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0" name="AutoShape 3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1" name="AutoShape 3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2" name="AutoShape 3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3" name="AutoShape 3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4" name="AutoShape 3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5" name="AutoShape 3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6" name="AutoShape 3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7" name="AutoShape 3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8" name="AutoShape 3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9" name="AutoShape 3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0" name="AutoShape 3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1" name="AutoShape 3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2" name="TextBox 3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主题介绍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主持人致辞，介绍活动背景和目的，以及嘉宾介绍。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开幕式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主持人总结活动，感谢参与，鼓励大家在生活中关注自己和他人的心理健康。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闭幕式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邀请心理专家进行心理健康主题演讲，分享心理健康知识，引导公众正确认识和对待心理问题。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主题演讲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参与者可以在印有主题的横幅上签名，表达对心理健康的关注和支持。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签名环节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设置心理健康小游戏和有奖问答，增强活动的趣味性和互动性。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互动环节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活动流程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参与人员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心理专家、社会工作者、志愿者、社区居民等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时间安排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上午9点至下午5点（具体时间根据当地情况调整）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参与人员和时间安排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活动宣传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利用微博、微信、抖音等社交媒体平台进行广泛传播，提高活动知名度。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87195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175885" y="1990630"/>
            <a:ext cx="182880" cy="73533"/>
          </a:xfrm>
          <a:custGeom>
            <a:rect l="l" t="t" r="r" b="b"/>
            <a:pathLst>
              <a:path w="189" h="76">
                <a:moveTo>
                  <a:pt x="189" y="76"/>
                </a:moveTo>
                <a:lnTo>
                  <a:pt x="0" y="76"/>
                </a:lnTo>
                <a:lnTo>
                  <a:pt x="0" y="0"/>
                </a:lnTo>
                <a:lnTo>
                  <a:pt x="19" y="0"/>
                </a:lnTo>
                <a:lnTo>
                  <a:pt x="19" y="57"/>
                </a:lnTo>
                <a:lnTo>
                  <a:pt x="170" y="57"/>
                </a:lnTo>
                <a:lnTo>
                  <a:pt x="170" y="0"/>
                </a:lnTo>
                <a:lnTo>
                  <a:pt x="189" y="0"/>
                </a:lnTo>
                <a:lnTo>
                  <a:pt x="189" y="76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267801" y="1990630"/>
            <a:ext cx="54197" cy="36766"/>
          </a:xfrm>
          <a:custGeom>
            <a:rect l="l" t="t" r="r" b="b"/>
            <a:pathLst>
              <a:path w="56" h="38">
                <a:moveTo>
                  <a:pt x="56" y="38"/>
                </a:moveTo>
                <a:lnTo>
                  <a:pt x="0" y="38"/>
                </a:lnTo>
                <a:lnTo>
                  <a:pt x="0" y="0"/>
                </a:lnTo>
                <a:lnTo>
                  <a:pt x="19" y="0"/>
                </a:lnTo>
                <a:lnTo>
                  <a:pt x="19" y="19"/>
                </a:lnTo>
                <a:lnTo>
                  <a:pt x="37" y="19"/>
                </a:lnTo>
                <a:lnTo>
                  <a:pt x="37" y="0"/>
                </a:lnTo>
                <a:lnTo>
                  <a:pt x="56" y="0"/>
                </a:lnTo>
                <a:lnTo>
                  <a:pt x="56" y="3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121688" y="1936528"/>
            <a:ext cx="292227" cy="292227"/>
          </a:xfrm>
          <a:custGeom>
            <a:rect l="l" t="t" r="r" b="b"/>
            <a:pathLst>
              <a:path w="302" h="302">
                <a:moveTo>
                  <a:pt x="302" y="302"/>
                </a:moveTo>
                <a:lnTo>
                  <a:pt x="0" y="302"/>
                </a:lnTo>
                <a:lnTo>
                  <a:pt x="0" y="0"/>
                </a:lnTo>
                <a:lnTo>
                  <a:pt x="245" y="0"/>
                </a:lnTo>
                <a:lnTo>
                  <a:pt x="245" y="18"/>
                </a:lnTo>
                <a:lnTo>
                  <a:pt x="18" y="18"/>
                </a:lnTo>
                <a:lnTo>
                  <a:pt x="18" y="283"/>
                </a:lnTo>
                <a:lnTo>
                  <a:pt x="283" y="283"/>
                </a:lnTo>
                <a:lnTo>
                  <a:pt x="283" y="56"/>
                </a:lnTo>
                <a:lnTo>
                  <a:pt x="302" y="56"/>
                </a:lnTo>
                <a:lnTo>
                  <a:pt x="302" y="30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175885" y="2100929"/>
            <a:ext cx="182880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175885" y="2136743"/>
            <a:ext cx="182880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175885" y="2173510"/>
            <a:ext cx="182880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54409" y="1919002"/>
            <a:ext cx="1897189" cy="36804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社交媒体平台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通过电视、广播、报纸等传统媒体进行宣传，扩大活动影响力。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传统媒体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380762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569452" y="2072926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8624601" y="2072926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679752" y="2072926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8734901" y="2072926"/>
            <a:ext cx="17431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8569452" y="2036159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624601" y="2036159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8679752" y="2036159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8734901" y="2036159"/>
            <a:ext cx="17431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8587835" y="2128075"/>
            <a:ext cx="147066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515255" y="1990630"/>
            <a:ext cx="292227" cy="201263"/>
          </a:xfrm>
          <a:custGeom>
            <a:rect l="l" t="t" r="r" b="b"/>
            <a:pathLst>
              <a:path w="302" h="208">
                <a:moveTo>
                  <a:pt x="302" y="208"/>
                </a:moveTo>
                <a:lnTo>
                  <a:pt x="0" y="208"/>
                </a:lnTo>
                <a:lnTo>
                  <a:pt x="0" y="28"/>
                </a:lnTo>
                <a:lnTo>
                  <a:pt x="19" y="28"/>
                </a:lnTo>
                <a:lnTo>
                  <a:pt x="19" y="189"/>
                </a:lnTo>
                <a:lnTo>
                  <a:pt x="283" y="189"/>
                </a:lnTo>
                <a:lnTo>
                  <a:pt x="283" y="19"/>
                </a:lnTo>
                <a:lnTo>
                  <a:pt x="0" y="19"/>
                </a:lnTo>
                <a:lnTo>
                  <a:pt x="0" y="0"/>
                </a:lnTo>
                <a:lnTo>
                  <a:pt x="302" y="0"/>
                </a:lnTo>
                <a:lnTo>
                  <a:pt x="302" y="2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与各大高校合作，通过校园宣传栏、学生会等渠道进行推广。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校园合作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4987195" y="4188148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27" name="Freeform 27"/>
          <p:cNvSpPr/>
          <p:nvPr/>
        </p:nvSpPr>
        <p:spPr>
          <a:xfrm>
            <a:off x="5182267" y="4370832"/>
            <a:ext cx="176879" cy="175927"/>
          </a:xfrm>
          <a:custGeom>
            <a:rect l="l" t="t" r="r" b="b"/>
            <a:pathLst>
              <a:path w="187" h="186">
                <a:moveTo>
                  <a:pt x="81" y="186"/>
                </a:moveTo>
                <a:lnTo>
                  <a:pt x="0" y="106"/>
                </a:lnTo>
                <a:lnTo>
                  <a:pt x="107" y="0"/>
                </a:lnTo>
                <a:lnTo>
                  <a:pt x="187" y="80"/>
                </a:lnTo>
                <a:lnTo>
                  <a:pt x="81" y="186"/>
                </a:lnTo>
                <a:close/>
                <a:moveTo>
                  <a:pt x="26" y="106"/>
                </a:moveTo>
                <a:lnTo>
                  <a:pt x="81" y="158"/>
                </a:lnTo>
                <a:lnTo>
                  <a:pt x="159" y="80"/>
                </a:lnTo>
                <a:lnTo>
                  <a:pt x="107" y="26"/>
                </a:lnTo>
                <a:lnTo>
                  <a:pt x="26" y="106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5122640" y="4484275"/>
            <a:ext cx="120110" cy="116300"/>
          </a:xfrm>
          <a:custGeom>
            <a:rect l="l" t="t" r="r" b="b"/>
            <a:pathLst>
              <a:path w="54" h="52">
                <a:moveTo>
                  <a:pt x="26" y="52"/>
                </a:moveTo>
                <a:cubicBezTo>
                  <a:pt x="20" y="52"/>
                  <a:pt x="14" y="50"/>
                  <a:pt x="9" y="45"/>
                </a:cubicBezTo>
                <a:cubicBezTo>
                  <a:pt x="0" y="36"/>
                  <a:pt x="0" y="20"/>
                  <a:pt x="9" y="11"/>
                </a:cubicBezTo>
                <a:cubicBezTo>
                  <a:pt x="20" y="0"/>
                  <a:pt x="20" y="0"/>
                  <a:pt x="20" y="0"/>
                </a:cubicBezTo>
                <a:cubicBezTo>
                  <a:pt x="26" y="6"/>
                  <a:pt x="26" y="6"/>
                  <a:pt x="26" y="6"/>
                </a:cubicBezTo>
                <a:cubicBezTo>
                  <a:pt x="15" y="17"/>
                  <a:pt x="15" y="17"/>
                  <a:pt x="15" y="17"/>
                </a:cubicBezTo>
                <a:cubicBezTo>
                  <a:pt x="12" y="20"/>
                  <a:pt x="10" y="24"/>
                  <a:pt x="10" y="28"/>
                </a:cubicBezTo>
                <a:cubicBezTo>
                  <a:pt x="10" y="32"/>
                  <a:pt x="12" y="36"/>
                  <a:pt x="15" y="39"/>
                </a:cubicBezTo>
                <a:cubicBezTo>
                  <a:pt x="18" y="42"/>
                  <a:pt x="22" y="44"/>
                  <a:pt x="26" y="44"/>
                </a:cubicBezTo>
                <a:cubicBezTo>
                  <a:pt x="30" y="44"/>
                  <a:pt x="34" y="42"/>
                  <a:pt x="37" y="39"/>
                </a:cubicBezTo>
                <a:cubicBezTo>
                  <a:pt x="48" y="28"/>
                  <a:pt x="48" y="28"/>
                  <a:pt x="48" y="28"/>
                </a:cubicBezTo>
                <a:cubicBezTo>
                  <a:pt x="54" y="34"/>
                  <a:pt x="54" y="34"/>
                  <a:pt x="54" y="34"/>
                </a:cubicBezTo>
                <a:cubicBezTo>
                  <a:pt x="43" y="45"/>
                  <a:pt x="43" y="45"/>
                  <a:pt x="43" y="45"/>
                </a:cubicBezTo>
                <a:cubicBezTo>
                  <a:pt x="38" y="50"/>
                  <a:pt x="32" y="52"/>
                  <a:pt x="26" y="52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296662" y="4315015"/>
            <a:ext cx="116300" cy="115348"/>
          </a:xfrm>
          <a:custGeom>
            <a:rect l="l" t="t" r="r" b="b"/>
            <a:pathLst>
              <a:path w="52" h="52">
                <a:moveTo>
                  <a:pt x="34" y="52"/>
                </a:moveTo>
                <a:cubicBezTo>
                  <a:pt x="28" y="46"/>
                  <a:pt x="28" y="46"/>
                  <a:pt x="28" y="46"/>
                </a:cubicBezTo>
                <a:cubicBezTo>
                  <a:pt x="39" y="35"/>
                  <a:pt x="39" y="35"/>
                  <a:pt x="39" y="35"/>
                </a:cubicBezTo>
                <a:cubicBezTo>
                  <a:pt x="42" y="32"/>
                  <a:pt x="44" y="28"/>
                  <a:pt x="44" y="24"/>
                </a:cubicBezTo>
                <a:cubicBezTo>
                  <a:pt x="44" y="20"/>
                  <a:pt x="42" y="16"/>
                  <a:pt x="39" y="13"/>
                </a:cubicBezTo>
                <a:cubicBezTo>
                  <a:pt x="33" y="7"/>
                  <a:pt x="23" y="7"/>
                  <a:pt x="17" y="13"/>
                </a:cubicBezTo>
                <a:cubicBezTo>
                  <a:pt x="6" y="24"/>
                  <a:pt x="6" y="24"/>
                  <a:pt x="6" y="24"/>
                </a:cubicBezTo>
                <a:cubicBezTo>
                  <a:pt x="0" y="18"/>
                  <a:pt x="0" y="18"/>
                  <a:pt x="0" y="18"/>
                </a:cubicBezTo>
                <a:cubicBezTo>
                  <a:pt x="11" y="7"/>
                  <a:pt x="11" y="7"/>
                  <a:pt x="11" y="7"/>
                </a:cubicBezTo>
                <a:cubicBezTo>
                  <a:pt x="16" y="2"/>
                  <a:pt x="22" y="0"/>
                  <a:pt x="28" y="0"/>
                </a:cubicBezTo>
                <a:cubicBezTo>
                  <a:pt x="34" y="0"/>
                  <a:pt x="40" y="2"/>
                  <a:pt x="45" y="7"/>
                </a:cubicBezTo>
                <a:cubicBezTo>
                  <a:pt x="50" y="12"/>
                  <a:pt x="52" y="18"/>
                  <a:pt x="52" y="24"/>
                </a:cubicBezTo>
                <a:cubicBezTo>
                  <a:pt x="52" y="30"/>
                  <a:pt x="50" y="36"/>
                  <a:pt x="45" y="41"/>
                </a:cubicBezTo>
                <a:lnTo>
                  <a:pt x="34" y="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220081" y="4453128"/>
            <a:ext cx="27432" cy="26479"/>
          </a:xfrm>
          <a:custGeom>
            <a:rect l="l" t="t" r="r" b="b"/>
            <a:pathLst>
              <a:path w="28" h="28">
                <a:moveTo>
                  <a:pt x="15" y="28"/>
                </a:moveTo>
                <a:lnTo>
                  <a:pt x="0" y="14"/>
                </a:lnTo>
                <a:lnTo>
                  <a:pt x="15" y="0"/>
                </a:lnTo>
                <a:lnTo>
                  <a:pt x="29" y="14"/>
                </a:lnTo>
                <a:lnTo>
                  <a:pt x="15" y="2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5255990" y="4444555"/>
            <a:ext cx="27432" cy="26479"/>
          </a:xfrm>
          <a:custGeom>
            <a:rect l="l" t="t" r="r" b="b"/>
            <a:pathLst>
              <a:path w="28" h="28">
                <a:moveTo>
                  <a:pt x="14" y="28"/>
                </a:moveTo>
                <a:lnTo>
                  <a:pt x="0" y="14"/>
                </a:lnTo>
                <a:lnTo>
                  <a:pt x="14" y="0"/>
                </a:lnTo>
                <a:lnTo>
                  <a:pt x="29" y="14"/>
                </a:lnTo>
                <a:lnTo>
                  <a:pt x="14" y="2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5265420" y="4408646"/>
            <a:ext cx="26479" cy="26479"/>
          </a:xfrm>
          <a:custGeom>
            <a:rect l="l" t="t" r="r" b="b"/>
            <a:pathLst>
              <a:path w="28" h="28">
                <a:moveTo>
                  <a:pt x="14" y="28"/>
                </a:moveTo>
                <a:lnTo>
                  <a:pt x="0" y="14"/>
                </a:lnTo>
                <a:lnTo>
                  <a:pt x="14" y="0"/>
                </a:lnTo>
                <a:lnTo>
                  <a:pt x="28" y="14"/>
                </a:lnTo>
                <a:lnTo>
                  <a:pt x="14" y="2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5247513" y="4479607"/>
            <a:ext cx="26479" cy="27432"/>
          </a:xfrm>
          <a:custGeom>
            <a:rect l="l" t="t" r="r" b="b"/>
            <a:pathLst>
              <a:path w="28" h="28">
                <a:moveTo>
                  <a:pt x="14" y="29"/>
                </a:moveTo>
                <a:lnTo>
                  <a:pt x="0" y="15"/>
                </a:lnTo>
                <a:lnTo>
                  <a:pt x="14" y="0"/>
                </a:lnTo>
                <a:lnTo>
                  <a:pt x="28" y="15"/>
                </a:lnTo>
                <a:lnTo>
                  <a:pt x="14" y="2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5291900" y="4435126"/>
            <a:ext cx="26479" cy="27432"/>
          </a:xfrm>
          <a:custGeom>
            <a:rect l="l" t="t" r="r" b="b"/>
            <a:pathLst>
              <a:path w="28" h="28">
                <a:moveTo>
                  <a:pt x="14" y="29"/>
                </a:moveTo>
                <a:lnTo>
                  <a:pt x="0" y="14"/>
                </a:lnTo>
                <a:lnTo>
                  <a:pt x="14" y="0"/>
                </a:lnTo>
                <a:lnTo>
                  <a:pt x="28" y="14"/>
                </a:lnTo>
                <a:lnTo>
                  <a:pt x="14" y="2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投放搜索引擎、社交媒体等平台的广告，吸引更多人关注。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网络广告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8380762" y="4177284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8562499" y="4316063"/>
            <a:ext cx="253460" cy="254508"/>
          </a:xfrm>
          <a:custGeom>
            <a:rect l="l" t="t" r="r" b="b"/>
            <a:pathLst>
              <a:path w="262" h="263">
                <a:moveTo>
                  <a:pt x="102" y="263"/>
                </a:moveTo>
                <a:lnTo>
                  <a:pt x="0" y="159"/>
                </a:lnTo>
                <a:lnTo>
                  <a:pt x="203" y="0"/>
                </a:lnTo>
                <a:lnTo>
                  <a:pt x="262" y="59"/>
                </a:lnTo>
                <a:lnTo>
                  <a:pt x="102" y="263"/>
                </a:lnTo>
                <a:close/>
                <a:moveTo>
                  <a:pt x="29" y="161"/>
                </a:moveTo>
                <a:lnTo>
                  <a:pt x="100" y="234"/>
                </a:lnTo>
                <a:lnTo>
                  <a:pt x="237" y="62"/>
                </a:lnTo>
                <a:lnTo>
                  <a:pt x="201" y="26"/>
                </a:lnTo>
                <a:lnTo>
                  <a:pt x="29" y="16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8624507" y="4371213"/>
            <a:ext cx="134493" cy="109347"/>
          </a:xfrm>
          <a:custGeom>
            <a:rect l="l" t="t" r="r" b="b"/>
            <a:pathLst>
              <a:path w="139" h="113">
                <a:moveTo>
                  <a:pt x="12" y="113"/>
                </a:moveTo>
                <a:lnTo>
                  <a:pt x="0" y="99"/>
                </a:lnTo>
                <a:lnTo>
                  <a:pt x="128" y="0"/>
                </a:lnTo>
                <a:lnTo>
                  <a:pt x="139" y="14"/>
                </a:lnTo>
                <a:lnTo>
                  <a:pt x="12" y="11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8540305" y="4495038"/>
            <a:ext cx="97727" cy="97727"/>
          </a:xfrm>
          <a:custGeom>
            <a:rect l="l" t="t" r="r" b="b"/>
            <a:pathLst>
              <a:path w="43" h="43">
                <a:moveTo>
                  <a:pt x="12" y="43"/>
                </a:moveTo>
                <a:cubicBezTo>
                  <a:pt x="0" y="31"/>
                  <a:pt x="0" y="31"/>
                  <a:pt x="0" y="31"/>
                </a:cubicBezTo>
                <a:cubicBezTo>
                  <a:pt x="3" y="29"/>
                  <a:pt x="3" y="29"/>
                  <a:pt x="3" y="29"/>
                </a:cubicBezTo>
                <a:cubicBezTo>
                  <a:pt x="8" y="24"/>
                  <a:pt x="8" y="16"/>
                  <a:pt x="3" y="12"/>
                </a:cubicBezTo>
                <a:cubicBezTo>
                  <a:pt x="0" y="9"/>
                  <a:pt x="0" y="9"/>
                  <a:pt x="0" y="9"/>
                </a:cubicBezTo>
                <a:cubicBezTo>
                  <a:pt x="9" y="0"/>
                  <a:pt x="9" y="0"/>
                  <a:pt x="9" y="0"/>
                </a:cubicBezTo>
                <a:cubicBezTo>
                  <a:pt x="14" y="6"/>
                  <a:pt x="14" y="6"/>
                  <a:pt x="14" y="6"/>
                </a:cubicBezTo>
                <a:cubicBezTo>
                  <a:pt x="11" y="9"/>
                  <a:pt x="11" y="9"/>
                  <a:pt x="11" y="9"/>
                </a:cubicBezTo>
                <a:cubicBezTo>
                  <a:pt x="16" y="16"/>
                  <a:pt x="16" y="25"/>
                  <a:pt x="11" y="31"/>
                </a:cubicBezTo>
                <a:cubicBezTo>
                  <a:pt x="12" y="32"/>
                  <a:pt x="12" y="32"/>
                  <a:pt x="12" y="32"/>
                </a:cubicBezTo>
                <a:cubicBezTo>
                  <a:pt x="18" y="27"/>
                  <a:pt x="27" y="27"/>
                  <a:pt x="34" y="32"/>
                </a:cubicBezTo>
                <a:cubicBezTo>
                  <a:pt x="37" y="29"/>
                  <a:pt x="37" y="29"/>
                  <a:pt x="37" y="29"/>
                </a:cubicBezTo>
                <a:cubicBezTo>
                  <a:pt x="43" y="34"/>
                  <a:pt x="43" y="34"/>
                  <a:pt x="43" y="34"/>
                </a:cubicBezTo>
                <a:cubicBezTo>
                  <a:pt x="34" y="43"/>
                  <a:pt x="34" y="43"/>
                  <a:pt x="34" y="43"/>
                </a:cubicBezTo>
                <a:cubicBezTo>
                  <a:pt x="31" y="40"/>
                  <a:pt x="31" y="40"/>
                  <a:pt x="31" y="40"/>
                </a:cubicBezTo>
                <a:cubicBezTo>
                  <a:pt x="27" y="35"/>
                  <a:pt x="19" y="35"/>
                  <a:pt x="14" y="40"/>
                </a:cubicBezTo>
                <a:lnTo>
                  <a:pt x="12" y="4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8533542" y="4565713"/>
            <a:ext cx="33909" cy="33909"/>
          </a:xfrm>
          <a:custGeom>
            <a:rect l="l" t="t" r="r" b="b"/>
            <a:pathLst>
              <a:path w="35" h="35">
                <a:moveTo>
                  <a:pt x="14" y="35"/>
                </a:moveTo>
                <a:lnTo>
                  <a:pt x="0" y="21"/>
                </a:lnTo>
                <a:lnTo>
                  <a:pt x="21" y="0"/>
                </a:lnTo>
                <a:lnTo>
                  <a:pt x="35" y="14"/>
                </a:lnTo>
                <a:lnTo>
                  <a:pt x="14" y="3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2" name="Picture 42"/>
          <p:cNvPicPr>
            <a:picLocks noChangeAspect="1"/>
          </p:cNvPicPr>
          <p:nvPr/>
        </p:nvPicPr>
        <p:blipFill>
          <a:blip r:embed="rId2"/>
          <a:srcRect l="3716" r="3716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sp>
        <p:nvSpPr>
          <p:cNvPr id="43" name="AutoShape 4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TextBox 6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宣传渠道和方式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活动主题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强调心理健康的重要性，呼吁大家关注心理健康，积极参与签名活动。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活动目的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介绍签名活动的目的和意义，即提高公众对心理健康的关注度，促进心理健康知识的普及。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活动时间地点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明确活动的时间和地点，方便参与者了解和参与。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参与方式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简单明了地介绍参与签名活动的方式，如现场签名、在线签名等。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宣传内容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989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8971" y="2499066"/>
            <a:ext cx="2092425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614704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14704" y="2499066"/>
            <a:ext cx="2146861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430437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30437" y="2499066"/>
            <a:ext cx="2146861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92461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246171" y="2499066"/>
            <a:ext cx="2146861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4340" y="4107297"/>
            <a:ext cx="2251017" cy="193204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统计各宣传渠道的点击次数，了解宣传效果。</a:t>
            </a:r>
            <a:endParaRPr lang="en-US" sz="1100"/>
          </a:p>
        </p:txBody>
      </p:sp>
      <p:sp>
        <p:nvSpPr>
          <p:cNvPr id="11" name="TextBox 11"/>
          <p:cNvSpPr txBox="1"/>
          <p:nvPr/>
        </p:nvSpPr>
        <p:spPr>
          <a:xfrm>
            <a:off x="704340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点击率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10548" y="4107297"/>
            <a:ext cx="2251017" cy="193204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统计签名活动的参与人数，了解活动的影响力。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3510548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参与人数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430437" y="4107297"/>
            <a:ext cx="2251017" cy="193204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统计各大媒体对活动的报道数量和篇幅，了解传统媒体对活动的关注度。</a:t>
            </a:r>
            <a:endParaRPr lang="en-US" sz="1100"/>
          </a:p>
        </p:txBody>
      </p:sp>
      <p:sp>
        <p:nvSpPr>
          <p:cNvPr id="15" name="TextBox 15"/>
          <p:cNvSpPr txBox="1"/>
          <p:nvPr/>
        </p:nvSpPr>
        <p:spPr>
          <a:xfrm>
            <a:off x="6430437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媒体报道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246171" y="4107297"/>
            <a:ext cx="2251017" cy="193204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通过问卷调查、留言等方式收集公众对活动的反馈意见，了解宣传效果和活动质量。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9246171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反馈收集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宣传效果评估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https://d.book118.com/158004002043006044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2024-09-24T07:34:13.984</cp:lastPrinted>
  <dcterms:created xsi:type="dcterms:W3CDTF">2024-09-23T23:34:14Z</dcterms:created>
  <dcterms:modified xsi:type="dcterms:W3CDTF">2024-09-23T23:34:16Z</dcterms:modified>
</cp:coreProperties>
</file>