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embeddedFontLst>
    <p:embeddedFont>
      <p:font typeface="ASEOVE+MS-UIGothic"/>
      <p:regular r:id="rId16"/>
    </p:embeddedFont>
    <p:embeddedFont>
      <p:font typeface="PACGFN+SOJFWR+MicrosoftYaHei-Bold"/>
      <p:regular r:id="rId17"/>
    </p:embeddedFont>
    <p:embeddedFont>
      <p:font typeface="PPRBGR+UDTCRE+ArialMT"/>
      <p:regular r:id="rId18"/>
    </p:embeddedFont>
    <p:embeddedFont>
      <p:font typeface="SODAQF+LIILLO+MicrosoftYaHei"/>
      <p:regular r:id="rId19"/>
    </p:embeddedFont>
  </p:embeddedFontLst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font" Target="fonts/font1.fntdata" /><Relationship Id="rId17" Type="http://schemas.openxmlformats.org/officeDocument/2006/relationships/font" Target="fonts/font2.fntdata" /><Relationship Id="rId18" Type="http://schemas.openxmlformats.org/officeDocument/2006/relationships/font" Target="fonts/font3.fntdata" /><Relationship Id="rId19" Type="http://schemas.openxmlformats.org/officeDocument/2006/relationships/font" Target="fonts/font4.fntdata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32FC41-F3AD-45E6-B7C2-D0DAAF424C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F04509-7885-4D80-9A22-E59A45C80E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0A149C-317A-4030-A511-0E6526FA137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317B020-5508-437C-B5A4-A647AB65DD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D369C0A-9603-46D0-B135-518C179D4D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2CBFA6A5-DFCC-46B7-99FA-5A9974A4F0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1BD6811-FB86-4B0F-BA90-011DE16E3B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33F6368-507C-4839-A7D9-112B4FFFCA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53F4B0A-B263-416C-8361-778BD07324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91322-04B2-487A-9E05-02E8C9D6A6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2DE01C-7002-481A-8D81-E7D2044B26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5800403510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878205" y="2128015"/>
            <a:ext cx="7116008" cy="22828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850"/>
              </a:lnSpc>
              <a:spcBef>
                <a:spcPts val="50"/>
              </a:spcBef>
              <a:spcAft>
                <a:spcPct val="0"/>
              </a:spcAft>
            </a:pPr>
            <a:r>
              <a:rPr sz="4850" spc="23">
                <a:solidFill>
                  <a:srgbClr val="000000"/>
                </a:solidFill>
                <a:latin typeface="ASEOVE+MS-UIGothic"/>
                <a:cs typeface="ASEOVE+MS-UIGothic"/>
              </a:rPr>
              <a:t>川崎病</a:t>
            </a:r>
            <a:r>
              <a:rPr sz="4850" spc="27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4850" spc="23">
                <a:solidFill>
                  <a:srgbClr val="000000"/>
                </a:solidFill>
                <a:latin typeface="ASEOVE+MS-UIGothic"/>
                <a:cs typeface="ASEOVE+MS-UIGothic"/>
              </a:rPr>
              <a:t>学</a:t>
            </a:r>
            <a:r>
              <a:rPr sz="485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4850" spc="261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4850" spc="23">
                <a:solidFill>
                  <a:srgbClr val="000000"/>
                </a:solidFill>
                <a:latin typeface="ASEOVE+MS-UIGothic"/>
                <a:cs typeface="ASEOVE+MS-UIGothic"/>
              </a:rPr>
              <a:t>免疫</a:t>
            </a:r>
          </a:p>
          <a:p>
            <a:pPr marL="0" marR="0">
              <a:lnSpc>
                <a:spcPts val="4850"/>
              </a:lnSpc>
              <a:spcBef>
                <a:spcPts val="1000"/>
              </a:spcBef>
              <a:spcAft>
                <a:spcPct val="0"/>
              </a:spcAft>
            </a:pPr>
            <a:r>
              <a:rPr sz="4850" spc="23">
                <a:solidFill>
                  <a:srgbClr val="000000"/>
                </a:solidFill>
                <a:latin typeface="ASEOVE+MS-UIGothic"/>
                <a:cs typeface="ASEOVE+MS-UIGothic"/>
              </a:rPr>
              <a:t>系</a:t>
            </a:r>
            <a:r>
              <a:rPr sz="4850" spc="23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850" spc="25">
                <a:solidFill>
                  <a:srgbClr val="000000"/>
                </a:solidFill>
                <a:latin typeface="ASEOVE+MS-UIGothic"/>
                <a:cs typeface="ASEOVE+MS-UIGothic"/>
              </a:rPr>
              <a:t>疾病患儿</a:t>
            </a:r>
            <a:r>
              <a:rPr sz="4850" spc="23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850" spc="23">
                <a:solidFill>
                  <a:srgbClr val="000000"/>
                </a:solidFill>
                <a:latin typeface="ASEOVE+MS-UIGothic"/>
                <a:cs typeface="ASEOVE+MS-UIGothic"/>
              </a:rPr>
              <a:t>理</a:t>
            </a:r>
            <a:r>
              <a:rPr sz="4850" spc="23">
                <a:solidFill>
                  <a:srgbClr val="000000"/>
                </a:solidFill>
                <a:latin typeface="SimSun"/>
                <a:cs typeface="SimSun"/>
              </a:rPr>
              <a:t>课</a:t>
            </a:r>
            <a:r>
              <a:rPr sz="4850">
                <a:solidFill>
                  <a:srgbClr val="000000"/>
                </a:solidFill>
                <a:latin typeface="ASEOVE+MS-UIGothic"/>
                <a:cs typeface="ASEOVE+MS-UIGothic"/>
              </a:rPr>
              <a:t>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6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169669" y="523795"/>
            <a:ext cx="2453659" cy="18294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85725" marR="0">
              <a:lnSpc>
                <a:spcPts val="5400"/>
              </a:lnSpc>
              <a:spcBef>
                <a:spcPct val="0"/>
              </a:spcBef>
              <a:spcAft>
                <a:spcPct val="0"/>
              </a:spcAft>
            </a:pPr>
            <a:r>
              <a:rPr sz="5400">
                <a:solidFill>
                  <a:srgbClr val="000000"/>
                </a:solidFill>
                <a:latin typeface="ASEOVE+MS-UIGothic"/>
                <a:cs typeface="ASEOVE+MS-UIGothic"/>
              </a:rPr>
              <a:t>目</a:t>
            </a:r>
            <a:r>
              <a:rPr sz="5400">
                <a:solidFill>
                  <a:srgbClr val="000000"/>
                </a:solidFill>
                <a:latin typeface="SimSun"/>
                <a:cs typeface="SimSun"/>
              </a:rPr>
              <a:t>录</a:t>
            </a:r>
          </a:p>
          <a:p>
            <a:pPr marL="0" marR="0">
              <a:lnSpc>
                <a:spcPts val="2500"/>
              </a:lnSpc>
              <a:spcBef>
                <a:spcPts val="924"/>
              </a:spcBef>
              <a:spcAft>
                <a:spcPct val="0"/>
              </a:spcAft>
            </a:pPr>
            <a:r>
              <a:rPr sz="2400">
                <a:solidFill>
                  <a:srgbClr val="FFFFFF"/>
                </a:solidFill>
                <a:latin typeface="PACGFN+SOJFWR+MicrosoftYaHei-Bold"/>
                <a:cs typeface="PACGFN+SOJFWR+MicrosoftYaHei-Bold"/>
              </a:rPr>
              <a:t>CONTENTS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72869" y="2707195"/>
            <a:ext cx="2185936" cy="784231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RBGR+UDTCRE+ArialMT"/>
                <a:cs typeface="PPRBGR+UDTC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川崎病概述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372869" y="3193605"/>
            <a:ext cx="3738821" cy="224471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RBGR+UDTCRE+ArialMT"/>
                <a:cs typeface="PPRBGR+UDTC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川崎病的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断与治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RBGR+UDTCRE+ArialMT"/>
                <a:cs typeface="PPRBGR+UDTC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免疫系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疾病患儿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理</a:t>
            </a:r>
          </a:p>
          <a:p>
            <a:pPr marL="0" marR="0">
              <a:lnSpc>
                <a:spcPts val="2552"/>
              </a:lnSpc>
              <a:spcBef>
                <a:spcPts val="123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RBGR+UDTCRE+ArialMT"/>
                <a:cs typeface="PPRBGR+UDTC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川崎病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防与控制</a:t>
            </a:r>
          </a:p>
          <a:p>
            <a:pPr marL="0" marR="0">
              <a:lnSpc>
                <a:spcPts val="2552"/>
              </a:lnSpc>
              <a:spcBef>
                <a:spcPts val="1282"/>
              </a:spcBef>
              <a:spcAft>
                <a:spcPct val="0"/>
              </a:spcAft>
            </a:pPr>
            <a:r>
              <a:rPr sz="2450">
                <a:solidFill>
                  <a:srgbClr val="000000"/>
                </a:solidFill>
                <a:latin typeface="PPRBGR+UDTCRE+ArialMT"/>
                <a:cs typeface="PPRBGR+UDTCRE+ArialMT"/>
              </a:rPr>
              <a:t>•</a:t>
            </a:r>
            <a:r>
              <a:rPr sz="2450" spc="128">
                <a:solidFill>
                  <a:srgbClr val="000000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川崎病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业务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学</a:t>
            </a:r>
            <a:r>
              <a:rPr sz="2400">
                <a:solidFill>
                  <a:srgbClr val="000000"/>
                </a:solidFill>
                <a:latin typeface="SimSun"/>
                <a:cs typeface="SimSun"/>
              </a:rPr>
              <a:t>习</a:t>
            </a:r>
            <a:r>
              <a:rPr sz="2400">
                <a:solidFill>
                  <a:srgbClr val="000000"/>
                </a:solidFill>
                <a:latin typeface="ASEOVE+MS-UIGothic"/>
                <a:cs typeface="ASEOVE+MS-UIGothic"/>
              </a:rPr>
              <a:t>与交流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PACGFN+SOJFWR+MicrosoftYaHei-Bold"/>
                <a:cs typeface="PACGFN+SOJFWR+MicrosoftYaHei-Bold"/>
              </a:rPr>
              <a:t>01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3714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SEOVE+MS-UIGothic"/>
                <a:cs typeface="ASEOVE+MS-UIGothic"/>
              </a:rPr>
              <a:t>川崎病概述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7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476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定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与特点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88328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川崎病是一种免疫系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疾病，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主要影响儿童，尤其是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婴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儿和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幼儿。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09490" y="4651747"/>
            <a:ext cx="2847975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该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病以全身血管炎症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主要病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变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，可能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致心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、胃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道等多个器官的并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症。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733155" y="4651747"/>
            <a:ext cx="277437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川崎病通常表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现为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续发热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皮疹、手足硬性水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和掌跖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斑等典型症状。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川崎病的病因和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发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病机制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93115" y="4348853"/>
            <a:ext cx="3212529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川崎病的具体病因尚不完全清楚，</a:t>
            </a:r>
          </a:p>
          <a:p>
            <a:pPr marL="95249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但研究表明可能与感染、免疫异</a:t>
            </a:r>
          </a:p>
          <a:p>
            <a:pPr marL="285749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常、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遗传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等多种因素有关。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618354" y="4348853"/>
            <a:ext cx="32125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病机制涉及免疫系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异常激活，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89315" y="4348853"/>
            <a:ext cx="3067050" cy="10248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免疫系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统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的异常反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可能由某些</a:t>
            </a:r>
          </a:p>
          <a:p>
            <a:pPr marL="78104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感染因子触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，如</a:t>
            </a:r>
            <a:r>
              <a:rPr sz="1500">
                <a:solidFill>
                  <a:srgbClr val="FFFFFF"/>
                </a:solidFill>
                <a:latin typeface="SODAQF+LIILLO+MicrosoftYaHei"/>
                <a:cs typeface="SODAQF+LIILLO+MicrosoftYaHei"/>
              </a:rPr>
              <a:t>EB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病毒、巨</a:t>
            </a:r>
          </a:p>
          <a:p>
            <a:pPr marL="762000" marR="0">
              <a:lnSpc>
                <a:spcPts val="1500"/>
              </a:lnSpc>
              <a:spcBef>
                <a:spcPts val="61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细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胞病毒等。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4713604" y="4623172"/>
            <a:ext cx="3067050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导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致全身血管炎症反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和血管内</a:t>
            </a:r>
          </a:p>
          <a:p>
            <a:pPr marL="95250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皮</a:t>
            </a:r>
            <a:r>
              <a:rPr sz="1500">
                <a:solidFill>
                  <a:srgbClr val="FFFFFF"/>
                </a:solidFill>
                <a:latin typeface="SimSun"/>
                <a:cs typeface="SimSun"/>
              </a:rPr>
              <a:t>损伤</a:t>
            </a:r>
            <a:r>
              <a:rPr sz="1500">
                <a:solidFill>
                  <a:srgbClr val="FFFFFF"/>
                </a:solidFill>
                <a:latin typeface="ASEOVE+MS-UIGothic"/>
                <a:cs typeface="ASEOVE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川崎病的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临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床表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252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FFF"/>
                </a:solidFill>
                <a:latin typeface="ASEOVE+MS-UIGothic"/>
                <a:cs typeface="ASEOVE+MS-UIGothic"/>
              </a:rPr>
              <a:t>持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续发热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3990975" y="3720369"/>
            <a:ext cx="192100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SEOVE+MS-UIGothic"/>
                <a:cs typeface="ASEOVE+MS-UIGothic"/>
              </a:rPr>
              <a:t>皮肤黏膜症状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24675" y="372036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SEOVE+MS-UIGothic"/>
                <a:cs typeface="ASEOVE+MS-UIGothic"/>
              </a:rPr>
              <a:t>淋巴</a:t>
            </a:r>
            <a:r>
              <a:rPr sz="2000" spc="25">
                <a:solidFill>
                  <a:srgbClr val="FFFFFF"/>
                </a:solidFill>
                <a:latin typeface="SimSun"/>
                <a:cs typeface="SimSun"/>
              </a:rPr>
              <a:t>结肿</a:t>
            </a:r>
            <a:r>
              <a:rPr sz="2000">
                <a:solidFill>
                  <a:srgbClr val="FFFFFF"/>
                </a:solidFill>
                <a:latin typeface="ASEOVE+MS-UIGothic"/>
                <a:cs typeface="ASEOVE+MS-UIGothic"/>
              </a:rPr>
              <a:t>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9885044" y="372036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FFFFFF"/>
                </a:solidFill>
                <a:latin typeface="ASEOVE+MS-UIGothic"/>
                <a:cs typeface="ASEOVE+MS-UIGothic"/>
              </a:rPr>
              <a:t>其他症状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9448165" y="4668258"/>
            <a:ext cx="2126753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脏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肾脏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、胃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肠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道等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器官的并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症，如心肌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炎、心包炎、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肾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炎、腹</a:t>
            </a:r>
          </a:p>
          <a:p>
            <a:pPr marL="66675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泻等。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30580" y="5011158"/>
            <a:ext cx="2245625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62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发热时间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通常超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过</a:t>
            </a:r>
            <a:r>
              <a:rPr sz="1500">
                <a:solidFill>
                  <a:srgbClr val="FFFDFD"/>
                </a:solidFill>
                <a:latin typeface="SODAQF+LIILLO+MicrosoftYaHei"/>
                <a:cs typeface="SODAQF+LIILLO+MicrosoftYaHei"/>
              </a:rPr>
              <a:t>5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天，</a:t>
            </a:r>
          </a:p>
          <a:p>
            <a:pPr marL="55879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使用抗生素治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疗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无效。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3758565" y="5011158"/>
            <a:ext cx="212675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皮疹、手足硬性水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肿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和</a:t>
            </a:r>
          </a:p>
          <a:p>
            <a:pPr marL="38100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掌跖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红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斑等。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6501765" y="518260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尤其是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颈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部淋巴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结肿</a:t>
            </a:r>
            <a:r>
              <a:rPr sz="1500">
                <a:solidFill>
                  <a:srgbClr val="FFFDFD"/>
                </a:solidFill>
                <a:latin typeface="ASEOVE+MS-UIGothic"/>
                <a:cs typeface="ASEOVE+MS-UIGothic"/>
              </a:rPr>
              <a:t>大。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PACGFN+SOJFWR+MicrosoftYaHei-Bold"/>
                <a:cs typeface="PACGFN+SOJFWR+MicrosoftYaHei-Bold"/>
              </a:rPr>
              <a:t>02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0007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SEOVE+MS-UIGothic"/>
                <a:cs typeface="ASEOVE+MS-UIGothic"/>
              </a:rPr>
              <a:t>川崎病的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4500">
                <a:solidFill>
                  <a:srgbClr val="000000"/>
                </a:solidFill>
                <a:latin typeface="ASEOVE+MS-UIGothic"/>
                <a:cs typeface="ASEOVE+MS-UIGothic"/>
              </a:rPr>
              <a:t>断与治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疗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断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准与流程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544050" y="200405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3045FD"/>
                </a:solidFill>
                <a:latin typeface="ASEOVE+MS-UIGothic"/>
                <a:cs typeface="ASEOVE+MS-UIGothic"/>
              </a:rPr>
              <a:t>断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标</a:t>
            </a:r>
            <a:r>
              <a:rPr sz="1550">
                <a:solidFill>
                  <a:srgbClr val="3045FD"/>
                </a:solidFill>
                <a:latin typeface="ASEOVE+MS-UIGothic"/>
                <a:cs typeface="ASEOVE+MS-UIGothic"/>
              </a:rPr>
              <a:t>准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694109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续发热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、皮肤黏膜症状、淋巴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结肿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大、手足硬性水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肿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和掌跖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红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斑等典型症状，以及心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、超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声心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动图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果。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544050" y="4147815"/>
            <a:ext cx="1092124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诊</a:t>
            </a:r>
            <a:r>
              <a:rPr sz="1550" spc="25">
                <a:solidFill>
                  <a:srgbClr val="3045FD"/>
                </a:solidFill>
                <a:latin typeface="ASEOVE+MS-UIGothic"/>
                <a:cs typeface="ASEOVE+MS-UIGothic"/>
              </a:rPr>
              <a:t>断流程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根据患儿症状和体征，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结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实验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室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辅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助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检查结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果，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进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综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合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评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估，确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诊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川崎病。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方案与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药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物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3045FD"/>
                </a:solidFill>
                <a:latin typeface="ASEOVE+MS-UIGothic"/>
                <a:cs typeface="ASEOVE+MS-UIGothic"/>
              </a:rPr>
              <a:t>治</a:t>
            </a:r>
            <a:r>
              <a:rPr sz="1550" spc="25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1550" spc="25">
                <a:solidFill>
                  <a:srgbClr val="3045FD"/>
                </a:solidFill>
                <a:latin typeface="ASEOVE+MS-UIGothic"/>
                <a:cs typeface="ASEOVE+MS-UIGothic"/>
              </a:rPr>
              <a:t>方案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88444" cy="135445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急性期治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以减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轻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症状、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防并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症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和保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脏为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主，包括阿司匹林、免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疫球蛋白等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物治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，以及必要的手</a:t>
            </a:r>
          </a:p>
          <a:p>
            <a:pPr marL="0" marR="0">
              <a:lnSpc>
                <a:spcPts val="1350"/>
              </a:lnSpc>
              <a:spcBef>
                <a:spcPts val="103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术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550" spc="25">
                <a:solidFill>
                  <a:srgbClr val="FFFFFF"/>
                </a:solidFill>
                <a:latin typeface="ASEOVE+MS-UIGothic"/>
                <a:cs typeface="ASEOVE+MS-UIGothic"/>
              </a:rPr>
              <a:t>物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选择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088444" cy="73723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根据患儿病情和医生建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议</a:t>
            </a: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选择</a:t>
            </a: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合适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的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药</a:t>
            </a: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物和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剂</a:t>
            </a: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量，确保治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FFFFFF"/>
                </a:solidFill>
                <a:latin typeface="ASEOVE+MS-UIGothic"/>
                <a:cs typeface="ASEOVE+MS-UIGothic"/>
              </a:rPr>
              <a:t>效果。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238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治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效果与</a:t>
            </a:r>
            <a:r>
              <a:rPr sz="3000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3045FD"/>
                </a:solidFill>
                <a:latin typeface="ASEOVE+MS-UIGothic"/>
                <a:cs typeface="ASEOVE+MS-UIGothic"/>
              </a:rPr>
              <a:t>后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ASEOVE+MS-UIGothic"/>
                <a:cs typeface="ASEOVE+MS-UIGothic"/>
              </a:rPr>
              <a:t>治</a:t>
            </a:r>
            <a:r>
              <a:rPr sz="2000" spc="15">
                <a:solidFill>
                  <a:srgbClr val="3045FD"/>
                </a:solidFill>
                <a:latin typeface="SimSun"/>
                <a:cs typeface="SimSun"/>
              </a:rPr>
              <a:t>疗</a:t>
            </a:r>
            <a:r>
              <a:rPr sz="2000" spc="15">
                <a:solidFill>
                  <a:srgbClr val="3045FD"/>
                </a:solidFill>
                <a:latin typeface="ASEOVE+MS-UIGothic"/>
                <a:cs typeface="ASEOVE+MS-UIGothic"/>
              </a:rPr>
              <a:t>效果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93883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经过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时诊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断和治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疗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，大多数患儿的病情可以得到控制，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预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2654788"/>
            <a:ext cx="885378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后良好。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4">
                <a:solidFill>
                  <a:srgbClr val="3045FD"/>
                </a:solidFill>
                <a:latin typeface="SimSun"/>
                <a:cs typeface="SimSun"/>
              </a:rPr>
              <a:t>预</a:t>
            </a:r>
            <a:r>
              <a:rPr sz="2000" spc="15">
                <a:solidFill>
                  <a:srgbClr val="3045FD"/>
                </a:solidFill>
                <a:latin typeface="ASEOVE+MS-UIGothic"/>
                <a:cs typeface="ASEOVE+MS-UIGothic"/>
              </a:rPr>
              <a:t>后关注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385559" y="4766163"/>
            <a:ext cx="4927647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定期复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查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电图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、超声心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动图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等，关注心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脏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健康状况，及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时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发现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和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处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理并</a:t>
            </a:r>
            <a:r>
              <a:rPr sz="1350">
                <a:solidFill>
                  <a:srgbClr val="000000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000000"/>
                </a:solidFill>
                <a:latin typeface="ASEOVE+MS-UIGothic"/>
                <a:cs typeface="ASEOVE+MS-UIGothic"/>
              </a:rPr>
              <a:t>症。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2099945" y="2493629"/>
            <a:ext cx="2778454" cy="258266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8335"/>
              </a:lnSpc>
              <a:spcBef>
                <a:spcPct val="0"/>
              </a:spcBef>
              <a:spcAft>
                <a:spcPct val="0"/>
              </a:spcAft>
            </a:pPr>
            <a:r>
              <a:rPr sz="8000" spc="10">
                <a:solidFill>
                  <a:srgbClr val="3045FD"/>
                </a:solidFill>
                <a:latin typeface="PACGFN+SOJFWR+MicrosoftYaHei-Bold"/>
                <a:cs typeface="PACGFN+SOJFWR+MicrosoftYaHei-Bold"/>
              </a:rPr>
              <a:t>03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87495" y="2789531"/>
            <a:ext cx="6572250" cy="14287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4500"/>
              </a:lnSpc>
              <a:spcBef>
                <a:spcPct val="0"/>
              </a:spcBef>
              <a:spcAft>
                <a:spcPct val="0"/>
              </a:spcAft>
            </a:pPr>
            <a:r>
              <a:rPr sz="4500">
                <a:solidFill>
                  <a:srgbClr val="000000"/>
                </a:solidFill>
                <a:latin typeface="ASEOVE+MS-UIGothic"/>
                <a:cs typeface="ASEOVE+MS-UIGothic"/>
              </a:rPr>
              <a:t>免疫系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统</a:t>
            </a:r>
            <a:r>
              <a:rPr sz="4500">
                <a:solidFill>
                  <a:srgbClr val="000000"/>
                </a:solidFill>
                <a:latin typeface="ASEOVE+MS-UIGothic"/>
                <a:cs typeface="ASEOVE+MS-UIGothic"/>
              </a:rPr>
              <a:t>疾病患儿</a:t>
            </a:r>
            <a:r>
              <a:rPr sz="4500">
                <a:solidFill>
                  <a:srgbClr val="000000"/>
                </a:solidFill>
                <a:latin typeface="SimSun"/>
                <a:cs typeface="SimSun"/>
              </a:rPr>
              <a:t>护</a:t>
            </a:r>
            <a:r>
              <a:rPr sz="4500">
                <a:solidFill>
                  <a:srgbClr val="000000"/>
                </a:solidFill>
                <a:latin typeface="ASEOVE+MS-UIGothic"/>
                <a:cs typeface="ASEOVE+MS-UIGothic"/>
              </a:rPr>
              <a:t>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https://d.book118.com/158004035105006041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ASEOVE+MS-UIGothic</vt:lpstr>
      <vt:lpstr>SimSun</vt:lpstr>
      <vt:lpstr>Times New Roman</vt:lpstr>
      <vt:lpstr>PACGFN+SOJFWR+MicrosoftYaHei-Bold</vt:lpstr>
      <vt:lpstr>PPRBGR+UDTCRE+ArialMT</vt:lpstr>
      <vt:lpstr>SODAQF+LIILLO+MicrosoftYaHei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2024-09-20T12:57:05.286</cp:lastPrinted>
  <dcterms:created xsi:type="dcterms:W3CDTF">2024-09-20T04:57:05Z</dcterms:created>
  <dcterms:modified xsi:type="dcterms:W3CDTF">2024-09-20T04:57:06Z</dcterms:modified>
</cp:coreProperties>
</file>