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0" r:id="rId17"/>
  </p:sldIdLst>
  <p:sldSz cx="12192000" cy="6858000"/>
  <p:notesSz cx="6858000" cy="9144000"/>
  <p:custDataLst>
    <p:tags r:id="rId1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tags" Target="tags/tag1.xml" /><Relationship Id="rId19" Type="http://schemas.openxmlformats.org/officeDocument/2006/relationships/presProps" Target="presProps.xml" /><Relationship Id="rId2" Type="http://schemas.openxmlformats.org/officeDocument/2006/relationships/slideMaster" Target="slideMasters/slideMaster2.xml" /><Relationship Id="rId20" Type="http://schemas.openxmlformats.org/officeDocument/2006/relationships/viewProps" Target="viewProps.xml" /><Relationship Id="rId21" Type="http://schemas.openxmlformats.org/officeDocument/2006/relationships/theme" Target="theme/theme1.xml" /><Relationship Id="rId22"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2986E4C5-8857-4E86-B7AF-E84AE612625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DF3AE6CD-5616-4106-9C8C-5FA5CC383CB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13B8A565-8062-4CBF-891F-0F6CE735A54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8A8406DC-1F9D-49A9-BC82-5AD6A4E25516}"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54093F0C-4D24-4042-9973-307242FEE88B}"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509174C9-E432-4175-BD96-5B393ACF87DF}"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C157CF97-3474-40C8-B525-0BFFA9E308C0}"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10E8D613-907A-4AD3-884C-E7EF81B2B10B}"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BF6D9216-2EAF-4989-BC0F-5B906B718E7D}"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F43FA702-0239-4BF7-8B63-2C828BE4B6D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99771F19-F66A-478D-A007-ED601BDD260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3.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7.jpeg" /><Relationship Id="rId4" Type="http://schemas.openxmlformats.org/officeDocument/2006/relationships/image" Target="../media/image3.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10.jpeg" /><Relationship Id="rId4" Type="http://schemas.openxmlformats.org/officeDocument/2006/relationships/image" Target="../media/image11.jpeg" /><Relationship Id="rId5" Type="http://schemas.openxmlformats.org/officeDocument/2006/relationships/image" Target="../media/image3.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2.jpeg" /><Relationship Id="rId3" Type="http://schemas.openxmlformats.org/officeDocument/2006/relationships/image" Target="../media/image3.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158024067026006046"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2" r="-12"/>
          </a:stretch>
        </a:blipFill>
      </p:bgPr>
    </p:bg>
    <p:spTree>
      <p:nvGrpSpPr>
        <p:cNvPr id="1" name=""/>
        <p:cNvGrpSpPr/>
        <p:nvPr/>
      </p:nvGrpSpPr>
      <p:grpSpPr>
        <a:xfrm>
          <a:off x="0" y="0"/>
          <a:ext cx="0" cy="0"/>
        </a:xfrm>
      </p:grpSpPr>
      <p:sp>
        <p:nvSpPr>
          <p:cNvPr id="2" name="TextBox 2"/>
          <p:cNvSpPr txBox="1"/>
          <p:nvPr/>
        </p:nvSpPr>
        <p:spPr>
          <a:xfrm>
            <a:off x="489687" y="2615175"/>
            <a:ext cx="9886950" cy="20002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950" b="1">
                <a:solidFill>
                  <a:schemeClr val="accent1"/>
                </a:solidFill>
                <a:latin typeface="Microsoft Yahei"/>
                <a:ea typeface="Microsoft Yahei"/>
                <a:cs typeface="Microsoft Yahei"/>
              </a:rPr>
              <a:t>烟草品牌营销模式转型研究</a:t>
            </a:r>
          </a:p>
        </p:txBody>
      </p:sp>
      <p:sp>
        <p:nvSpPr>
          <p:cNvPr id="3" name="TextBox 3"/>
          <p:cNvSpPr txBox="1"/>
          <p:nvPr/>
        </p:nvSpPr>
        <p:spPr>
          <a:xfrm>
            <a:off x="489687" y="5731877"/>
            <a:ext cx="2447925" cy="50482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025">
                <a:solidFill>
                  <a:schemeClr val="dk1"/>
                </a:solidFill>
                <a:latin typeface="Microsoft Yahei"/>
                <a:ea typeface="Microsoft Yahei"/>
                <a:cs typeface="Microsoft Yahei"/>
              </a:rPr>
              <a:t>汇报人：XXX</a:t>
            </a:r>
          </a:p>
        </p:txBody>
      </p:sp>
      <p:sp>
        <p:nvSpPr>
          <p:cNvPr id="4" name="TextBox 4"/>
          <p:cNvSpPr txBox="1"/>
          <p:nvPr/>
        </p:nvSpPr>
        <p:spPr>
          <a:xfrm>
            <a:off x="2831743" y="5731877"/>
            <a:ext cx="6934200" cy="50482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025">
                <a:solidFill>
                  <a:schemeClr val="dk1"/>
                </a:solidFill>
                <a:latin typeface="Microsoft Yahei"/>
                <a:ea typeface="Microsoft Yahei"/>
                <a:cs typeface="Microsoft Yahei"/>
              </a:rPr>
              <a:t>2024-01-16</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127" y="0"/>
            <a:ext cx="12191747" cy="6858000"/>
          </a:xfrm>
          <a:prstGeom prst="rect">
            <a:avLst/>
          </a:prstGeom>
        </p:spPr>
      </p:pic>
      <p:sp>
        <p:nvSpPr>
          <p:cNvPr id="3" name="TextBox 3"/>
          <p:cNvSpPr txBox="1"/>
          <p:nvPr/>
        </p:nvSpPr>
        <p:spPr>
          <a:xfrm>
            <a:off x="1433708" y="1852562"/>
            <a:ext cx="6974588" cy="4110990"/>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40000"/>
              </a:lnSpc>
              <a:spcBef>
                <a:spcPts val="375"/>
              </a:spcBef>
              <a:buFont typeface="Arial"/>
              <a:buChar char="•"/>
            </a:pPr>
            <a:r>
              <a:rPr lang="en-US" sz="2400">
                <a:solidFill>
                  <a:schemeClr val="accent1"/>
                </a:solidFill>
                <a:latin typeface="Microsoft Yahei"/>
                <a:ea typeface="Microsoft Yahei"/>
                <a:cs typeface="Microsoft Yahei"/>
              </a:rPr>
              <a:t>引言</a:t>
            </a:r>
          </a:p>
          <a:p>
            <a:pPr marL="203200" lvl="0" indent="-203200">
              <a:lnSpc>
                <a:spcPct val="140000"/>
              </a:lnSpc>
              <a:spcBef>
                <a:spcPts val="375"/>
              </a:spcBef>
              <a:buFont typeface="Arial"/>
              <a:buChar char="•"/>
            </a:pPr>
            <a:r>
              <a:rPr lang="en-US" sz="2400">
                <a:solidFill>
                  <a:schemeClr val="accent1"/>
                </a:solidFill>
                <a:latin typeface="Microsoft Yahei"/>
                <a:ea typeface="Microsoft Yahei"/>
                <a:cs typeface="Microsoft Yahei"/>
              </a:rPr>
              <a:t>烟草品牌营销现状分析</a:t>
            </a:r>
          </a:p>
          <a:p>
            <a:pPr marL="203200" lvl="0" indent="-203200">
              <a:lnSpc>
                <a:spcPct val="140000"/>
              </a:lnSpc>
              <a:spcBef>
                <a:spcPts val="375"/>
              </a:spcBef>
              <a:buFont typeface="Arial"/>
              <a:buChar char="•"/>
            </a:pPr>
            <a:r>
              <a:rPr lang="en-US" sz="2400">
                <a:solidFill>
                  <a:schemeClr val="accent1"/>
                </a:solidFill>
                <a:latin typeface="Microsoft Yahei"/>
                <a:ea typeface="Microsoft Yahei"/>
                <a:cs typeface="Microsoft Yahei"/>
              </a:rPr>
              <a:t>烟草品牌营销模式转型的必要性</a:t>
            </a:r>
          </a:p>
          <a:p>
            <a:pPr marL="203200" lvl="0" indent="-203200">
              <a:lnSpc>
                <a:spcPct val="140000"/>
              </a:lnSpc>
              <a:spcBef>
                <a:spcPts val="375"/>
              </a:spcBef>
              <a:buFont typeface="Arial"/>
              <a:buChar char="•"/>
            </a:pPr>
            <a:r>
              <a:rPr lang="en-US" sz="2400">
                <a:solidFill>
                  <a:schemeClr val="accent1"/>
                </a:solidFill>
                <a:latin typeface="Microsoft Yahei"/>
                <a:ea typeface="Microsoft Yahei"/>
                <a:cs typeface="Microsoft Yahei"/>
              </a:rPr>
              <a:t>烟草品牌营销模式转型策略</a:t>
            </a:r>
          </a:p>
          <a:p>
            <a:pPr marL="203200" lvl="0" indent="-203200">
              <a:lnSpc>
                <a:spcPct val="140000"/>
              </a:lnSpc>
              <a:spcBef>
                <a:spcPts val="375"/>
              </a:spcBef>
              <a:buFont typeface="Arial"/>
              <a:buChar char="•"/>
            </a:pPr>
            <a:r>
              <a:rPr lang="en-US" sz="2400">
                <a:solidFill>
                  <a:schemeClr val="accent1"/>
                </a:solidFill>
                <a:latin typeface="Microsoft Yahei"/>
                <a:ea typeface="Microsoft Yahei"/>
                <a:cs typeface="Microsoft Yahei"/>
              </a:rPr>
              <a:t>烟草品牌营销模式转型的实施与效果评估</a:t>
            </a:r>
          </a:p>
          <a:p>
            <a:pPr marL="203200" lvl="0" indent="-203200">
              <a:lnSpc>
                <a:spcPct val="140000"/>
              </a:lnSpc>
              <a:spcBef>
                <a:spcPts val="375"/>
              </a:spcBef>
              <a:buFont typeface="Arial"/>
              <a:buChar char="•"/>
            </a:pPr>
            <a:r>
              <a:rPr lang="en-US" sz="2400">
                <a:solidFill>
                  <a:schemeClr val="accent1"/>
                </a:solidFill>
                <a:latin typeface="Microsoft Yahei"/>
                <a:ea typeface="Microsoft Yahei"/>
                <a:cs typeface="Microsoft Yahei"/>
              </a:rPr>
              <a:t>结论与展望</a:t>
            </a:r>
          </a:p>
          <a:p>
            <a:pPr marL="203200" lvl="0" indent="-203200">
              <a:lnSpc>
                <a:spcPct val="140000"/>
              </a:lnSpc>
              <a:spcBef>
                <a:spcPts val="375"/>
              </a:spcBef>
              <a:buFont typeface="Arial"/>
              <a:buChar char="•"/>
            </a:pPr>
            <a:r>
              <a:rPr lang="en-US" sz="2400">
                <a:solidFill>
                  <a:schemeClr val="accent1"/>
                </a:solidFill>
                <a:latin typeface="Microsoft Yahei"/>
                <a:ea typeface="Microsoft Yahei"/>
                <a:cs typeface="Microsoft Yahei"/>
              </a:rPr>
              <a:t>参考文献</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2" r="-12"/>
          </a:stretch>
        </a:blipFill>
      </p:bgPr>
    </p:bg>
    <p:spTree>
      <p:nvGrpSpPr>
        <p:cNvPr id="1" name=""/>
        <p:cNvGrpSpPr/>
        <p:nvPr/>
      </p:nvGrpSpPr>
      <p:grpSpPr>
        <a:xfrm>
          <a:off x="0" y="0"/>
          <a:ext cx="0" cy="0"/>
        </a:xfrm>
      </p:grpSpPr>
      <p:sp>
        <p:nvSpPr>
          <p:cNvPr id="2" name="TextBox 2"/>
          <p:cNvSpPr txBox="1"/>
          <p:nvPr/>
        </p:nvSpPr>
        <p:spPr>
          <a:xfrm>
            <a:off x="-1706803" y="1236400"/>
            <a:ext cx="7392082" cy="1138956"/>
          </a:xfrm>
          <a:prstGeom prst="rect">
            <a:avLst/>
          </a:prstGeom>
        </p:spPr>
        <p:txBody>
          <a:bodyPr wrap="square" lIns="66008" tIns="33052" rIns="66008" bIns="33052"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5400" b="1">
                <a:solidFill>
                  <a:srgbClr val="FFFFFF">
                    <a:alpha val="100000"/>
                  </a:srgbClr>
                </a:solidFill>
                <a:latin typeface="Microsoft Yahei"/>
                <a:ea typeface="Microsoft Yahei"/>
                <a:cs typeface="Microsoft Yahei"/>
              </a:rPr>
              <a:t>01</a:t>
            </a:r>
          </a:p>
        </p:txBody>
      </p:sp>
      <p:sp>
        <p:nvSpPr>
          <p:cNvPr id="3" name="TextBox 3"/>
          <p:cNvSpPr txBox="1"/>
          <p:nvPr/>
        </p:nvSpPr>
        <p:spPr>
          <a:xfrm>
            <a:off x="1365325" y="2628863"/>
            <a:ext cx="9888855" cy="18059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4500" b="1">
                <a:solidFill>
                  <a:schemeClr val="accent1"/>
                </a:solidFill>
                <a:latin typeface="Microsoft Yahei"/>
                <a:ea typeface="Microsoft Yahei"/>
                <a:cs typeface="Microsoft Yahei"/>
              </a:rPr>
              <a:t>引言</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solidFill>
                <a:latin typeface="Microsoft Yahei"/>
                <a:ea typeface="Microsoft Yahei"/>
                <a:cs typeface="Microsoft Yahei"/>
              </a:rPr>
              <a:t>烟草行业的发展历程</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solidFill>
                <a:latin typeface="Microsoft Yahei"/>
                <a:ea typeface="Microsoft Yahei"/>
                <a:cs typeface="Microsoft Yahei"/>
              </a:rPr>
              <a:t>烟草行业经历了多年的发展，已经成为全球范围内的重要产业之一。然而，随着人们健康意识的提高和全球控烟政策的加强，烟草行业面临着巨大的挑战。</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solidFill>
                <a:latin typeface="Microsoft Yahei"/>
                <a:ea typeface="Microsoft Yahei"/>
                <a:cs typeface="Microsoft Yahei"/>
              </a:rPr>
              <a:t>营销模式转型的必要性</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solidFill>
                <a:latin typeface="Microsoft Yahei"/>
                <a:ea typeface="Microsoft Yahei"/>
                <a:cs typeface="Microsoft Yahei"/>
              </a:rPr>
              <a:t>传统的烟草品牌营销模式以广告宣传和促销为主要手段，但随着市场环境的变化和消费者需求的升级，这种模式已经难以满足企业的长期发展需求。因此，烟草品牌营销模式的转型成为行业发展的必然趋势。</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24687" r="24687"/>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研究背景</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6575" y="1250443"/>
            <a:ext cx="10458850" cy="243840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00074" y="2175786"/>
            <a:ext cx="958290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rgbClr val="FFFFFF"/>
                </a:solidFill>
                <a:latin typeface="Microsoft Yahei"/>
                <a:ea typeface="Microsoft Yahei"/>
                <a:cs typeface="Microsoft Yahei"/>
              </a:rPr>
              <a:t>本研究旨在探讨烟草品牌营销模式的转型，分析其影响因素和转型路径，为烟草企业提供有益的参考和借鉴。</a:t>
            </a:r>
          </a:p>
        </p:txBody>
      </p:sp>
      <p:sp>
        <p:nvSpPr>
          <p:cNvPr id="4" name="TextBox 4"/>
          <p:cNvSpPr txBox="1"/>
          <p:nvPr/>
        </p:nvSpPr>
        <p:spPr>
          <a:xfrm>
            <a:off x="1300074" y="1380567"/>
            <a:ext cx="9417017"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solidFill>
                <a:latin typeface="Microsoft Yahei"/>
                <a:ea typeface="Microsoft Yahei"/>
                <a:cs typeface="Microsoft Yahei"/>
              </a:rPr>
              <a:t>研究目的</a:t>
            </a:r>
          </a:p>
        </p:txBody>
      </p:sp>
      <p:sp>
        <p:nvSpPr>
          <p:cNvPr id="5" name="AutoShape 5"/>
          <p:cNvSpPr/>
          <p:nvPr/>
        </p:nvSpPr>
        <p:spPr>
          <a:xfrm>
            <a:off x="866575" y="3952506"/>
            <a:ext cx="10458850" cy="2438400"/>
          </a:xfrm>
          <a:prstGeom prst="round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287882" y="4870218"/>
            <a:ext cx="9582150"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accent1">
                    <a:lumMod val="50000"/>
                  </a:schemeClr>
                </a:solidFill>
                <a:latin typeface="Microsoft Yahei"/>
                <a:ea typeface="Microsoft Yahei"/>
                <a:cs typeface="Microsoft Yahei"/>
              </a:rPr>
              <a:t>通过研究烟草品牌营销模式的转型，有助于深入了解烟草市场的变化和消费者需求的变化，为烟草企业提供更加精准的市场定位和营销策略，促进烟草行业的可持续发展。同时，本研究也有助于丰富市场营销理论，为其他行业的营销模式转型提供借鉴和启示。</a:t>
            </a:r>
          </a:p>
        </p:txBody>
      </p:sp>
      <p:sp>
        <p:nvSpPr>
          <p:cNvPr id="7" name="TextBox 7"/>
          <p:cNvSpPr txBox="1"/>
          <p:nvPr/>
        </p:nvSpPr>
        <p:spPr>
          <a:xfrm>
            <a:off x="1287882" y="4099383"/>
            <a:ext cx="9677400"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chemeClr val="accent1"/>
                </a:solidFill>
                <a:latin typeface="Microsoft Yahei"/>
                <a:ea typeface="Microsoft Yahei"/>
                <a:cs typeface="Microsoft Yahei"/>
              </a:rPr>
              <a:t>研究意义</a:t>
            </a:r>
          </a:p>
        </p:txBody>
      </p:sp>
      <p:cxnSp>
        <p:nvCxnSpPr>
          <p:cNvPr id="8" name="Connector 8"/>
          <p:cNvCxnSpPr/>
          <p:nvPr/>
        </p:nvCxnSpPr>
        <p:spPr>
          <a:xfrm>
            <a:off x="1473659" y="4829453"/>
            <a:ext cx="9220298" cy="0"/>
          </a:xfrm>
          <a:prstGeom prst="line">
            <a:avLst/>
          </a:prstGeom>
          <a:ln w="9525">
            <a:solidFill>
              <a:schemeClr val="accent1"/>
            </a:solidFill>
            <a:prstDash val="solid"/>
            <a:headEnd type="oval"/>
          </a:ln>
        </p:spPr>
        <p:style>
          <a:lnRef idx="0">
            <a:schemeClr val="accent1"/>
          </a:lnRef>
          <a:fillRef idx="1">
            <a:schemeClr val="accent1"/>
          </a:fillRef>
          <a:effectRef idx="0">
            <a:schemeClr val="accent1"/>
          </a:effectRef>
          <a:fontRef idx="minor">
            <a:schemeClr val="lt1"/>
          </a:fontRef>
        </p:style>
      </p:cxnSp>
      <p:cxnSp>
        <p:nvCxnSpPr>
          <p:cNvPr id="9" name="Connector 9"/>
          <p:cNvCxnSpPr/>
          <p:nvPr/>
        </p:nvCxnSpPr>
        <p:spPr>
          <a:xfrm>
            <a:off x="1481378" y="2175786"/>
            <a:ext cx="9220298" cy="0"/>
          </a:xfrm>
          <a:prstGeom prst="line">
            <a:avLst/>
          </a:prstGeom>
          <a:ln w="9525">
            <a:solidFill>
              <a:schemeClr val="accent1">
                <a:lumMod val="20000"/>
                <a:lumOff val="80000"/>
              </a:schemeClr>
            </a:solidFill>
            <a:prstDash val="solid"/>
            <a:headEnd type="oval"/>
          </a:ln>
        </p:spPr>
        <p:style>
          <a:lnRef idx="0">
            <a:schemeClr val="accent1"/>
          </a:lnRef>
          <a:fillRef idx="1">
            <a:schemeClr val="accent1"/>
          </a:fillRef>
          <a:effectRef idx="0">
            <a:schemeClr val="accent1"/>
          </a:effectRef>
          <a:fontRef idx="minor">
            <a:schemeClr val="lt1"/>
          </a:fontRef>
        </p:style>
      </p:cxnSp>
      <p:sp>
        <p:nvSpPr>
          <p:cNvPr id="10" name="AutoShape 1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TextBox 3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研究目的和意义</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2" r="-12"/>
          </a:stretch>
        </a:blipFill>
      </p:bgPr>
    </p:bg>
    <p:spTree>
      <p:nvGrpSpPr>
        <p:cNvPr id="1" name=""/>
        <p:cNvGrpSpPr/>
        <p:nvPr/>
      </p:nvGrpSpPr>
      <p:grpSpPr>
        <a:xfrm>
          <a:off x="0" y="0"/>
          <a:ext cx="0" cy="0"/>
        </a:xfrm>
      </p:grpSpPr>
      <p:sp>
        <p:nvSpPr>
          <p:cNvPr id="2" name="TextBox 2"/>
          <p:cNvSpPr txBox="1"/>
          <p:nvPr/>
        </p:nvSpPr>
        <p:spPr>
          <a:xfrm>
            <a:off x="-1706803" y="1236400"/>
            <a:ext cx="7392082" cy="1138956"/>
          </a:xfrm>
          <a:prstGeom prst="rect">
            <a:avLst/>
          </a:prstGeom>
        </p:spPr>
        <p:txBody>
          <a:bodyPr wrap="square" lIns="66008" tIns="33052" rIns="66008" bIns="33052"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5400" b="1">
                <a:solidFill>
                  <a:srgbClr val="FFFFFF">
                    <a:alpha val="100000"/>
                  </a:srgbClr>
                </a:solidFill>
                <a:latin typeface="Microsoft Yahei"/>
                <a:ea typeface="Microsoft Yahei"/>
                <a:cs typeface="Microsoft Yahei"/>
              </a:rPr>
              <a:t>02</a:t>
            </a:r>
          </a:p>
        </p:txBody>
      </p:sp>
      <p:sp>
        <p:nvSpPr>
          <p:cNvPr id="3" name="TextBox 3"/>
          <p:cNvSpPr txBox="1"/>
          <p:nvPr/>
        </p:nvSpPr>
        <p:spPr>
          <a:xfrm>
            <a:off x="1365325" y="2628863"/>
            <a:ext cx="9888855" cy="18059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4500" b="1">
                <a:solidFill>
                  <a:schemeClr val="accent1"/>
                </a:solidFill>
                <a:latin typeface="Microsoft Yahei"/>
                <a:ea typeface="Microsoft Yahei"/>
                <a:cs typeface="Microsoft Yahei"/>
              </a:rPr>
              <a:t>烟草品牌营销现状分析</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435703" y="1925288"/>
            <a:ext cx="3294412" cy="3294412"/>
          </a:xfrm>
          <a:prstGeom prst="blockArc">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rot="10800000">
            <a:off x="1435703" y="2063782"/>
            <a:ext cx="3294412" cy="3294412"/>
          </a:xfrm>
          <a:prstGeom prst="blockArc">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2699099" y="3358880"/>
            <a:ext cx="767367" cy="703933"/>
          </a:xfrm>
          <a:custGeom>
            <a:rect l="l" t="t" r="r" b="b"/>
            <a:pathLst>
              <a:path w="986" h="905">
                <a:moveTo>
                  <a:pt x="298" y="855"/>
                </a:moveTo>
                <a:lnTo>
                  <a:pt x="359" y="855"/>
                </a:lnTo>
                <a:lnTo>
                  <a:pt x="359" y="855"/>
                </a:lnTo>
                <a:lnTo>
                  <a:pt x="374" y="838"/>
                </a:lnTo>
                <a:lnTo>
                  <a:pt x="388" y="819"/>
                </a:lnTo>
                <a:lnTo>
                  <a:pt x="401" y="799"/>
                </a:lnTo>
                <a:lnTo>
                  <a:pt x="412" y="776"/>
                </a:lnTo>
                <a:lnTo>
                  <a:pt x="421" y="752"/>
                </a:lnTo>
                <a:lnTo>
                  <a:pt x="427" y="725"/>
                </a:lnTo>
                <a:lnTo>
                  <a:pt x="432" y="697"/>
                </a:lnTo>
                <a:lnTo>
                  <a:pt x="436" y="666"/>
                </a:lnTo>
                <a:lnTo>
                  <a:pt x="425" y="666"/>
                </a:lnTo>
                <a:lnTo>
                  <a:pt x="425" y="666"/>
                </a:lnTo>
                <a:lnTo>
                  <a:pt x="418" y="666"/>
                </a:lnTo>
                <a:lnTo>
                  <a:pt x="412" y="664"/>
                </a:lnTo>
                <a:lnTo>
                  <a:pt x="405" y="661"/>
                </a:lnTo>
                <a:lnTo>
                  <a:pt x="401" y="656"/>
                </a:lnTo>
                <a:lnTo>
                  <a:pt x="397" y="651"/>
                </a:lnTo>
                <a:lnTo>
                  <a:pt x="393" y="646"/>
                </a:lnTo>
                <a:lnTo>
                  <a:pt x="391" y="639"/>
                </a:lnTo>
                <a:lnTo>
                  <a:pt x="390" y="633"/>
                </a:lnTo>
                <a:lnTo>
                  <a:pt x="390" y="633"/>
                </a:lnTo>
                <a:lnTo>
                  <a:pt x="390" y="633"/>
                </a:lnTo>
                <a:lnTo>
                  <a:pt x="391" y="625"/>
                </a:lnTo>
                <a:lnTo>
                  <a:pt x="393" y="620"/>
                </a:lnTo>
                <a:lnTo>
                  <a:pt x="397" y="613"/>
                </a:lnTo>
                <a:lnTo>
                  <a:pt x="401" y="609"/>
                </a:lnTo>
                <a:lnTo>
                  <a:pt x="405" y="604"/>
                </a:lnTo>
                <a:lnTo>
                  <a:pt x="412" y="601"/>
                </a:lnTo>
                <a:lnTo>
                  <a:pt x="418" y="599"/>
                </a:lnTo>
                <a:lnTo>
                  <a:pt x="425" y="598"/>
                </a:lnTo>
                <a:lnTo>
                  <a:pt x="442" y="598"/>
                </a:lnTo>
                <a:lnTo>
                  <a:pt x="442" y="598"/>
                </a:lnTo>
                <a:lnTo>
                  <a:pt x="417" y="573"/>
                </a:lnTo>
                <a:lnTo>
                  <a:pt x="393" y="546"/>
                </a:lnTo>
                <a:lnTo>
                  <a:pt x="371" y="519"/>
                </a:lnTo>
                <a:lnTo>
                  <a:pt x="351" y="489"/>
                </a:lnTo>
                <a:lnTo>
                  <a:pt x="337" y="512"/>
                </a:lnTo>
                <a:lnTo>
                  <a:pt x="337" y="512"/>
                </a:lnTo>
                <a:lnTo>
                  <a:pt x="277" y="476"/>
                </a:lnTo>
                <a:lnTo>
                  <a:pt x="248" y="458"/>
                </a:lnTo>
                <a:lnTo>
                  <a:pt x="219" y="438"/>
                </a:lnTo>
                <a:lnTo>
                  <a:pt x="191" y="418"/>
                </a:lnTo>
                <a:lnTo>
                  <a:pt x="164" y="395"/>
                </a:lnTo>
                <a:lnTo>
                  <a:pt x="138" y="371"/>
                </a:lnTo>
                <a:lnTo>
                  <a:pt x="126" y="358"/>
                </a:lnTo>
                <a:lnTo>
                  <a:pt x="114" y="345"/>
                </a:lnTo>
                <a:lnTo>
                  <a:pt x="114" y="345"/>
                </a:lnTo>
                <a:lnTo>
                  <a:pt x="102" y="331"/>
                </a:lnTo>
                <a:lnTo>
                  <a:pt x="92" y="317"/>
                </a:lnTo>
                <a:lnTo>
                  <a:pt x="81" y="301"/>
                </a:lnTo>
                <a:lnTo>
                  <a:pt x="71" y="285"/>
                </a:lnTo>
                <a:lnTo>
                  <a:pt x="61" y="269"/>
                </a:lnTo>
                <a:lnTo>
                  <a:pt x="53" y="251"/>
                </a:lnTo>
                <a:lnTo>
                  <a:pt x="44" y="234"/>
                </a:lnTo>
                <a:lnTo>
                  <a:pt x="36" y="216"/>
                </a:lnTo>
                <a:lnTo>
                  <a:pt x="30" y="196"/>
                </a:lnTo>
                <a:lnTo>
                  <a:pt x="23" y="175"/>
                </a:lnTo>
                <a:lnTo>
                  <a:pt x="18" y="154"/>
                </a:lnTo>
                <a:lnTo>
                  <a:pt x="13" y="132"/>
                </a:lnTo>
                <a:lnTo>
                  <a:pt x="9" y="108"/>
                </a:lnTo>
                <a:lnTo>
                  <a:pt x="6" y="84"/>
                </a:lnTo>
                <a:lnTo>
                  <a:pt x="4" y="59"/>
                </a:lnTo>
                <a:lnTo>
                  <a:pt x="3" y="33"/>
                </a:lnTo>
                <a:lnTo>
                  <a:pt x="0" y="0"/>
                </a:lnTo>
                <a:lnTo>
                  <a:pt x="33" y="7"/>
                </a:lnTo>
                <a:lnTo>
                  <a:pt x="239" y="55"/>
                </a:lnTo>
                <a:lnTo>
                  <a:pt x="252" y="58"/>
                </a:lnTo>
                <a:lnTo>
                  <a:pt x="252" y="58"/>
                </a:lnTo>
                <a:lnTo>
                  <a:pt x="256" y="23"/>
                </a:lnTo>
                <a:lnTo>
                  <a:pt x="473" y="23"/>
                </a:lnTo>
                <a:lnTo>
                  <a:pt x="520" y="23"/>
                </a:lnTo>
                <a:lnTo>
                  <a:pt x="737" y="23"/>
                </a:lnTo>
                <a:lnTo>
                  <a:pt x="737" y="23"/>
                </a:lnTo>
                <a:lnTo>
                  <a:pt x="740" y="57"/>
                </a:lnTo>
                <a:lnTo>
                  <a:pt x="751" y="55"/>
                </a:lnTo>
                <a:lnTo>
                  <a:pt x="956" y="7"/>
                </a:lnTo>
                <a:lnTo>
                  <a:pt x="988" y="0"/>
                </a:lnTo>
                <a:lnTo>
                  <a:pt x="987" y="33"/>
                </a:lnTo>
                <a:lnTo>
                  <a:pt x="987" y="33"/>
                </a:lnTo>
                <a:lnTo>
                  <a:pt x="986" y="59"/>
                </a:lnTo>
                <a:lnTo>
                  <a:pt x="983" y="84"/>
                </a:lnTo>
                <a:lnTo>
                  <a:pt x="980" y="108"/>
                </a:lnTo>
                <a:lnTo>
                  <a:pt x="976" y="132"/>
                </a:lnTo>
                <a:lnTo>
                  <a:pt x="971" y="154"/>
                </a:lnTo>
                <a:lnTo>
                  <a:pt x="965" y="175"/>
                </a:lnTo>
                <a:lnTo>
                  <a:pt x="960" y="196"/>
                </a:lnTo>
                <a:lnTo>
                  <a:pt x="952" y="216"/>
                </a:lnTo>
                <a:lnTo>
                  <a:pt x="945" y="234"/>
                </a:lnTo>
                <a:lnTo>
                  <a:pt x="936" y="251"/>
                </a:lnTo>
                <a:lnTo>
                  <a:pt x="927" y="269"/>
                </a:lnTo>
                <a:lnTo>
                  <a:pt x="918" y="285"/>
                </a:lnTo>
                <a:lnTo>
                  <a:pt x="908" y="301"/>
                </a:lnTo>
                <a:lnTo>
                  <a:pt x="897" y="317"/>
                </a:lnTo>
                <a:lnTo>
                  <a:pt x="886" y="331"/>
                </a:lnTo>
                <a:lnTo>
                  <a:pt x="874" y="345"/>
                </a:lnTo>
                <a:lnTo>
                  <a:pt x="874" y="345"/>
                </a:lnTo>
                <a:lnTo>
                  <a:pt x="862" y="358"/>
                </a:lnTo>
                <a:lnTo>
                  <a:pt x="850" y="371"/>
                </a:lnTo>
                <a:lnTo>
                  <a:pt x="825" y="395"/>
                </a:lnTo>
                <a:lnTo>
                  <a:pt x="798" y="418"/>
                </a:lnTo>
                <a:lnTo>
                  <a:pt x="770" y="438"/>
                </a:lnTo>
                <a:lnTo>
                  <a:pt x="742" y="458"/>
                </a:lnTo>
                <a:lnTo>
                  <a:pt x="713" y="476"/>
                </a:lnTo>
                <a:lnTo>
                  <a:pt x="653" y="512"/>
                </a:lnTo>
                <a:lnTo>
                  <a:pt x="640" y="491"/>
                </a:lnTo>
                <a:lnTo>
                  <a:pt x="640" y="491"/>
                </a:lnTo>
                <a:lnTo>
                  <a:pt x="620" y="521"/>
                </a:lnTo>
                <a:lnTo>
                  <a:pt x="599" y="548"/>
                </a:lnTo>
                <a:lnTo>
                  <a:pt x="576" y="574"/>
                </a:lnTo>
                <a:lnTo>
                  <a:pt x="551" y="598"/>
                </a:lnTo>
                <a:lnTo>
                  <a:pt x="567" y="598"/>
                </a:lnTo>
                <a:lnTo>
                  <a:pt x="567" y="598"/>
                </a:lnTo>
                <a:lnTo>
                  <a:pt x="574" y="599"/>
                </a:lnTo>
                <a:lnTo>
                  <a:pt x="580" y="601"/>
                </a:lnTo>
                <a:lnTo>
                  <a:pt x="586" y="604"/>
                </a:lnTo>
                <a:lnTo>
                  <a:pt x="591" y="609"/>
                </a:lnTo>
                <a:lnTo>
                  <a:pt x="595" y="613"/>
                </a:lnTo>
                <a:lnTo>
                  <a:pt x="599" y="620"/>
                </a:lnTo>
                <a:lnTo>
                  <a:pt x="601" y="625"/>
                </a:lnTo>
                <a:lnTo>
                  <a:pt x="601" y="633"/>
                </a:lnTo>
                <a:lnTo>
                  <a:pt x="601" y="633"/>
                </a:lnTo>
                <a:lnTo>
                  <a:pt x="601" y="633"/>
                </a:lnTo>
                <a:lnTo>
                  <a:pt x="601" y="639"/>
                </a:lnTo>
                <a:lnTo>
                  <a:pt x="599" y="646"/>
                </a:lnTo>
                <a:lnTo>
                  <a:pt x="595" y="651"/>
                </a:lnTo>
                <a:lnTo>
                  <a:pt x="591" y="656"/>
                </a:lnTo>
                <a:lnTo>
                  <a:pt x="586" y="661"/>
                </a:lnTo>
                <a:lnTo>
                  <a:pt x="580" y="664"/>
                </a:lnTo>
                <a:lnTo>
                  <a:pt x="574" y="666"/>
                </a:lnTo>
                <a:lnTo>
                  <a:pt x="567" y="666"/>
                </a:lnTo>
                <a:lnTo>
                  <a:pt x="557" y="666"/>
                </a:lnTo>
                <a:lnTo>
                  <a:pt x="557" y="666"/>
                </a:lnTo>
                <a:lnTo>
                  <a:pt x="561" y="697"/>
                </a:lnTo>
                <a:lnTo>
                  <a:pt x="565" y="725"/>
                </a:lnTo>
                <a:lnTo>
                  <a:pt x="572" y="752"/>
                </a:lnTo>
                <a:lnTo>
                  <a:pt x="581" y="776"/>
                </a:lnTo>
                <a:lnTo>
                  <a:pt x="592" y="799"/>
                </a:lnTo>
                <a:lnTo>
                  <a:pt x="605" y="819"/>
                </a:lnTo>
                <a:lnTo>
                  <a:pt x="619" y="838"/>
                </a:lnTo>
                <a:lnTo>
                  <a:pt x="634" y="855"/>
                </a:lnTo>
                <a:lnTo>
                  <a:pt x="697" y="855"/>
                </a:lnTo>
                <a:lnTo>
                  <a:pt x="713" y="905"/>
                </a:lnTo>
                <a:lnTo>
                  <a:pt x="283" y="905"/>
                </a:lnTo>
                <a:lnTo>
                  <a:pt x="298" y="855"/>
                </a:lnTo>
                <a:lnTo>
                  <a:pt x="298" y="855"/>
                </a:lnTo>
                <a:close/>
                <a:moveTo>
                  <a:pt x="742" y="109"/>
                </a:moveTo>
                <a:lnTo>
                  <a:pt x="742" y="109"/>
                </a:lnTo>
                <a:lnTo>
                  <a:pt x="741" y="157"/>
                </a:lnTo>
                <a:lnTo>
                  <a:pt x="737" y="203"/>
                </a:lnTo>
                <a:lnTo>
                  <a:pt x="731" y="247"/>
                </a:lnTo>
                <a:lnTo>
                  <a:pt x="723" y="289"/>
                </a:lnTo>
                <a:lnTo>
                  <a:pt x="719" y="310"/>
                </a:lnTo>
                <a:lnTo>
                  <a:pt x="714" y="331"/>
                </a:lnTo>
                <a:lnTo>
                  <a:pt x="707" y="350"/>
                </a:lnTo>
                <a:lnTo>
                  <a:pt x="701" y="370"/>
                </a:lnTo>
                <a:lnTo>
                  <a:pt x="693" y="388"/>
                </a:lnTo>
                <a:lnTo>
                  <a:pt x="685" y="407"/>
                </a:lnTo>
                <a:lnTo>
                  <a:pt x="678" y="425"/>
                </a:lnTo>
                <a:lnTo>
                  <a:pt x="669" y="443"/>
                </a:lnTo>
                <a:lnTo>
                  <a:pt x="669" y="443"/>
                </a:lnTo>
                <a:lnTo>
                  <a:pt x="715" y="414"/>
                </a:lnTo>
                <a:lnTo>
                  <a:pt x="736" y="399"/>
                </a:lnTo>
                <a:lnTo>
                  <a:pt x="758" y="383"/>
                </a:lnTo>
                <a:lnTo>
                  <a:pt x="779" y="367"/>
                </a:lnTo>
                <a:lnTo>
                  <a:pt x="798" y="349"/>
                </a:lnTo>
                <a:lnTo>
                  <a:pt x="818" y="331"/>
                </a:lnTo>
                <a:lnTo>
                  <a:pt x="836" y="311"/>
                </a:lnTo>
                <a:lnTo>
                  <a:pt x="836" y="311"/>
                </a:lnTo>
                <a:lnTo>
                  <a:pt x="855" y="288"/>
                </a:lnTo>
                <a:lnTo>
                  <a:pt x="871" y="263"/>
                </a:lnTo>
                <a:lnTo>
                  <a:pt x="886" y="236"/>
                </a:lnTo>
                <a:lnTo>
                  <a:pt x="894" y="222"/>
                </a:lnTo>
                <a:lnTo>
                  <a:pt x="900" y="208"/>
                </a:lnTo>
                <a:lnTo>
                  <a:pt x="906" y="192"/>
                </a:lnTo>
                <a:lnTo>
                  <a:pt x="912" y="177"/>
                </a:lnTo>
                <a:lnTo>
                  <a:pt x="917" y="159"/>
                </a:lnTo>
                <a:lnTo>
                  <a:pt x="921" y="142"/>
                </a:lnTo>
                <a:lnTo>
                  <a:pt x="925" y="123"/>
                </a:lnTo>
                <a:lnTo>
                  <a:pt x="929" y="105"/>
                </a:lnTo>
                <a:lnTo>
                  <a:pt x="932" y="85"/>
                </a:lnTo>
                <a:lnTo>
                  <a:pt x="934" y="66"/>
                </a:lnTo>
                <a:lnTo>
                  <a:pt x="793" y="97"/>
                </a:lnTo>
                <a:lnTo>
                  <a:pt x="808" y="130"/>
                </a:lnTo>
                <a:lnTo>
                  <a:pt x="761" y="152"/>
                </a:lnTo>
                <a:lnTo>
                  <a:pt x="742" y="109"/>
                </a:lnTo>
                <a:lnTo>
                  <a:pt x="742" y="109"/>
                </a:lnTo>
                <a:close/>
                <a:moveTo>
                  <a:pt x="326" y="446"/>
                </a:moveTo>
                <a:lnTo>
                  <a:pt x="326" y="446"/>
                </a:lnTo>
                <a:lnTo>
                  <a:pt x="316" y="428"/>
                </a:lnTo>
                <a:lnTo>
                  <a:pt x="308" y="409"/>
                </a:lnTo>
                <a:lnTo>
                  <a:pt x="300" y="390"/>
                </a:lnTo>
                <a:lnTo>
                  <a:pt x="292" y="371"/>
                </a:lnTo>
                <a:lnTo>
                  <a:pt x="286" y="350"/>
                </a:lnTo>
                <a:lnTo>
                  <a:pt x="279" y="331"/>
                </a:lnTo>
                <a:lnTo>
                  <a:pt x="274" y="309"/>
                </a:lnTo>
                <a:lnTo>
                  <a:pt x="269" y="288"/>
                </a:lnTo>
                <a:lnTo>
                  <a:pt x="264" y="267"/>
                </a:lnTo>
                <a:lnTo>
                  <a:pt x="261" y="244"/>
                </a:lnTo>
                <a:lnTo>
                  <a:pt x="258" y="221"/>
                </a:lnTo>
                <a:lnTo>
                  <a:pt x="256" y="198"/>
                </a:lnTo>
                <a:lnTo>
                  <a:pt x="253" y="174"/>
                </a:lnTo>
                <a:lnTo>
                  <a:pt x="252" y="151"/>
                </a:lnTo>
                <a:lnTo>
                  <a:pt x="251" y="102"/>
                </a:lnTo>
                <a:lnTo>
                  <a:pt x="228" y="152"/>
                </a:lnTo>
                <a:lnTo>
                  <a:pt x="182" y="130"/>
                </a:lnTo>
                <a:lnTo>
                  <a:pt x="197" y="97"/>
                </a:lnTo>
                <a:lnTo>
                  <a:pt x="56" y="66"/>
                </a:lnTo>
                <a:lnTo>
                  <a:pt x="56" y="66"/>
                </a:lnTo>
                <a:lnTo>
                  <a:pt x="58" y="85"/>
                </a:lnTo>
                <a:lnTo>
                  <a:pt x="60" y="105"/>
                </a:lnTo>
                <a:lnTo>
                  <a:pt x="63" y="123"/>
                </a:lnTo>
                <a:lnTo>
                  <a:pt x="68" y="142"/>
                </a:lnTo>
                <a:lnTo>
                  <a:pt x="72" y="159"/>
                </a:lnTo>
                <a:lnTo>
                  <a:pt x="77" y="177"/>
                </a:lnTo>
                <a:lnTo>
                  <a:pt x="83" y="192"/>
                </a:lnTo>
                <a:lnTo>
                  <a:pt x="89" y="208"/>
                </a:lnTo>
                <a:lnTo>
                  <a:pt x="96" y="222"/>
                </a:lnTo>
                <a:lnTo>
                  <a:pt x="102" y="236"/>
                </a:lnTo>
                <a:lnTo>
                  <a:pt x="118" y="263"/>
                </a:lnTo>
                <a:lnTo>
                  <a:pt x="135" y="288"/>
                </a:lnTo>
                <a:lnTo>
                  <a:pt x="153" y="311"/>
                </a:lnTo>
                <a:lnTo>
                  <a:pt x="153" y="311"/>
                </a:lnTo>
                <a:lnTo>
                  <a:pt x="172" y="332"/>
                </a:lnTo>
                <a:lnTo>
                  <a:pt x="191" y="350"/>
                </a:lnTo>
                <a:lnTo>
                  <a:pt x="212" y="369"/>
                </a:lnTo>
                <a:lnTo>
                  <a:pt x="234" y="385"/>
                </a:lnTo>
                <a:lnTo>
                  <a:pt x="256" y="401"/>
                </a:lnTo>
                <a:lnTo>
                  <a:pt x="279" y="417"/>
                </a:lnTo>
                <a:lnTo>
                  <a:pt x="326" y="446"/>
                </a:lnTo>
                <a:lnTo>
                  <a:pt x="326" y="446"/>
                </a:lnTo>
                <a:close/>
                <a:moveTo>
                  <a:pt x="304" y="70"/>
                </a:moveTo>
                <a:lnTo>
                  <a:pt x="304" y="70"/>
                </a:lnTo>
                <a:lnTo>
                  <a:pt x="304" y="120"/>
                </a:lnTo>
                <a:lnTo>
                  <a:pt x="307" y="170"/>
                </a:lnTo>
                <a:lnTo>
                  <a:pt x="309" y="194"/>
                </a:lnTo>
                <a:lnTo>
                  <a:pt x="312" y="218"/>
                </a:lnTo>
                <a:lnTo>
                  <a:pt x="315" y="242"/>
                </a:lnTo>
                <a:lnTo>
                  <a:pt x="320" y="266"/>
                </a:lnTo>
                <a:lnTo>
                  <a:pt x="320" y="266"/>
                </a:lnTo>
                <a:lnTo>
                  <a:pt x="325" y="288"/>
                </a:lnTo>
                <a:lnTo>
                  <a:pt x="331" y="312"/>
                </a:lnTo>
                <a:lnTo>
                  <a:pt x="339" y="335"/>
                </a:lnTo>
                <a:lnTo>
                  <a:pt x="348" y="358"/>
                </a:lnTo>
                <a:lnTo>
                  <a:pt x="358" y="380"/>
                </a:lnTo>
                <a:lnTo>
                  <a:pt x="368" y="401"/>
                </a:lnTo>
                <a:lnTo>
                  <a:pt x="381" y="423"/>
                </a:lnTo>
                <a:lnTo>
                  <a:pt x="394" y="445"/>
                </a:lnTo>
                <a:lnTo>
                  <a:pt x="394" y="445"/>
                </a:lnTo>
                <a:lnTo>
                  <a:pt x="398" y="448"/>
                </a:lnTo>
                <a:lnTo>
                  <a:pt x="401" y="450"/>
                </a:lnTo>
                <a:lnTo>
                  <a:pt x="404" y="452"/>
                </a:lnTo>
                <a:lnTo>
                  <a:pt x="407" y="453"/>
                </a:lnTo>
                <a:lnTo>
                  <a:pt x="412" y="453"/>
                </a:lnTo>
                <a:lnTo>
                  <a:pt x="416" y="453"/>
                </a:lnTo>
                <a:lnTo>
                  <a:pt x="419" y="452"/>
                </a:lnTo>
                <a:lnTo>
                  <a:pt x="424" y="450"/>
                </a:lnTo>
                <a:lnTo>
                  <a:pt x="424" y="450"/>
                </a:lnTo>
                <a:lnTo>
                  <a:pt x="427" y="447"/>
                </a:lnTo>
                <a:lnTo>
                  <a:pt x="429" y="444"/>
                </a:lnTo>
                <a:lnTo>
                  <a:pt x="430" y="440"/>
                </a:lnTo>
                <a:lnTo>
                  <a:pt x="431" y="436"/>
                </a:lnTo>
                <a:lnTo>
                  <a:pt x="432" y="433"/>
                </a:lnTo>
                <a:lnTo>
                  <a:pt x="431" y="428"/>
                </a:lnTo>
                <a:lnTo>
                  <a:pt x="430" y="425"/>
                </a:lnTo>
                <a:lnTo>
                  <a:pt x="428" y="421"/>
                </a:lnTo>
                <a:lnTo>
                  <a:pt x="428" y="421"/>
                </a:lnTo>
                <a:lnTo>
                  <a:pt x="416" y="402"/>
                </a:lnTo>
                <a:lnTo>
                  <a:pt x="404" y="382"/>
                </a:lnTo>
                <a:lnTo>
                  <a:pt x="394" y="362"/>
                </a:lnTo>
                <a:lnTo>
                  <a:pt x="386" y="342"/>
                </a:lnTo>
                <a:lnTo>
                  <a:pt x="378" y="321"/>
                </a:lnTo>
                <a:lnTo>
                  <a:pt x="371" y="300"/>
                </a:lnTo>
                <a:lnTo>
                  <a:pt x="365" y="279"/>
                </a:lnTo>
                <a:lnTo>
                  <a:pt x="360" y="257"/>
                </a:lnTo>
                <a:lnTo>
                  <a:pt x="360" y="257"/>
                </a:lnTo>
                <a:lnTo>
                  <a:pt x="355" y="234"/>
                </a:lnTo>
                <a:lnTo>
                  <a:pt x="352" y="212"/>
                </a:lnTo>
                <a:lnTo>
                  <a:pt x="350" y="189"/>
                </a:lnTo>
                <a:lnTo>
                  <a:pt x="348" y="166"/>
                </a:lnTo>
                <a:lnTo>
                  <a:pt x="346" y="119"/>
                </a:lnTo>
                <a:lnTo>
                  <a:pt x="346" y="70"/>
                </a:lnTo>
                <a:lnTo>
                  <a:pt x="346" y="70"/>
                </a:lnTo>
                <a:lnTo>
                  <a:pt x="345" y="67"/>
                </a:lnTo>
                <a:lnTo>
                  <a:pt x="343" y="63"/>
                </a:lnTo>
                <a:lnTo>
                  <a:pt x="342" y="59"/>
                </a:lnTo>
                <a:lnTo>
                  <a:pt x="339" y="56"/>
                </a:lnTo>
                <a:lnTo>
                  <a:pt x="337" y="54"/>
                </a:lnTo>
                <a:lnTo>
                  <a:pt x="333" y="52"/>
                </a:lnTo>
                <a:lnTo>
                  <a:pt x="329" y="51"/>
                </a:lnTo>
                <a:lnTo>
                  <a:pt x="325" y="50"/>
                </a:lnTo>
                <a:lnTo>
                  <a:pt x="325" y="50"/>
                </a:lnTo>
                <a:lnTo>
                  <a:pt x="321" y="51"/>
                </a:lnTo>
                <a:lnTo>
                  <a:pt x="317" y="52"/>
                </a:lnTo>
                <a:lnTo>
                  <a:pt x="313" y="53"/>
                </a:lnTo>
                <a:lnTo>
                  <a:pt x="311" y="56"/>
                </a:lnTo>
                <a:lnTo>
                  <a:pt x="308" y="58"/>
                </a:lnTo>
                <a:lnTo>
                  <a:pt x="307" y="63"/>
                </a:lnTo>
                <a:lnTo>
                  <a:pt x="304" y="66"/>
                </a:lnTo>
                <a:lnTo>
                  <a:pt x="304" y="70"/>
                </a:lnTo>
                <a:lnTo>
                  <a:pt x="304" y="70"/>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TextBox 2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烟草行业概述</a:t>
            </a:r>
          </a:p>
        </p:txBody>
      </p:sp>
      <p:sp>
        <p:nvSpPr>
          <p:cNvPr id="26" name="AutoShape 26"/>
          <p:cNvSpPr/>
          <p:nvPr/>
        </p:nvSpPr>
        <p:spPr>
          <a:xfrm>
            <a:off x="5784437" y="1687163"/>
            <a:ext cx="4496144" cy="565817"/>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5927774" y="1687163"/>
            <a:ext cx="4173855" cy="561199"/>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2025" b="1">
                <a:solidFill>
                  <a:srgbClr val="FFFFFF"/>
                </a:solidFill>
                <a:latin typeface="Microsoft Yahei"/>
                <a:ea typeface="Microsoft Yahei"/>
                <a:cs typeface="Microsoft Yahei"/>
              </a:rPr>
              <a:t>01</a:t>
            </a:r>
          </a:p>
        </p:txBody>
      </p:sp>
      <p:sp>
        <p:nvSpPr>
          <p:cNvPr id="28" name="TextBox 28"/>
          <p:cNvSpPr txBox="1"/>
          <p:nvPr/>
        </p:nvSpPr>
        <p:spPr>
          <a:xfrm>
            <a:off x="5784437" y="2262505"/>
            <a:ext cx="4496144" cy="820535"/>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chemeClr val="dk1">
                    <a:alpha val="100000"/>
                  </a:schemeClr>
                </a:solidFill>
                <a:latin typeface="Microsoft Yahei"/>
                <a:ea typeface="Microsoft Yahei"/>
                <a:cs typeface="Microsoft Yahei"/>
              </a:rPr>
              <a:t>烟草行业是全球范围内重要的经济产业之一，涉及种植、加工、销售等多个环节。</a:t>
            </a:r>
          </a:p>
        </p:txBody>
      </p:sp>
      <p:sp>
        <p:nvSpPr>
          <p:cNvPr id="29" name="AutoShape 29"/>
          <p:cNvSpPr/>
          <p:nvPr/>
        </p:nvSpPr>
        <p:spPr>
          <a:xfrm>
            <a:off x="5784437" y="3120755"/>
            <a:ext cx="4496144" cy="565817"/>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TextBox 30"/>
          <p:cNvSpPr txBox="1"/>
          <p:nvPr/>
        </p:nvSpPr>
        <p:spPr>
          <a:xfrm>
            <a:off x="5927774" y="3120755"/>
            <a:ext cx="4173855" cy="561199"/>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2025" b="1">
                <a:solidFill>
                  <a:srgbClr val="FFFFFF"/>
                </a:solidFill>
                <a:latin typeface="Microsoft Yahei"/>
                <a:ea typeface="Microsoft Yahei"/>
                <a:cs typeface="Microsoft Yahei"/>
              </a:rPr>
              <a:t>02</a:t>
            </a:r>
          </a:p>
        </p:txBody>
      </p:sp>
      <p:sp>
        <p:nvSpPr>
          <p:cNvPr id="31" name="TextBox 31"/>
          <p:cNvSpPr txBox="1"/>
          <p:nvPr/>
        </p:nvSpPr>
        <p:spPr>
          <a:xfrm>
            <a:off x="5784437" y="3715147"/>
            <a:ext cx="4496144" cy="820535"/>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chemeClr val="dk1">
                    <a:alpha val="100000"/>
                  </a:schemeClr>
                </a:solidFill>
                <a:latin typeface="Microsoft Yahei"/>
                <a:ea typeface="Microsoft Yahei"/>
                <a:cs typeface="Microsoft Yahei"/>
              </a:rPr>
              <a:t>烟草行业在全球范围内拥有庞大的消费群体，但同时也面临着健康风险和政策监管的挑战。</a:t>
            </a:r>
          </a:p>
        </p:txBody>
      </p:sp>
      <p:sp>
        <p:nvSpPr>
          <p:cNvPr id="32" name="AutoShape 32"/>
          <p:cNvSpPr/>
          <p:nvPr/>
        </p:nvSpPr>
        <p:spPr>
          <a:xfrm>
            <a:off x="5784437" y="4609991"/>
            <a:ext cx="4496144" cy="565817"/>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TextBox 33"/>
          <p:cNvSpPr txBox="1"/>
          <p:nvPr/>
        </p:nvSpPr>
        <p:spPr>
          <a:xfrm>
            <a:off x="5784437" y="5204382"/>
            <a:ext cx="4496144" cy="820535"/>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chemeClr val="dk1">
                    <a:alpha val="100000"/>
                  </a:schemeClr>
                </a:solidFill>
                <a:latin typeface="Microsoft Yahei"/>
                <a:ea typeface="Microsoft Yahei"/>
                <a:cs typeface="Microsoft Yahei"/>
              </a:rPr>
              <a:t>烟草行业的发展趋势受到各国政策和市场环境的影响，不断变化和调整。</a:t>
            </a:r>
          </a:p>
        </p:txBody>
      </p:sp>
      <p:sp>
        <p:nvSpPr>
          <p:cNvPr id="34" name="TextBox 34"/>
          <p:cNvSpPr txBox="1"/>
          <p:nvPr/>
        </p:nvSpPr>
        <p:spPr>
          <a:xfrm>
            <a:off x="5945582" y="4609991"/>
            <a:ext cx="4173855" cy="561199"/>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2025" b="1">
                <a:solidFill>
                  <a:srgbClr val="FFFFFF"/>
                </a:solidFill>
                <a:latin typeface="Microsoft Yahei"/>
                <a:ea typeface="Microsoft Yahei"/>
                <a:cs typeface="Microsoft Yahei"/>
              </a:rPr>
              <a:t>03</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a:stretch>
        </a:blipFill>
      </p:bgPr>
    </p:bg>
    <p:spTree>
      <p:nvGrpSpPr>
        <p:cNvPr id="1" name=""/>
        <p:cNvGrpSpPr/>
        <p:nvPr/>
      </p:nvGrpSpPr>
      <p:grpSpPr>
        <a:xfrm>
          <a:off x="0" y="0"/>
          <a:ext cx="0" cy="0"/>
        </a:xfrm>
      </p:grpSpPr>
      <p:sp>
        <p:nvSpPr>
          <p:cNvPr id="2" name="AutoShape 2"/>
          <p:cNvSpPr/>
          <p:nvPr/>
        </p:nvSpPr>
        <p:spPr>
          <a:xfrm>
            <a:off x="1218874" y="1354848"/>
            <a:ext cx="638766" cy="63876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218874" y="1993615"/>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solidFill>
                <a:latin typeface="Microsoft Yahei"/>
                <a:ea typeface="Microsoft Yahei"/>
                <a:cs typeface="Microsoft Yahei"/>
              </a:rPr>
              <a:t>烟草品牌营销主要依靠广告宣传、促销活动和渠道拓展等方式，以提高品牌知名度和市场份额。</a:t>
            </a:r>
          </a:p>
        </p:txBody>
      </p:sp>
      <p:sp>
        <p:nvSpPr>
          <p:cNvPr id="4" name="Freeform 4"/>
          <p:cNvSpPr/>
          <p:nvPr/>
        </p:nvSpPr>
        <p:spPr>
          <a:xfrm>
            <a:off x="1303561" y="1482500"/>
            <a:ext cx="469392" cy="383462"/>
          </a:xfrm>
          <a:custGeom>
            <a:rect l="l" t="t" r="r" b="b"/>
            <a:pathLst>
              <a:path w="304800" h="304800">
                <a:moveTo>
                  <a:pt x="257299" y="240773"/>
                </a:moveTo>
                <a:lnTo>
                  <a:pt x="257299" y="258156"/>
                </a:lnTo>
                <a:lnTo>
                  <a:pt x="47501" y="258156"/>
                </a:lnTo>
                <a:lnTo>
                  <a:pt x="47501" y="240773"/>
                </a:lnTo>
                <a:cubicBezTo>
                  <a:pt x="47501" y="240773"/>
                  <a:pt x="43015" y="231162"/>
                  <a:pt x="67361" y="208112"/>
                </a:cubicBezTo>
                <a:cubicBezTo>
                  <a:pt x="91688" y="185071"/>
                  <a:pt x="88487" y="125511"/>
                  <a:pt x="88487" y="85173"/>
                </a:cubicBezTo>
                <a:cubicBezTo>
                  <a:pt x="88487" y="44834"/>
                  <a:pt x="145142" y="43977"/>
                  <a:pt x="145142" y="43977"/>
                </a:cubicBezTo>
                <a:lnTo>
                  <a:pt x="147085" y="43977"/>
                </a:lnTo>
                <a:cubicBezTo>
                  <a:pt x="147085" y="43996"/>
                  <a:pt x="147085" y="43701"/>
                  <a:pt x="147085" y="37424"/>
                </a:cubicBezTo>
                <a:cubicBezTo>
                  <a:pt x="147085" y="33395"/>
                  <a:pt x="133560" y="18802"/>
                  <a:pt x="133560" y="18802"/>
                </a:cubicBezTo>
                <a:lnTo>
                  <a:pt x="133360" y="9973"/>
                </a:lnTo>
                <a:lnTo>
                  <a:pt x="171555" y="9973"/>
                </a:lnTo>
                <a:lnTo>
                  <a:pt x="171298" y="19136"/>
                </a:lnTo>
                <a:cubicBezTo>
                  <a:pt x="171298" y="19136"/>
                  <a:pt x="156639" y="33719"/>
                  <a:pt x="156639" y="38014"/>
                </a:cubicBezTo>
                <a:cubicBezTo>
                  <a:pt x="156639" y="42167"/>
                  <a:pt x="156639" y="43558"/>
                  <a:pt x="156639" y="43967"/>
                </a:cubicBezTo>
                <a:lnTo>
                  <a:pt x="159658" y="43967"/>
                </a:lnTo>
                <a:cubicBezTo>
                  <a:pt x="159658" y="43967"/>
                  <a:pt x="216313" y="44825"/>
                  <a:pt x="216313" y="85163"/>
                </a:cubicBezTo>
                <a:cubicBezTo>
                  <a:pt x="216313" y="125501"/>
                  <a:pt x="213112" y="185071"/>
                  <a:pt x="237449" y="208121"/>
                </a:cubicBezTo>
                <a:cubicBezTo>
                  <a:pt x="261785" y="231172"/>
                  <a:pt x="257299" y="240773"/>
                  <a:pt x="257299" y="240773"/>
                </a:cubicBezTo>
                <a:close/>
                <a:moveTo>
                  <a:pt x="176327" y="267367"/>
                </a:moveTo>
                <a:cubicBezTo>
                  <a:pt x="176327" y="280559"/>
                  <a:pt x="165640" y="294827"/>
                  <a:pt x="152457" y="294827"/>
                </a:cubicBezTo>
                <a:cubicBezTo>
                  <a:pt x="139275" y="294827"/>
                  <a:pt x="128588" y="280559"/>
                  <a:pt x="128588" y="267367"/>
                </a:cubicBezTo>
                <a:cubicBezTo>
                  <a:pt x="128588" y="267662"/>
                  <a:pt x="176327" y="267062"/>
                  <a:pt x="176327" y="267367"/>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1218874" y="3134853"/>
            <a:ext cx="638766" cy="63876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1358514" y="3274494"/>
            <a:ext cx="359485" cy="359485"/>
          </a:xfrm>
          <a:custGeom>
            <a:rect l="l" t="t" r="r" b="b"/>
            <a:pathLst>
              <a:path w="304800" h="304800">
                <a:moveTo>
                  <a:pt x="106680" y="259080"/>
                </a:moveTo>
                <a:lnTo>
                  <a:pt x="30480" y="259080"/>
                </a:lnTo>
                <a:cubicBezTo>
                  <a:pt x="13649" y="259080"/>
                  <a:pt x="0" y="245431"/>
                  <a:pt x="0" y="228600"/>
                </a:cubicBezTo>
                <a:lnTo>
                  <a:pt x="0" y="228600"/>
                </a:lnTo>
                <a:lnTo>
                  <a:pt x="0" y="30480"/>
                </a:lnTo>
                <a:cubicBezTo>
                  <a:pt x="0" y="13716"/>
                  <a:pt x="13716" y="0"/>
                  <a:pt x="30480" y="0"/>
                </a:cubicBezTo>
                <a:lnTo>
                  <a:pt x="274320" y="0"/>
                </a:lnTo>
                <a:cubicBezTo>
                  <a:pt x="291151" y="0"/>
                  <a:pt x="304800" y="13649"/>
                  <a:pt x="304800" y="30480"/>
                </a:cubicBezTo>
                <a:lnTo>
                  <a:pt x="304800" y="30480"/>
                </a:lnTo>
                <a:lnTo>
                  <a:pt x="304800" y="228600"/>
                </a:lnTo>
                <a:cubicBezTo>
                  <a:pt x="304800" y="245431"/>
                  <a:pt x="291151" y="259080"/>
                  <a:pt x="274320" y="259080"/>
                </a:cubicBezTo>
                <a:lnTo>
                  <a:pt x="274320" y="259080"/>
                </a:lnTo>
                <a:lnTo>
                  <a:pt x="198120" y="259080"/>
                </a:lnTo>
                <a:lnTo>
                  <a:pt x="259080" y="289560"/>
                </a:lnTo>
                <a:lnTo>
                  <a:pt x="259080" y="304800"/>
                </a:lnTo>
                <a:lnTo>
                  <a:pt x="45720" y="304800"/>
                </a:lnTo>
                <a:lnTo>
                  <a:pt x="45720" y="289560"/>
                </a:lnTo>
                <a:lnTo>
                  <a:pt x="106680" y="259080"/>
                </a:lnTo>
                <a:close/>
                <a:moveTo>
                  <a:pt x="30480" y="30480"/>
                </a:moveTo>
                <a:lnTo>
                  <a:pt x="30480" y="198120"/>
                </a:lnTo>
                <a:lnTo>
                  <a:pt x="274320" y="198120"/>
                </a:lnTo>
                <a:lnTo>
                  <a:pt x="274320" y="30480"/>
                </a:lnTo>
                <a:lnTo>
                  <a:pt x="30480" y="3048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TextBox 7"/>
          <p:cNvSpPr txBox="1"/>
          <p:nvPr/>
        </p:nvSpPr>
        <p:spPr>
          <a:xfrm>
            <a:off x="1218874" y="3737604"/>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solidFill>
                <a:latin typeface="Microsoft Yahei"/>
                <a:ea typeface="Microsoft Yahei"/>
                <a:cs typeface="Microsoft Yahei"/>
              </a:rPr>
              <a:t>烟草品牌在营销策略上注重差异化，通过产品包装、口感、价格等方面吸引不同消费群体。</a:t>
            </a:r>
          </a:p>
        </p:txBody>
      </p:sp>
      <p:sp>
        <p:nvSpPr>
          <p:cNvPr id="8" name="AutoShape 8"/>
          <p:cNvSpPr/>
          <p:nvPr/>
        </p:nvSpPr>
        <p:spPr>
          <a:xfrm>
            <a:off x="1218874" y="4878843"/>
            <a:ext cx="638766" cy="63876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1372678" y="5037742"/>
            <a:ext cx="331158" cy="320969"/>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TextBox 10"/>
          <p:cNvSpPr txBox="1"/>
          <p:nvPr/>
        </p:nvSpPr>
        <p:spPr>
          <a:xfrm>
            <a:off x="1218874" y="5492844"/>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solidFill>
                <a:latin typeface="Microsoft Yahei"/>
                <a:ea typeface="Microsoft Yahei"/>
                <a:cs typeface="Microsoft Yahei"/>
              </a:rPr>
              <a:t>烟草品牌营销在数字化时代也积极运用互联网和社交媒体等新兴渠道，扩大品牌影响力。</a:t>
            </a:r>
          </a:p>
        </p:txBody>
      </p:sp>
      <p:pic>
        <p:nvPicPr>
          <p:cNvPr id="11" name="Picture 11"/>
          <p:cNvPicPr>
            <a:picLocks noChangeAspect="1"/>
          </p:cNvPicPr>
          <p:nvPr/>
        </p:nvPicPr>
        <p:blipFill>
          <a:blip r:embed="rId2"/>
          <a:srcRect l="16667" r="16667"/>
          <a:stretch>
            <a:fillRect/>
          </a:stretch>
        </p:blipFill>
        <p:spPr>
          <a:xfrm>
            <a:off x="6603343" y="1773672"/>
            <a:ext cx="4619078" cy="4619078"/>
          </a:xfrm>
          <a:prstGeom prst="ellipse">
            <a:avLst/>
          </a:prstGeom>
        </p:spPr>
      </p:pic>
      <p:pic>
        <p:nvPicPr>
          <p:cNvPr id="12" name="Picture 12"/>
          <p:cNvPicPr>
            <a:picLocks noChangeAspect="1"/>
          </p:cNvPicPr>
          <p:nvPr/>
        </p:nvPicPr>
        <p:blipFill>
          <a:blip r:embed="rId3"/>
          <a:srcRect l="16667" r="16667"/>
          <a:stretch>
            <a:fillRect/>
          </a:stretch>
        </p:blipFill>
        <p:spPr>
          <a:xfrm>
            <a:off x="9353197" y="779822"/>
            <a:ext cx="2231507" cy="2231507"/>
          </a:xfrm>
          <a:prstGeom prst="ellipse">
            <a:avLst/>
          </a:prstGeom>
        </p:spPr>
      </p:pic>
      <p:sp>
        <p:nvSpPr>
          <p:cNvPr id="13" name="AutoShape 1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TextBox 3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烟草品牌营销现状</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rcRect l="11792" r="11792"/>
          <a:stretch>
            <a:fillRect/>
          </a:stretch>
        </p:blipFill>
        <p:spPr>
          <a:xfrm>
            <a:off x="7092556" y="1559288"/>
            <a:ext cx="4492828" cy="4492828"/>
          </a:xfrm>
          <a:prstGeom prst="roundRect">
            <a:avLst/>
          </a:prstGeom>
        </p:spPr>
      </p:pic>
      <p:sp>
        <p:nvSpPr>
          <p:cNvPr id="3" name="Freeform 3"/>
          <p:cNvSpPr/>
          <p:nvPr/>
        </p:nvSpPr>
        <p:spPr>
          <a:xfrm>
            <a:off x="557080" y="1431615"/>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720871" y="1321887"/>
            <a:ext cx="1111026" cy="161544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solidFill>
                <a:latin typeface="Microsoft Yahei"/>
                <a:ea typeface="Microsoft Yahei"/>
                <a:cs typeface="Microsoft Yahei"/>
              </a:rPr>
              <a:t>1</a:t>
            </a:r>
          </a:p>
        </p:txBody>
      </p:sp>
      <p:sp>
        <p:nvSpPr>
          <p:cNvPr id="5" name="Freeform 5"/>
          <p:cNvSpPr/>
          <p:nvPr/>
        </p:nvSpPr>
        <p:spPr>
          <a:xfrm>
            <a:off x="539110" y="316127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727285" y="3051549"/>
            <a:ext cx="1111026" cy="161544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solidFill>
                <a:latin typeface="Microsoft Yahei"/>
                <a:ea typeface="Microsoft Yahei"/>
                <a:cs typeface="Microsoft Yahei"/>
              </a:rPr>
              <a:t>2</a:t>
            </a:r>
          </a:p>
        </p:txBody>
      </p:sp>
      <p:sp>
        <p:nvSpPr>
          <p:cNvPr id="7" name="Freeform 7"/>
          <p:cNvSpPr/>
          <p:nvPr/>
        </p:nvSpPr>
        <p:spPr>
          <a:xfrm>
            <a:off x="575049" y="4866556"/>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751032" y="4756828"/>
            <a:ext cx="1111026" cy="161544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solidFill>
                <a:latin typeface="Microsoft Yahei"/>
                <a:ea typeface="Microsoft Yahei"/>
                <a:cs typeface="Microsoft Yahei"/>
              </a:rPr>
              <a:t>3</a:t>
            </a:r>
          </a:p>
        </p:txBody>
      </p:sp>
      <p:sp>
        <p:nvSpPr>
          <p:cNvPr id="9" name="TextBox 9"/>
          <p:cNvSpPr txBox="1"/>
          <p:nvPr/>
        </p:nvSpPr>
        <p:spPr>
          <a:xfrm>
            <a:off x="2248535" y="1431615"/>
            <a:ext cx="4235703" cy="134112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solidFill>
                <a:latin typeface="Microsoft Yahei"/>
                <a:ea typeface="Microsoft Yahei"/>
                <a:cs typeface="Microsoft Yahei"/>
              </a:rPr>
              <a:t>烟草品牌营销面临法律法规的限制和监管压力，如禁止在公共场所吸烟、限制广告宣传等。</a:t>
            </a:r>
          </a:p>
        </p:txBody>
      </p:sp>
      <p:sp>
        <p:nvSpPr>
          <p:cNvPr id="10" name="TextBox 10"/>
          <p:cNvSpPr txBox="1"/>
          <p:nvPr/>
        </p:nvSpPr>
        <p:spPr>
          <a:xfrm>
            <a:off x="2248535" y="3135142"/>
            <a:ext cx="4235703" cy="134112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solidFill>
                <a:latin typeface="Microsoft Yahei"/>
                <a:ea typeface="Microsoft Yahei"/>
                <a:cs typeface="Microsoft Yahei"/>
              </a:rPr>
              <a:t>烟草品牌营销策略过于依赖传统渠道，难以适应数字化时代的变化和消费者行为的转变。</a:t>
            </a:r>
          </a:p>
        </p:txBody>
      </p:sp>
      <p:sp>
        <p:nvSpPr>
          <p:cNvPr id="11" name="TextBox 11"/>
          <p:cNvSpPr txBox="1"/>
          <p:nvPr/>
        </p:nvSpPr>
        <p:spPr>
          <a:xfrm>
            <a:off x="2248535" y="4866556"/>
            <a:ext cx="4235703" cy="134112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solidFill>
                <a:latin typeface="Microsoft Yahei"/>
                <a:ea typeface="Microsoft Yahei"/>
                <a:cs typeface="Microsoft Yahei"/>
              </a:rPr>
              <a:t>烟草品牌营销存在形象负面问题，容易引发社会舆论和道德质疑，对品牌形象造成负面影响。</a:t>
            </a:r>
          </a:p>
        </p:txBody>
      </p:sp>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烟草品牌营销存在的问题</a:t>
            </a: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2" r="-12"/>
          </a:stretch>
        </a:blipFill>
      </p:bgPr>
    </p:bg>
    <p:spTree>
      <p:nvGrpSpPr>
        <p:cNvPr id="1" name=""/>
        <p:cNvGrpSpPr/>
        <p:nvPr/>
      </p:nvGrpSpPr>
      <p:grpSpPr>
        <a:xfrm>
          <a:off x="0" y="0"/>
          <a:ext cx="0" cy="0"/>
        </a:xfrm>
      </p:grpSpPr>
      <p:sp>
        <p:nvSpPr>
          <p:cNvPr id="2" name="TextBox 2"/>
          <p:cNvSpPr txBox="1"/>
          <p:nvPr/>
        </p:nvSpPr>
        <p:spPr>
          <a:xfrm>
            <a:off x="-1706803" y="1236400"/>
            <a:ext cx="7392082" cy="1138956"/>
          </a:xfrm>
          <a:prstGeom prst="rect">
            <a:avLst/>
          </a:prstGeom>
        </p:spPr>
        <p:txBody>
          <a:bodyPr wrap="square" lIns="66008" tIns="33052" rIns="66008" bIns="33052"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5400" b="1">
                <a:solidFill>
                  <a:srgbClr val="FFFFFF">
                    <a:alpha val="100000"/>
                  </a:srgbClr>
                </a:solidFill>
                <a:latin typeface="Microsoft Yahei"/>
                <a:ea typeface="Microsoft Yahei"/>
                <a:cs typeface="Microsoft Yahei"/>
              </a:rPr>
              <a:t>03</a:t>
            </a:r>
          </a:p>
        </p:txBody>
      </p:sp>
      <p:sp>
        <p:nvSpPr>
          <p:cNvPr id="3" name="TextBox 3"/>
          <p:cNvSpPr txBox="1"/>
          <p:nvPr/>
        </p:nvSpPr>
        <p:spPr>
          <a:xfrm>
            <a:off x="1365325" y="2628863"/>
            <a:ext cx="9888855" cy="18059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4500" b="1">
                <a:solidFill>
                  <a:schemeClr val="accent1"/>
                </a:solidFill>
                <a:latin typeface="Microsoft Yahei"/>
                <a:ea typeface="Microsoft Yahei"/>
                <a:cs typeface="Microsoft Yahei"/>
              </a:rPr>
              <a:t>烟草品牌营销模式转型的必要性</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solidFill>
                <a:latin typeface="Microsoft Yahei"/>
                <a:ea typeface="Microsoft Yahei"/>
                <a:cs typeface="Microsoft Yahei"/>
              </a:rPr>
              <a:t>随着对烟草广告的限制越来越严格，烟草品牌必须寻找新的营销策略来扩大品牌知名度和影响力。</a:t>
            </a: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solidFill>
                <a:latin typeface="Microsoft Yahei"/>
                <a:ea typeface="Microsoft Yahei"/>
                <a:cs typeface="Microsoft Yahei"/>
              </a:rPr>
              <a:t>限制广告宣传</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2"/>
          <a:srcRect l="16667" r="16667"/>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solidFill>
                <a:latin typeface="Microsoft Yahei"/>
                <a:ea typeface="Microsoft Yahei"/>
                <a:cs typeface="Microsoft Yahei"/>
              </a:rPr>
              <a:t>禁止促销活动</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5" name="Picture 15"/>
          <p:cNvPicPr>
            <a:picLocks noChangeAspect="1"/>
          </p:cNvPicPr>
          <p:nvPr/>
        </p:nvPicPr>
        <p:blipFill>
          <a:blip r:embed="rId3"/>
          <a:srcRect l="14458" r="14458"/>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solidFill>
                <a:latin typeface="Microsoft Yahei"/>
                <a:ea typeface="Microsoft Yahei"/>
                <a:cs typeface="Microsoft Yahei"/>
              </a:rPr>
              <a:t>健康警示要求</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0" name="Picture 20"/>
          <p:cNvPicPr>
            <a:picLocks noChangeAspect="1"/>
          </p:cNvPicPr>
          <p:nvPr/>
        </p:nvPicPr>
        <p:blipFill>
          <a:blip r:embed="rId4"/>
          <a:srcRect l="22417" r="22417"/>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solidFill>
                <a:latin typeface="Microsoft Yahei"/>
                <a:ea typeface="Microsoft Yahei"/>
                <a:cs typeface="Microsoft Yahei"/>
              </a:rPr>
              <a:t>禁止在公共场所和媒体上开展烟草促销活动，烟草品牌需要重新审视传统的营销手段。</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solidFill>
                <a:latin typeface="Microsoft Yahei"/>
                <a:ea typeface="Microsoft Yahei"/>
                <a:cs typeface="Microsoft Yahei"/>
              </a:rPr>
              <a:t>在包装上印制健康警示图形和文字，对烟草品牌的形象造成一定负面影响，需要采取措施进行弥补。</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solidFill>
                <a:latin typeface="Microsoft Yahei"/>
                <a:ea typeface="Microsoft Yahei"/>
                <a:cs typeface="Microsoft Yahei"/>
              </a:rPr>
              <a:t>01</a:t>
            </a:r>
          </a:p>
        </p:txBody>
      </p:sp>
      <p:sp>
        <p:nvSpPr>
          <p:cNvPr id="26" name="AutoShape 2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TextBox 4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行业政策变化的影响</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49579" y="1319127"/>
            <a:ext cx="5106411" cy="51064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blip>
          <a:stretch>
            <a:fillRect/>
          </a:stretch>
        </p:blipFill>
        <p:spPr>
          <a:xfrm>
            <a:off x="-484350" y="1584357"/>
            <a:ext cx="4575952" cy="4575952"/>
          </a:xfrm>
          <a:prstGeom prst="ellipse">
            <a:avLst/>
          </a:prstGeom>
        </p:spPr>
      </p:pic>
      <p:sp>
        <p:nvSpPr>
          <p:cNvPr id="4" name="AutoShape 4"/>
          <p:cNvSpPr/>
          <p:nvPr/>
        </p:nvSpPr>
        <p:spPr>
          <a:xfrm>
            <a:off x="4935912" y="509596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935912" y="525146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solidFill>
                <a:latin typeface="Microsoft Yahei"/>
                <a:ea typeface="Microsoft Yahei"/>
                <a:cs typeface="Microsoft Yahei"/>
              </a:rPr>
              <a:t>03</a:t>
            </a:r>
          </a:p>
        </p:txBody>
      </p:sp>
      <p:sp>
        <p:nvSpPr>
          <p:cNvPr id="6" name="TextBox 6"/>
          <p:cNvSpPr txBox="1"/>
          <p:nvPr/>
        </p:nvSpPr>
        <p:spPr>
          <a:xfrm>
            <a:off x="6074571" y="4851539"/>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solidFill>
                <a:latin typeface="Microsoft Yahei"/>
                <a:ea typeface="Microsoft Yahei"/>
                <a:cs typeface="Microsoft Yahei"/>
              </a:rPr>
              <a:t>价格战压力</a:t>
            </a:r>
          </a:p>
        </p:txBody>
      </p:sp>
      <p:sp>
        <p:nvSpPr>
          <p:cNvPr id="7" name="TextBox 7"/>
          <p:cNvSpPr txBox="1"/>
          <p:nvPr/>
        </p:nvSpPr>
        <p:spPr>
          <a:xfrm>
            <a:off x="6074571" y="534100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solidFill>
                <a:latin typeface="Microsoft Yahei"/>
                <a:ea typeface="Microsoft Yahei"/>
                <a:cs typeface="Microsoft Yahei"/>
              </a:rPr>
              <a:t>为了争夺市场份额，一些烟草品牌采取降价策略，导致利润空间压缩，需要寻求非价格竞争手段。</a:t>
            </a:r>
          </a:p>
        </p:txBody>
      </p:sp>
      <p:sp>
        <p:nvSpPr>
          <p:cNvPr id="8" name="AutoShape 8"/>
          <p:cNvSpPr/>
          <p:nvPr/>
        </p:nvSpPr>
        <p:spPr>
          <a:xfrm>
            <a:off x="4935912" y="181958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4935912" y="1975084"/>
            <a:ext cx="964530" cy="682752"/>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solidFill>
                <a:latin typeface="Microsoft Yahei"/>
                <a:ea typeface="Microsoft Yahei"/>
                <a:cs typeface="Microsoft Yahei"/>
              </a:rPr>
              <a:t>01</a:t>
            </a:r>
          </a:p>
        </p:txBody>
      </p:sp>
      <p:sp>
        <p:nvSpPr>
          <p:cNvPr id="10" name="TextBox 10"/>
          <p:cNvSpPr txBox="1"/>
          <p:nvPr/>
        </p:nvSpPr>
        <p:spPr>
          <a:xfrm>
            <a:off x="6074571" y="1538583"/>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solidFill>
                <a:latin typeface="Microsoft Yahei"/>
                <a:ea typeface="Microsoft Yahei"/>
                <a:cs typeface="Microsoft Yahei"/>
              </a:rPr>
              <a:t>竞争对手增加</a:t>
            </a:r>
          </a:p>
        </p:txBody>
      </p:sp>
      <p:sp>
        <p:nvSpPr>
          <p:cNvPr id="11" name="TextBox 11"/>
          <p:cNvSpPr txBox="1"/>
          <p:nvPr/>
        </p:nvSpPr>
        <p:spPr>
          <a:xfrm>
            <a:off x="6074571" y="200366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solidFill>
                <a:latin typeface="Microsoft Yahei"/>
                <a:ea typeface="Microsoft Yahei"/>
                <a:cs typeface="Microsoft Yahei"/>
              </a:rPr>
              <a:t>随着市场的开放和准入门槛的降低，越来越多的竞争对手进入烟草市场，对原有品牌构成威胁。</a:t>
            </a:r>
          </a:p>
        </p:txBody>
      </p:sp>
      <p:sp>
        <p:nvSpPr>
          <p:cNvPr id="12" name="AutoShape 12"/>
          <p:cNvSpPr/>
          <p:nvPr/>
        </p:nvSpPr>
        <p:spPr>
          <a:xfrm>
            <a:off x="4935912" y="345777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TextBox 13"/>
          <p:cNvSpPr txBox="1"/>
          <p:nvPr/>
        </p:nvSpPr>
        <p:spPr>
          <a:xfrm>
            <a:off x="4935912" y="361327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solidFill>
                <a:latin typeface="Microsoft Yahei"/>
                <a:ea typeface="Microsoft Yahei"/>
                <a:cs typeface="Microsoft Yahei"/>
              </a:rPr>
              <a:t>02</a:t>
            </a:r>
          </a:p>
        </p:txBody>
      </p:sp>
      <p:sp>
        <p:nvSpPr>
          <p:cNvPr id="14" name="TextBox 14"/>
          <p:cNvSpPr txBox="1"/>
          <p:nvPr/>
        </p:nvSpPr>
        <p:spPr>
          <a:xfrm>
            <a:off x="6074571" y="3188965"/>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solidFill>
                <a:latin typeface="Microsoft Yahei"/>
                <a:ea typeface="Microsoft Yahei"/>
                <a:cs typeface="Microsoft Yahei"/>
              </a:rPr>
              <a:t>市场份额下降</a:t>
            </a:r>
          </a:p>
        </p:txBody>
      </p:sp>
      <p:sp>
        <p:nvSpPr>
          <p:cNvPr id="15" name="TextBox 15"/>
          <p:cNvSpPr txBox="1"/>
          <p:nvPr/>
        </p:nvSpPr>
        <p:spPr>
          <a:xfrm>
            <a:off x="6074571" y="3666241"/>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solidFill>
                <a:latin typeface="Microsoft Yahei"/>
                <a:ea typeface="Microsoft Yahei"/>
                <a:cs typeface="Microsoft Yahei"/>
              </a:rPr>
              <a:t>由于竞争对手的激烈竞争，一些烟草品牌的市场份额出现下滑趋势，需要寻找新的突破口。</a:t>
            </a:r>
          </a:p>
        </p:txBody>
      </p:sp>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市场竞争加剧的挑战</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36033"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 name="Connector 3"/>
          <p:cNvCxnSpPr/>
          <p:nvPr/>
        </p:nvCxnSpPr>
        <p:spPr>
          <a:xfrm>
            <a:off x="1068653" y="2719942"/>
            <a:ext cx="2654699" cy="0"/>
          </a:xfrm>
          <a:prstGeom prst="line">
            <a:avLst/>
          </a:prstGeom>
          <a:ln w="9525">
            <a:solidFill>
              <a:srgbClr val="FFFFFF">
                <a:alpha val="100000"/>
              </a:srgbClr>
            </a:solidFill>
            <a:prstDash val="solid"/>
            <a:headEnd type="oval"/>
          </a:ln>
        </p:spPr>
      </p:cxnSp>
      <p:sp>
        <p:nvSpPr>
          <p:cNvPr id="4" name="TextBox 4"/>
          <p:cNvSpPr txBox="1"/>
          <p:nvPr/>
        </p:nvSpPr>
        <p:spPr>
          <a:xfrm>
            <a:off x="1084612"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solidFill>
                <a:latin typeface="Microsoft Yahei"/>
                <a:ea typeface="Microsoft Yahei"/>
                <a:cs typeface="Microsoft Yahei"/>
              </a:rPr>
              <a:t>健康意识提高</a:t>
            </a:r>
          </a:p>
        </p:txBody>
      </p:sp>
      <p:sp>
        <p:nvSpPr>
          <p:cNvPr id="5" name="TextBox 5"/>
          <p:cNvSpPr txBox="1"/>
          <p:nvPr/>
        </p:nvSpPr>
        <p:spPr>
          <a:xfrm>
            <a:off x="894460"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solidFill>
                <a:latin typeface="Microsoft Yahei"/>
                <a:ea typeface="Microsoft Yahei"/>
                <a:cs typeface="Microsoft Yahei"/>
              </a:rPr>
              <a:t>随着消费者健康意识的增强，对烟草产品的需求逐渐减少，烟草品牌需要关注消费者的健康需求。</a:t>
            </a:r>
          </a:p>
        </p:txBody>
      </p:sp>
      <p:sp>
        <p:nvSpPr>
          <p:cNvPr id="6" name="AutoShape 6"/>
          <p:cNvSpPr/>
          <p:nvPr/>
        </p:nvSpPr>
        <p:spPr>
          <a:xfrm>
            <a:off x="4403619"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7" name="Connector 7"/>
          <p:cNvCxnSpPr/>
          <p:nvPr/>
        </p:nvCxnSpPr>
        <p:spPr>
          <a:xfrm>
            <a:off x="4836240" y="2719942"/>
            <a:ext cx="2654699" cy="0"/>
          </a:xfrm>
          <a:prstGeom prst="line">
            <a:avLst/>
          </a:prstGeom>
          <a:ln w="9525">
            <a:solidFill>
              <a:srgbClr val="FFFFFF">
                <a:alpha val="100000"/>
              </a:srgbClr>
            </a:solidFill>
            <a:prstDash val="solid"/>
            <a:headEnd type="oval"/>
          </a:ln>
        </p:spPr>
      </p:cxnSp>
      <p:sp>
        <p:nvSpPr>
          <p:cNvPr id="8" name="TextBox 8"/>
          <p:cNvSpPr txBox="1"/>
          <p:nvPr/>
        </p:nvSpPr>
        <p:spPr>
          <a:xfrm>
            <a:off x="4852198"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solidFill>
                <a:latin typeface="Microsoft Yahei"/>
                <a:ea typeface="Microsoft Yahei"/>
                <a:cs typeface="Microsoft Yahei"/>
              </a:rPr>
              <a:t>追求个性化消费</a:t>
            </a:r>
          </a:p>
        </p:txBody>
      </p:sp>
      <p:sp>
        <p:nvSpPr>
          <p:cNvPr id="9" name="TextBox 9"/>
          <p:cNvSpPr txBox="1"/>
          <p:nvPr/>
        </p:nvSpPr>
        <p:spPr>
          <a:xfrm>
            <a:off x="4662047"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solidFill>
                <a:latin typeface="Microsoft Yahei"/>
                <a:ea typeface="Microsoft Yahei"/>
                <a:cs typeface="Microsoft Yahei"/>
              </a:rPr>
              <a:t>消费者对个性化、差异化的产品和服务的需求增加，烟草品牌需要不断创新以满足消费者的个性化需求。</a:t>
            </a:r>
          </a:p>
        </p:txBody>
      </p:sp>
      <p:sp>
        <p:nvSpPr>
          <p:cNvPr id="10" name="AutoShape 10"/>
          <p:cNvSpPr/>
          <p:nvPr/>
        </p:nvSpPr>
        <p:spPr>
          <a:xfrm>
            <a:off x="8171205"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a:off x="8603826" y="2719942"/>
            <a:ext cx="2654699" cy="0"/>
          </a:xfrm>
          <a:prstGeom prst="line">
            <a:avLst/>
          </a:prstGeom>
          <a:ln w="9525">
            <a:solidFill>
              <a:srgbClr val="FFFFFF">
                <a:alpha val="100000"/>
              </a:srgbClr>
            </a:solidFill>
            <a:prstDash val="solid"/>
            <a:headEnd type="oval"/>
          </a:ln>
        </p:spPr>
      </p:cxnSp>
      <p:sp>
        <p:nvSpPr>
          <p:cNvPr id="12" name="TextBox 12"/>
          <p:cNvSpPr txBox="1"/>
          <p:nvPr/>
        </p:nvSpPr>
        <p:spPr>
          <a:xfrm>
            <a:off x="8619785"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solidFill>
                <a:latin typeface="Microsoft Yahei"/>
                <a:ea typeface="Microsoft Yahei"/>
                <a:cs typeface="Microsoft Yahei"/>
              </a:rPr>
              <a:t>品牌忠诚度降低</a:t>
            </a:r>
          </a:p>
        </p:txBody>
      </p:sp>
      <p:sp>
        <p:nvSpPr>
          <p:cNvPr id="13" name="TextBox 13"/>
          <p:cNvSpPr txBox="1"/>
          <p:nvPr/>
        </p:nvSpPr>
        <p:spPr>
          <a:xfrm>
            <a:off x="8429633"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solidFill>
                <a:latin typeface="Microsoft Yahei"/>
                <a:ea typeface="Microsoft Yahei"/>
                <a:cs typeface="Microsoft Yahei"/>
              </a:rPr>
              <a:t>由于市场竞争加剧和消费者需求的多样化，消费者对烟草品牌的忠诚度逐渐降低，需要加强品牌建设。</a:t>
            </a:r>
          </a:p>
        </p:txBody>
      </p:sp>
      <p:sp>
        <p:nvSpPr>
          <p:cNvPr id="14" name="AutoShape 1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TextBox 3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消费者需求的变化</a:t>
            </a: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2" r="-12"/>
          </a:stretch>
        </a:blipFill>
      </p:bgPr>
    </p:bg>
    <p:spTree>
      <p:nvGrpSpPr>
        <p:cNvPr id="1" name=""/>
        <p:cNvGrpSpPr/>
        <p:nvPr/>
      </p:nvGrpSpPr>
      <p:grpSpPr>
        <a:xfrm>
          <a:off x="0" y="0"/>
          <a:ext cx="0" cy="0"/>
        </a:xfrm>
      </p:grpSpPr>
      <p:sp>
        <p:nvSpPr>
          <p:cNvPr id="2" name="TextBox 2"/>
          <p:cNvSpPr txBox="1"/>
          <p:nvPr/>
        </p:nvSpPr>
        <p:spPr>
          <a:xfrm>
            <a:off x="-1706803" y="1236400"/>
            <a:ext cx="7392082" cy="1138956"/>
          </a:xfrm>
          <a:prstGeom prst="rect">
            <a:avLst/>
          </a:prstGeom>
        </p:spPr>
        <p:txBody>
          <a:bodyPr wrap="square" lIns="66008" tIns="33052" rIns="66008" bIns="33052"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5400" b="1">
                <a:solidFill>
                  <a:srgbClr val="FFFFFF">
                    <a:alpha val="100000"/>
                  </a:srgbClr>
                </a:solidFill>
                <a:latin typeface="Microsoft Yahei"/>
                <a:ea typeface="Microsoft Yahei"/>
                <a:cs typeface="Microsoft Yahei"/>
              </a:rPr>
              <a:t>04</a:t>
            </a:r>
          </a:p>
        </p:txBody>
      </p:sp>
      <p:sp>
        <p:nvSpPr>
          <p:cNvPr id="3" name="TextBox 3"/>
          <p:cNvSpPr txBox="1"/>
          <p:nvPr/>
        </p:nvSpPr>
        <p:spPr>
          <a:xfrm>
            <a:off x="1365325" y="2628863"/>
            <a:ext cx="9888855" cy="18059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4500" b="1">
                <a:solidFill>
                  <a:schemeClr val="accent1"/>
                </a:solidFill>
                <a:latin typeface="Microsoft Yahei"/>
                <a:ea typeface="Microsoft Yahei"/>
                <a:cs typeface="Microsoft Yahei"/>
              </a:rPr>
              <a:t>烟草品牌营销模式转型策略</a:t>
            </a:r>
          </a:p>
        </p:txBody>
      </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https://d.book118.com/158024067026006046</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E0E07"/>
      </a:dk1>
      <a:lt1>
        <a:srgbClr val="EFEED8"/>
      </a:lt1>
      <a:dk2>
        <a:srgbClr val="0E0E07"/>
      </a:dk2>
      <a:lt2>
        <a:srgbClr val="FFE5B9"/>
      </a:lt2>
      <a:accent1>
        <a:srgbClr val="00608A"/>
      </a:accent1>
      <a:accent2>
        <a:srgbClr val="0080B8"/>
      </a:accent2>
      <a:accent3>
        <a:srgbClr val="FFA89D"/>
      </a:accent3>
      <a:accent4>
        <a:srgbClr val="EFA572"/>
      </a:accent4>
      <a:accent5>
        <a:srgbClr val="2DA9AE"/>
      </a:accent5>
      <a:accent6>
        <a:srgbClr val="5BA27C"/>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74</Paragraphs>
  <Slides>15</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15</vt:i4>
      </vt:variant>
    </vt:vector>
  </HeadingPairs>
  <TitlesOfParts>
    <vt:vector baseType="lpstr" size="19">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2024-09-26T23:31:49.944</cp:lastPrinted>
  <dcterms:created xsi:type="dcterms:W3CDTF">2024-09-26T15:31:49Z</dcterms:created>
  <dcterms:modified xsi:type="dcterms:W3CDTF">2024-09-26T15:31:52Z</dcterms:modified>
</cp:coreProperties>
</file>