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2AF428-A1F2-49B9-9375-3B9B01E759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C96014-8615-417A-BC24-0A1D25E3B8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A02197-746F-42E0-82E4-A518A908CE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F6D248C-7E02-41A6-85FF-F4223EB142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99D33A2-DA32-40B4-AFF3-BB827E48BF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9892B3-983D-4D54-85D7-9A6FFBDE5FE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82F1462-FC44-4B63-B91D-98FC07B9F3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D6A3A1-B41C-4C83-9DA8-BAE38669A7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63DEF5-BF07-43B8-B068-082BBB36E5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8BBC36-F948-4A54-99AC-D22C835ADD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269194-BC0B-4F2B-B55E-AA606673FF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8025004013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AA</a:t>
            </a: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化工企业工艺安全管理实施导则</a:t>
            </a:r>
          </a:p>
        </p:txBody>
      </p:sp>
      <p:sp>
        <p:nvSpPr>
          <p:cNvPr id="4" name="TextBox 4"/>
          <p:cNvSpPr txBox="1"/>
          <p:nvPr/>
        </p:nvSpPr>
        <p:spPr>
          <a:xfrm>
            <a:off x="1631828" y="4629987"/>
            <a:ext cx="2411730"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800">
                <a:solidFill>
                  <a:srgbClr val="754807">
                    <a:alpha val="100000"/>
                  </a:srgbClr>
                </a:solidFill>
                <a:latin typeface="Microsoft Yahei"/>
                <a:ea typeface="Microsoft Yahei"/>
                <a:cs typeface="Microsoft Yahei"/>
              </a:rPr>
              <a:t>汇报人：AA</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工艺安全管理概述</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化工企业工艺风险分析</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工艺安全管理制度与体系建设</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工艺设备设施安全管理</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生产过程监控与应急处置</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人员培训与文化建设</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监督检查与持续改进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工艺安全管理概述</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AA</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工艺安全管理是一种系统性的方法，旨在确保化工企业工艺过程的安全性和可靠性，通过识别、评估和控制工艺过程中的潜在风险，防止事故的发生。</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化工企业涉及大量危险物质和高温、高压等极端条件，一旦发生事故后果严重。实施工艺安全管理能够降低事故发生的概率，保障员工生命安全和企业财产安全。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我国化工企业工艺安全管理起步较晚，但近年来随着相关法规的完善和监管力度的加强，越来越多的企业开始重视工艺安全管理，并取得了显著成效。</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国内发展现状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发达国家在化工企业工艺安全管理方面有着较为成熟的经验和法规体系。例如，美国职业安全与健康管理局（OSHA）制定了详细的工艺安全管理标准，要求企业实施严格的安全管理程序。</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国外发展现状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国内外发展现状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国家法规</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《安全生产法》、《危险化学品安全管理条例》等法规对化工企业工艺安全管理提出了明确要求。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行业标准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《化工企业工艺安全管理实施导则》、《危险化学品重大危险源辨识》等标准为企业实施工艺安全管理提供了具体指导和依据。</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国际标准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国际劳工组织（ILO）、国际化学品安全规划署（IPCS）等国际组织也制定了一系列与化工企业工艺安全管理相关的国际标准和指南。</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相关法规与标准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化工企业工艺风险分析</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AA</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详细梳理化工工艺流程，包括原料、中间品、产品的物理化学性质，以及各工艺环节的操作条件、设备设施等。</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针对工艺流程中的各个环节，识别潜在的危险因素，如高温、高压、易燃、易爆、有毒有害等。</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对识别出的危险因素进行分类整理，明确各类危险因素的特性、危害程度及可能导致的后果。</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工艺流程及危险因素识别</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根据评估结果，将风险划分为不同等级，如高风险、中风险、低风险等。</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针对不同等级的风险，制定相应的管理措施和应急预案，确保风险可控。</a:t>
            </a:r>
          </a:p>
        </p:txBody>
      </p:sp>
      <p:pic>
        <p:nvPicPr>
          <p:cNvPr id="7" name="Picture 7"/>
          <p:cNvPicPr>
            <a:picLocks noChangeAspect="1"/>
          </p:cNvPicPr>
          <p:nvPr/>
        </p:nvPicPr>
        <p:blipFill>
          <a:blip r:embed="rId2"/>
          <a:srcRect l="17343" r="17343"/>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21843" r="21843"/>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9445" r="19445"/>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选择合适的风险评价方法，如风险矩阵法、LEC法等，对识别出的危险因素进行量化评估。</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风险评价方法与等级划分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670291" y="3742977"/>
            <a:ext cx="1631969" cy="672075"/>
          </a:xfrm>
          <a:prstGeom prst="line">
            <a:avLst/>
          </a:prstGeom>
          <a:ln w="9525">
            <a:solidFill>
              <a:srgbClr val="0A6446">
                <a:alpha val="100000"/>
              </a:srgbClr>
            </a:solidFill>
            <a:prstDash val="dash"/>
            <a:headEnd type="none"/>
            <a:tailEnd type="triangle"/>
          </a:ln>
        </p:spPr>
      </p:cxnSp>
      <p:cxnSp>
        <p:nvCxnSpPr>
          <p:cNvPr id="3" name="Connector 3"/>
          <p:cNvCxnSpPr/>
          <p:nvPr/>
        </p:nvCxnSpPr>
        <p:spPr>
          <a:xfrm flipV="1">
            <a:off x="6670291" y="2014785"/>
            <a:ext cx="1631969" cy="672075"/>
          </a:xfrm>
          <a:prstGeom prst="line">
            <a:avLst/>
          </a:prstGeom>
          <a:ln w="9525">
            <a:solidFill>
              <a:srgbClr val="0A6446">
                <a:alpha val="100000"/>
              </a:srgbClr>
            </a:solidFill>
            <a:prstDash val="dash"/>
            <a:headEnd type="none"/>
            <a:tailEnd type="triangle"/>
          </a:ln>
        </p:spPr>
      </p:cxnSp>
      <p:cxnSp>
        <p:nvCxnSpPr>
          <p:cNvPr id="4" name="Connector 4"/>
          <p:cNvCxnSpPr/>
          <p:nvPr/>
        </p:nvCxnSpPr>
        <p:spPr>
          <a:xfrm flipH="1" flipV="1">
            <a:off x="3776689" y="2110795"/>
            <a:ext cx="1645627" cy="576064"/>
          </a:xfrm>
          <a:prstGeom prst="line">
            <a:avLst/>
          </a:prstGeom>
          <a:ln w="9525">
            <a:solidFill>
              <a:srgbClr val="0A6446">
                <a:alpha val="100000"/>
              </a:srgbClr>
            </a:solidFill>
            <a:prstDash val="dash"/>
            <a:headEnd type="none"/>
            <a:tailEnd type="triangle"/>
          </a:ln>
        </p:spPr>
      </p:cxnSp>
      <p:cxnSp>
        <p:nvCxnSpPr>
          <p:cNvPr id="5" name="Connector 5"/>
          <p:cNvCxnSpPr/>
          <p:nvPr/>
        </p:nvCxnSpPr>
        <p:spPr>
          <a:xfrm flipH="1">
            <a:off x="3776689" y="3742977"/>
            <a:ext cx="1645627" cy="672075"/>
          </a:xfrm>
          <a:prstGeom prst="line">
            <a:avLst/>
          </a:prstGeom>
          <a:ln w="9525">
            <a:solidFill>
              <a:srgbClr val="0A6446">
                <a:alpha val="100000"/>
              </a:srgbClr>
            </a:solidFill>
            <a:prstDash val="dash"/>
            <a:headEnd type="none"/>
            <a:tailEnd type="triangle"/>
          </a:ln>
        </p:spPr>
      </p:cxnSp>
      <p:grpSp>
        <p:nvGrpSpPr>
          <p:cNvPr id="6" name="Group 6"/>
          <p:cNvGrpSpPr/>
          <p:nvPr/>
        </p:nvGrpSpPr>
        <p:grpSpPr>
          <a:xfrm>
            <a:off x="2734342" y="1420368"/>
            <a:ext cx="1042321" cy="1042416"/>
            <a:chOff x="2734342" y="1420368"/>
            <a:chExt cx="1042321" cy="1042416"/>
          </a:xfrm>
        </p:grpSpPr>
        <p:sp>
          <p:nvSpPr>
            <p:cNvPr id="7" name="AutoShape 7"/>
            <p:cNvSpPr/>
            <p:nvPr/>
          </p:nvSpPr>
          <p:spPr>
            <a:xfrm>
              <a:off x="2734342" y="1420368"/>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2734342" y="4030980"/>
            <a:ext cx="1042321" cy="1042416"/>
            <a:chOff x="2734342" y="4030980"/>
            <a:chExt cx="1042321" cy="1042416"/>
          </a:xfrm>
        </p:grpSpPr>
        <p:sp>
          <p:nvSpPr>
            <p:cNvPr id="9" name="AutoShape 9"/>
            <p:cNvSpPr/>
            <p:nvPr/>
          </p:nvSpPr>
          <p:spPr>
            <a:xfrm>
              <a:off x="2734342" y="4030980"/>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398288" y="1431608"/>
            <a:ext cx="1042321" cy="1042416"/>
            <a:chOff x="8398288" y="1431608"/>
            <a:chExt cx="1042321" cy="1042416"/>
          </a:xfrm>
        </p:grpSpPr>
        <p:sp>
          <p:nvSpPr>
            <p:cNvPr id="11" name="AutoShape 11"/>
            <p:cNvSpPr/>
            <p:nvPr/>
          </p:nvSpPr>
          <p:spPr>
            <a:xfrm>
              <a:off x="8398288" y="1431608"/>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8398288" y="4042220"/>
            <a:ext cx="1042321" cy="1042416"/>
            <a:chOff x="8398288" y="4042220"/>
            <a:chExt cx="1042321" cy="1042416"/>
          </a:xfrm>
        </p:grpSpPr>
        <p:sp>
          <p:nvSpPr>
            <p:cNvPr id="13" name="AutoShape 13"/>
            <p:cNvSpPr/>
            <p:nvPr/>
          </p:nvSpPr>
          <p:spPr>
            <a:xfrm>
              <a:off x="8398288" y="4042220"/>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5202215" y="2324886"/>
            <a:ext cx="720631" cy="720631"/>
          </a:xfrm>
          <a:custGeom>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187678" y="2324886"/>
            <a:ext cx="720631" cy="720631"/>
          </a:xfrm>
          <a:custGeom>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202215" y="3310349"/>
            <a:ext cx="720631" cy="720631"/>
          </a:xfrm>
          <a:custGeom>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187678" y="3310349"/>
            <a:ext cx="720631" cy="720631"/>
          </a:xfrm>
          <a:custGeom>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010349" y="1696423"/>
            <a:ext cx="490307" cy="49030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8674179" y="1696307"/>
            <a:ext cx="490538" cy="490538"/>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010233" y="4306919"/>
            <a:ext cx="490538" cy="490538"/>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4179" y="4306919"/>
            <a:ext cx="490538" cy="490538"/>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643475" y="2556545"/>
            <a:ext cx="2551945" cy="488972"/>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重大危险源辨识与管理</a:t>
              </a:r>
            </a:p>
          </p:txBody>
        </p:sp>
      </p:grpSp>
      <p:grpSp>
        <p:nvGrpSpPr>
          <p:cNvPr id="45" name="Group 45"/>
          <p:cNvGrpSpPr/>
          <p:nvPr/>
        </p:nvGrpSpPr>
        <p:grpSpPr>
          <a:xfrm>
            <a:off x="2100892" y="2655329"/>
            <a:ext cx="2309220" cy="1189048"/>
            <a:chOff x="2100892" y="2655329"/>
            <a:chExt cx="2309220" cy="1189048"/>
          </a:xfrm>
        </p:grpSpPr>
        <p:sp>
          <p:nvSpPr>
            <p:cNvPr id="46" name="TextBox 46"/>
            <p:cNvSpPr txBox="1"/>
            <p:nvPr/>
          </p:nvSpPr>
          <p:spPr>
            <a:xfrm>
              <a:off x="2100892"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依据国家相关法律法规和标准，辨识企业内的重大危险源。</a:t>
              </a:r>
            </a:p>
          </p:txBody>
        </p:sp>
      </p:grpSp>
      <p:grpSp>
        <p:nvGrpSpPr>
          <p:cNvPr id="47" name="Group 47"/>
          <p:cNvGrpSpPr/>
          <p:nvPr/>
        </p:nvGrpSpPr>
        <p:grpSpPr>
          <a:xfrm>
            <a:off x="2100892" y="5218283"/>
            <a:ext cx="2309220" cy="1189048"/>
            <a:chOff x="2100892" y="5218283"/>
            <a:chExt cx="2309220" cy="1189048"/>
          </a:xfrm>
        </p:grpSpPr>
        <p:sp>
          <p:nvSpPr>
            <p:cNvPr id="48" name="TextBox 48"/>
            <p:cNvSpPr txBox="1"/>
            <p:nvPr/>
          </p:nvSpPr>
          <p:spPr>
            <a:xfrm>
              <a:off x="2100892"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加强重大危险源的监控和检测，确保其处于安全受控状态。</a:t>
              </a:r>
            </a:p>
          </p:txBody>
        </p:sp>
      </p:grpSp>
      <p:grpSp>
        <p:nvGrpSpPr>
          <p:cNvPr id="49" name="Group 49"/>
          <p:cNvGrpSpPr/>
          <p:nvPr/>
        </p:nvGrpSpPr>
        <p:grpSpPr>
          <a:xfrm>
            <a:off x="7764838" y="2655329"/>
            <a:ext cx="2309220" cy="1189048"/>
            <a:chOff x="7764838" y="2655329"/>
            <a:chExt cx="2309220" cy="1189048"/>
          </a:xfrm>
        </p:grpSpPr>
        <p:sp>
          <p:nvSpPr>
            <p:cNvPr id="50" name="TextBox 50"/>
            <p:cNvSpPr txBox="1"/>
            <p:nvPr/>
          </p:nvSpPr>
          <p:spPr>
            <a:xfrm>
              <a:off x="7764838"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对重大危险源进行登记建档，制定专门的管理制度和应急预案。</a:t>
              </a:r>
            </a:p>
          </p:txBody>
        </p:sp>
      </p:grpSp>
      <p:grpSp>
        <p:nvGrpSpPr>
          <p:cNvPr id="51" name="Group 51"/>
          <p:cNvGrpSpPr/>
          <p:nvPr/>
        </p:nvGrpSpPr>
        <p:grpSpPr>
          <a:xfrm>
            <a:off x="7764838" y="5218283"/>
            <a:ext cx="2309220" cy="1189048"/>
            <a:chOff x="7764838" y="5218283"/>
            <a:chExt cx="2309220" cy="1189048"/>
          </a:xfrm>
        </p:grpSpPr>
        <p:sp>
          <p:nvSpPr>
            <p:cNvPr id="52" name="TextBox 52"/>
            <p:cNvSpPr txBox="1"/>
            <p:nvPr/>
          </p:nvSpPr>
          <p:spPr>
            <a:xfrm>
              <a:off x="7764838"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定期组织重大危险源的应急演练和培训，提高员工应急处置能力。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工艺安全管理制度与体系建设</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AA</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制定工艺安全管理制度</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明确工艺安全管理目标、原则、组织架构、职责权限、工作程序、监督检查和考核评估等内容。</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905753" y="1727965"/>
            <a:ext cx="2223892" cy="222389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完善工艺操作规程</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针对各生产装置和工艺流程，制定详细的操作规程，明确操作步骤、安全注意事项和应急处置措施。</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建立工艺变更管理制度</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规范工艺变更的申请、审批、实施和验收等流程，确保变更过程的安全可控。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建立健全工艺安全管理制度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建立工艺安全风险分级管控机制</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根据风险大小和管控难度，对工艺安全风险进行分级管理，制定针对性的管控措施。</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完善工艺安全培训教育体系</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开展工艺安全培训教育，提高员工的安全意识和操作技能，确保员工能够熟练掌握本岗位的安全操作规程和应急处置措施。</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构建工艺安全管理组织体系</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设立专门的工艺安全管理机构，配备专职管理人员，明确各级管理职责。</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完善工艺安全管理体系架构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明确企业领导层职责</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企业领导层应确立工艺安全管理的方针和目标，提供必要的资源保障，定期组织对工艺安全管理工作的检查和评估。</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明确管理部门职责</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管理部门负责制定和完善工艺安全管理制度和操作规程，组织开展工艺安全风险辨识、评估和管控工作，监督检查各生产单位工艺安全管理制度的执行情况。</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明确生产单位职责</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生产单位是工艺安全管理的具体实施单位，应严格遵守工艺安全管理制度和操作规程，加强生产过程中的安全检查与隐患排查治理工作，及时报告和处理工艺安全事故和突发事件。</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明确各级职责与权限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04</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工艺设备设施安全管理</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AA</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https://d.book118.com/158025004013006033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2024-09-10T20:47:26.727</cp:lastPrinted>
  <dcterms:created xsi:type="dcterms:W3CDTF">2024-09-10T12:47:26Z</dcterms:created>
  <dcterms:modified xsi:type="dcterms:W3CDTF">2024-09-10T12:47:28Z</dcterms:modified>
</cp:coreProperties>
</file>