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94D740D-7532-4CE1-950C-157CE1FC43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4EDBDA-BF49-4F1C-9318-F9E482085E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264D311-439A-4D92-A1C5-822CE38649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FDE0D3A-45ED-4231-A899-1379E49AD5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D4CBA71-406E-4C95-8C4A-2BE2AFA8335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9296F9C-8EDB-48AA-AEE5-560AD726063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704265A-D0DD-4C1D-AF21-66574FE7984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D894FE6-3A29-43D0-8C31-752B287BB41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731ACC0-6D44-4E52-AA41-E9BDF1769D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155758-7815-44AA-956E-0B92E0B984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EE91A27-A94F-4C96-943E-43FD3FEACA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54">
            <a:extLst>
              <a:ext uri="{FF2B5EF4-FFF2-40B4-BE49-F238E27FC236}">
                <a16:creationId xmlns:a16="http://schemas.microsoft.com/office/drawing/2014/main" id="{B58F51AF-4BC7-9EDC-9BEF-3C05AF1B0A47}"/>
              </a:ext>
            </a:extLst>
          </p:cNvPr>
          <p:cNvGrpSpPr/>
          <p:nvPr userDrawn="1"/>
        </p:nvGrpSpPr>
        <p:grpSpPr>
          <a:xfrm>
            <a:off x="8087710" y="2026920"/>
            <a:ext cx="3443800" cy="3537481"/>
            <a:chOff x="5854675" y="3359758"/>
            <a:chExt cx="305647" cy="305644"/>
          </a:xfrm>
        </p:grpSpPr>
        <p:grpSp>
          <p:nvGrpSpPr>
            <p:cNvPr id="10" name="组合 55">
              <a:extLst>
                <a:ext uri="{FF2B5EF4-FFF2-40B4-BE49-F238E27FC236}">
                  <a16:creationId xmlns:a16="http://schemas.microsoft.com/office/drawing/2014/main" id="{BBC63AEE-C475-2CCC-EC0A-62381AFA407F}"/>
                </a:ext>
              </a:extLst>
            </p:cNvPr>
            <p:cNvGrpSpPr/>
            <p:nvPr/>
          </p:nvGrpSpPr>
          <p:grpSpPr>
            <a:xfrm>
              <a:off x="5854675" y="3359758"/>
              <a:ext cx="305647" cy="305644"/>
              <a:chOff x="1517330" y="1125257"/>
              <a:chExt cx="2204282" cy="2204282"/>
            </a:xfrm>
          </p:grpSpPr>
          <p:sp>
            <p:nvSpPr>
              <p:cNvPr id="12" name="椭圆 57">
                <a:extLst>
                  <a:ext uri="{FF2B5EF4-FFF2-40B4-BE49-F238E27FC236}">
                    <a16:creationId xmlns:a16="http://schemas.microsoft.com/office/drawing/2014/main" id="{96543A38-02E2-B211-7269-53797B4486C9}"/>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59">
                <a:extLst>
                  <a:ext uri="{FF2B5EF4-FFF2-40B4-BE49-F238E27FC236}">
                    <a16:creationId xmlns:a16="http://schemas.microsoft.com/office/drawing/2014/main" id="{0D080517-06EB-F1AC-8549-71DD9B7EB268}"/>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1" name="KSO_Shape">
              <a:extLst>
                <a:ext uri="{FF2B5EF4-FFF2-40B4-BE49-F238E27FC236}">
                  <a16:creationId xmlns:a16="http://schemas.microsoft.com/office/drawing/2014/main" id="{FD60229B-2C9B-30C0-2EC4-CE4E51CB9612}"/>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8032062042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系统性金融风险度量与管理</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系统性金融风险定义与分类
 风险度量方法与模型概述
 系统性风险与宏观经济关联
 金融机构间的风险传染机制
 风险管理的监管框架与政策
 压力测试与风险评估实践
 风险管理技术与工具应用
 未来挑战与研究方向展望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系统性金融风险定义与分类</a:t>
            </a:r>
          </a:p>
        </p:txBody>
      </p:sp>
      <p:sp>
        <p:nvSpPr>
          <p:cNvPr id="3" name="Subtitle 2"/>
          <p:cNvSpPr>
            <a:spLocks noGrp="1"/>
          </p:cNvSpPr>
          <p:nvPr>
            <p:ph type="subTitle" idx="1"/>
          </p:nvPr>
        </p:nvSpPr>
        <p:spPr/>
        <p:txBody>
          <a:bodyPr/>
          <a:lstStyle/>
          <a:p>
            <a:r>
              <a:t>系统性金融风险度量与管理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系统性金融风险定义与分类</a:t>
            </a:r>
          </a:p>
        </p:txBody>
      </p:sp>
      <p:sp>
        <p:nvSpPr>
          <p:cNvPr id="3" name="Text Placeholder 2"/>
          <p:cNvSpPr>
            <a:spLocks noGrp="1"/>
          </p:cNvSpPr>
          <p:nvPr>
            <p:ph type="body" idx="1"/>
          </p:nvPr>
        </p:nvSpPr>
        <p:spPr/>
        <p:txBody>
          <a:bodyPr/>
          <a:lstStyle/>
          <a:p>
            <a:r>
              <a:t>系统性金融风险定义</a:t>
            </a:r>
          </a:p>
        </p:txBody>
      </p:sp>
      <p:sp>
        <p:nvSpPr>
          <p:cNvPr id="4" name="Content Placeholder 3"/>
          <p:cNvSpPr>
            <a:spLocks noGrp="1"/>
          </p:cNvSpPr>
          <p:nvPr>
            <p:ph sz="half" idx="2"/>
          </p:nvPr>
        </p:nvSpPr>
        <p:spPr/>
        <p:txBody>
          <a:bodyPr/>
          <a:lstStyle/>
          <a:p>
            <a:r>
              <a:t>1.系统性金融风险是指金融体系整体或大部分受到破坏，导致金融服务中断，对实体经济产生严重负面影响的风险。</a:t>
            </a:r>
          </a:p>
          <a:p>
            <a:r>
              <a:t>2.系统性金融风险具有传染性、扩散性和危害性等特征，可能对单一金融机构的风险事件迅速传播，引发整个金融体系的崩溃。</a:t>
            </a:r>
          </a:p>
          <a:p>
            <a:r>
              <a:t>3.系统性金融风险的来源包括金融机构之间的关联性、金融市场的复杂性和监管不足等因素。</a:t>
            </a:r>
          </a:p>
          <a:p/>
        </p:txBody>
      </p:sp>
      <p:sp>
        <p:nvSpPr>
          <p:cNvPr id="5" name="Text Placeholder 4"/>
          <p:cNvSpPr>
            <a:spLocks noGrp="1"/>
          </p:cNvSpPr>
          <p:nvPr>
            <p:ph type="body" idx="3"/>
          </p:nvPr>
        </p:nvSpPr>
        <p:spPr/>
        <p:txBody>
          <a:bodyPr/>
          <a:lstStyle/>
          <a:p>
            <a:r>
              <a:t>系统性金融风险分类</a:t>
            </a:r>
          </a:p>
        </p:txBody>
      </p:sp>
      <p:sp>
        <p:nvSpPr>
          <p:cNvPr id="6" name="Content Placeholder 5"/>
          <p:cNvSpPr>
            <a:spLocks noGrp="1"/>
          </p:cNvSpPr>
          <p:nvPr>
            <p:ph sz="half" idx="4"/>
          </p:nvPr>
        </p:nvSpPr>
        <p:spPr/>
        <p:txBody>
          <a:bodyPr/>
          <a:lstStyle/>
          <a:p>
            <a:r>
              <a:t>1.按照风险来源，系统性金融风险可分为时间维度风险和横截面维度风险。时间维度风险是指由于金融市场波动和不确定性导致的风险，横截面维度风险是指由于金融机构之间的关联性和依赖性导致的风险。</a:t>
            </a:r>
          </a:p>
          <a:p>
            <a:r>
              <a:t>2.按照风险表现形式，系统性金融风险可分为信贷风险、市场风险、流动性风险和操作风险等。这些风险之间相互作用，可能引发系统性金融风险。</a:t>
            </a:r>
          </a:p>
          <a:p>
            <a:r>
              <a:t>3.按照风险影响范围，系统性金融风险可分为国内系统性金融风险和全球系统性金融风险。国内系统性金融风险主要影响国内金融体系，而全球系统性金融风险则会对全球经济产生重大影响。</a:t>
            </a:r>
          </a:p>
          <a:p>
            <a:r>
              <a:t>以上内容仅供参考，建议查阅相关文献和资料以获取更加全面和准确的信息。</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风险度量方法与模型概述</a:t>
            </a:r>
          </a:p>
        </p:txBody>
      </p:sp>
      <p:sp>
        <p:nvSpPr>
          <p:cNvPr id="3" name="Subtitle 2"/>
          <p:cNvSpPr>
            <a:spLocks noGrp="1"/>
          </p:cNvSpPr>
          <p:nvPr>
            <p:ph type="subTitle" idx="1"/>
          </p:nvPr>
        </p:nvSpPr>
        <p:spPr/>
        <p:txBody>
          <a:bodyPr/>
          <a:lstStyle/>
          <a:p>
            <a:r>
              <a:t>系统性金融风险度量与管理</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风险度量方法与模型概述</a:t>
            </a:r>
          </a:p>
        </p:txBody>
      </p:sp>
      <p:sp>
        <p:nvSpPr>
          <p:cNvPr id="3" name="Text Placeholder 2"/>
          <p:cNvSpPr>
            <a:spLocks noGrp="1"/>
          </p:cNvSpPr>
          <p:nvPr>
            <p:ph type="body" idx="1"/>
          </p:nvPr>
        </p:nvSpPr>
        <p:spPr/>
        <p:txBody>
          <a:bodyPr/>
          <a:lstStyle/>
          <a:p>
            <a:r>
              <a:t>风险度量的基本概念</a:t>
            </a:r>
          </a:p>
        </p:txBody>
      </p:sp>
      <p:sp>
        <p:nvSpPr>
          <p:cNvPr id="4" name="Content Placeholder 3"/>
          <p:cNvSpPr>
            <a:spLocks noGrp="1"/>
          </p:cNvSpPr>
          <p:nvPr>
            <p:ph sz="half" idx="2"/>
          </p:nvPr>
        </p:nvSpPr>
        <p:spPr/>
        <p:txBody>
          <a:bodyPr/>
          <a:lstStyle/>
          <a:p>
            <a:r>
              <a:t>1.风险度量是用于评估和量化潜在损失或不确定性的方法。</a:t>
            </a:r>
          </a:p>
          <a:p>
            <a:r>
              <a:t>2.常见的风险度量包括方差、标准差、VaR（ValueatRisk）和CVaR（ConditionalValueatRisk）等。</a:t>
            </a:r>
          </a:p>
          <a:p>
            <a:r>
              <a:t>3.选择合适的风险度量方法需考虑资产组合的特性、数据可用性和监管要求。</a:t>
            </a:r>
          </a:p>
          <a:p/>
        </p:txBody>
      </p:sp>
      <p:sp>
        <p:nvSpPr>
          <p:cNvPr id="5" name="Text Placeholder 4"/>
          <p:cNvSpPr>
            <a:spLocks noGrp="1"/>
          </p:cNvSpPr>
          <p:nvPr>
            <p:ph type="body" idx="3"/>
          </p:nvPr>
        </p:nvSpPr>
        <p:spPr/>
        <p:txBody>
          <a:bodyPr/>
          <a:lstStyle/>
          <a:p>
            <a:r>
              <a:t>方差和标准差</a:t>
            </a:r>
          </a:p>
        </p:txBody>
      </p:sp>
      <p:sp>
        <p:nvSpPr>
          <p:cNvPr id="6" name="Content Placeholder 5"/>
          <p:cNvSpPr>
            <a:spLocks noGrp="1"/>
          </p:cNvSpPr>
          <p:nvPr>
            <p:ph sz="half" idx="4"/>
          </p:nvPr>
        </p:nvSpPr>
        <p:spPr/>
        <p:txBody>
          <a:bodyPr/>
          <a:lstStyle/>
          <a:p>
            <a:r>
              <a:t>1.方差衡量资产收益率的离散程度，反映波动性。</a:t>
            </a:r>
          </a:p>
          <a:p>
            <a:r>
              <a:t>2.标准差是方差的平方根，具有与原始数据相同的单位，更易于比较不同资产的波动性。</a:t>
            </a:r>
          </a:p>
          <a:p>
            <a:r>
              <a:t>3.方差和标准差未考虑到极端事件的风险，因此对尾部风险敏感度较低。</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风险度量方法与模型概述</a:t>
            </a:r>
          </a:p>
        </p:txBody>
      </p:sp>
      <p:sp>
        <p:nvSpPr>
          <p:cNvPr id="3" name="Text Placeholder 2"/>
          <p:cNvSpPr>
            <a:spLocks noGrp="1"/>
          </p:cNvSpPr>
          <p:nvPr>
            <p:ph type="body" idx="1"/>
          </p:nvPr>
        </p:nvSpPr>
        <p:spPr/>
        <p:txBody>
          <a:bodyPr/>
          <a:lstStyle/>
          <a:p>
            <a:r>
              <a:t>VaR（ValueatRisk）</a:t>
            </a:r>
          </a:p>
        </p:txBody>
      </p:sp>
      <p:sp>
        <p:nvSpPr>
          <p:cNvPr id="4" name="Content Placeholder 3"/>
          <p:cNvSpPr>
            <a:spLocks noGrp="1"/>
          </p:cNvSpPr>
          <p:nvPr>
            <p:ph sz="half" idx="2"/>
          </p:nvPr>
        </p:nvSpPr>
        <p:spPr/>
        <p:txBody>
          <a:bodyPr/>
          <a:lstStyle/>
          <a:p>
            <a:r>
              <a:t>1.VaR是在给定置信水平和持有期内，资产组合可能遭受的最大损失。</a:t>
            </a:r>
          </a:p>
          <a:p>
            <a:r>
              <a:t>2.VaR可采用历史模拟法、方差-协方差法和蒙特卡洛模拟法等方法进行计算。</a:t>
            </a:r>
          </a:p>
          <a:p>
            <a:r>
              <a:t>3.VaR未考虑到超过置信水平的极端损失，因此可能低估尾部风险。</a:t>
            </a:r>
          </a:p>
          <a:p/>
        </p:txBody>
      </p:sp>
      <p:sp>
        <p:nvSpPr>
          <p:cNvPr id="5" name="Text Placeholder 4"/>
          <p:cNvSpPr>
            <a:spLocks noGrp="1"/>
          </p:cNvSpPr>
          <p:nvPr>
            <p:ph type="body" idx="3"/>
          </p:nvPr>
        </p:nvSpPr>
        <p:spPr/>
        <p:txBody>
          <a:bodyPr/>
          <a:lstStyle/>
          <a:p>
            <a:r>
              <a:t>CVaR（ConditionalValueatRisk）</a:t>
            </a:r>
          </a:p>
        </p:txBody>
      </p:sp>
      <p:sp>
        <p:nvSpPr>
          <p:cNvPr id="6" name="Content Placeholder 5"/>
          <p:cNvSpPr>
            <a:spLocks noGrp="1"/>
          </p:cNvSpPr>
          <p:nvPr>
            <p:ph sz="half" idx="4"/>
          </p:nvPr>
        </p:nvSpPr>
        <p:spPr/>
        <p:txBody>
          <a:bodyPr/>
          <a:lstStyle/>
          <a:p>
            <a:r>
              <a:t>1.CVaR是在超过VaR的极端事件条件下，资产组合的平均损失。</a:t>
            </a:r>
          </a:p>
          <a:p>
            <a:r>
              <a:t>2.CVaR更能反映尾部风险，对于风险管理更具参考价值。</a:t>
            </a:r>
          </a:p>
          <a:p>
            <a:r>
              <a:t>3.计算CVaR通常采用线性规划或二次规划等方法。</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风险度量方法与模型概述</a:t>
            </a:r>
          </a:p>
        </p:txBody>
      </p:sp>
      <p:sp>
        <p:nvSpPr>
          <p:cNvPr id="3" name="Text Placeholder 2"/>
          <p:cNvSpPr>
            <a:spLocks noGrp="1"/>
          </p:cNvSpPr>
          <p:nvPr>
            <p:ph type="body" idx="1"/>
          </p:nvPr>
        </p:nvSpPr>
        <p:spPr/>
        <p:txBody>
          <a:bodyPr/>
          <a:lstStyle/>
          <a:p>
            <a:r>
              <a:t>现代风险度量模型的发展</a:t>
            </a:r>
          </a:p>
        </p:txBody>
      </p:sp>
      <p:sp>
        <p:nvSpPr>
          <p:cNvPr id="4" name="Content Placeholder 3"/>
          <p:cNvSpPr>
            <a:spLocks noGrp="1"/>
          </p:cNvSpPr>
          <p:nvPr>
            <p:ph sz="half" idx="2"/>
          </p:nvPr>
        </p:nvSpPr>
        <p:spPr/>
        <p:txBody>
          <a:bodyPr/>
          <a:lstStyle/>
          <a:p>
            <a:r>
              <a:t>1.随着金融市场的复杂性和不确定性增加，现代风险度量模型不断涌现。</a:t>
            </a:r>
          </a:p>
          <a:p>
            <a:r>
              <a:t>2.包括CoVaR（ConditionalValueatRiskofVaR）、ES（ExpectedShortfall）和尾部风险度量等模型。</a:t>
            </a:r>
          </a:p>
          <a:p>
            <a:r>
              <a:t>3.这些模型旨在更全面地评估和管理极端风险，提高风险管理的效果和稳健性。</a:t>
            </a:r>
          </a:p>
          <a:p/>
        </p:txBody>
      </p:sp>
      <p:sp>
        <p:nvSpPr>
          <p:cNvPr id="5" name="Text Placeholder 4"/>
          <p:cNvSpPr>
            <a:spLocks noGrp="1"/>
          </p:cNvSpPr>
          <p:nvPr>
            <p:ph type="body" idx="3"/>
          </p:nvPr>
        </p:nvSpPr>
        <p:spPr/>
        <p:txBody>
          <a:bodyPr/>
          <a:lstStyle/>
          <a:p>
            <a:r>
              <a:t>风险管理的应用与挑战</a:t>
            </a:r>
          </a:p>
        </p:txBody>
      </p:sp>
      <p:sp>
        <p:nvSpPr>
          <p:cNvPr id="6" name="Content Placeholder 5"/>
          <p:cNvSpPr>
            <a:spLocks noGrp="1"/>
          </p:cNvSpPr>
          <p:nvPr>
            <p:ph sz="half" idx="4"/>
          </p:nvPr>
        </p:nvSpPr>
        <p:spPr/>
        <p:txBody>
          <a:bodyPr/>
          <a:lstStyle/>
          <a:p>
            <a:r>
              <a:t>1.风险度量在管理投资组合、制定保险策略和进行企业风险管理等方面具有广泛应用。</a:t>
            </a:r>
          </a:p>
          <a:p>
            <a:r>
              <a:t>2.然而，实际应用中面临数据不足、模型误设和监管限制等挑战。</a:t>
            </a:r>
          </a:p>
          <a:p>
            <a:r>
              <a:t>3.未来发展方向包括加强数据收集与分析、改进模型方法和强化风险管理实践等方面的探索。</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系统性风险与宏观经济关联</a:t>
            </a:r>
          </a:p>
        </p:txBody>
      </p:sp>
      <p:sp>
        <p:nvSpPr>
          <p:cNvPr id="3" name="Subtitle 2"/>
          <p:cNvSpPr>
            <a:spLocks noGrp="1"/>
          </p:cNvSpPr>
          <p:nvPr>
            <p:ph type="subTitle" idx="1"/>
          </p:nvPr>
        </p:nvSpPr>
        <p:spPr/>
        <p:txBody>
          <a:bodyPr/>
          <a:lstStyle/>
          <a:p>
            <a:r>
              <a:t>系统性金融风险度量与管理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系统性风险与宏观经济关联</a:t>
            </a:r>
          </a:p>
        </p:txBody>
      </p:sp>
      <p:sp>
        <p:nvSpPr>
          <p:cNvPr id="3" name="Content Placeholder 2"/>
          <p:cNvSpPr>
            <a:spLocks noGrp="1"/>
          </p:cNvSpPr>
          <p:nvPr>
            <p:ph sz="half" idx="2"/>
          </p:nvPr>
        </p:nvSpPr>
        <p:spPr/>
        <p:txBody>
          <a:bodyPr/>
          <a:lstStyle/>
          <a:p>
            <a:r>
              <a:t>1.系统性风险与宏观经济波动：金融市场的波动和危机往往与宏观经济的起伏密切相关。在经济繁荣期，资产价格上涨，信贷扩张，可能积聚系统性风险；而在经济衰退期，资产价格下跌，信贷收缩，可能引发系统性风险。</a:t>
            </a:r>
          </a:p>
          <a:p>
            <a:r>
              <a:t>2.宏观经济政策对系统性风险的影响：货币政策和财政政策等宏观经济政策对系统性风险有显著影响。例如，过度的货币供应可能引发通货膨胀和资产泡沫，增加系统性风险。</a:t>
            </a:r>
          </a:p>
          <a:p/>
        </p:txBody>
      </p:sp>
      <p:sp>
        <p:nvSpPr>
          <p:cNvPr id="4" name="Text Placeholder 3"/>
          <p:cNvSpPr>
            <a:spLocks noGrp="1"/>
          </p:cNvSpPr>
          <p:nvPr>
            <p:ph type="body" idx="3"/>
          </p:nvPr>
        </p:nvSpPr>
        <p:spPr/>
        <p:txBody>
          <a:bodyPr/>
          <a:lstStyle/>
          <a:p>
            <a:r>
              <a:t>系统性风险在宏观经济传导中的作用</a:t>
            </a:r>
          </a:p>
        </p:txBody>
      </p:sp>
      <p:sp>
        <p:nvSpPr>
          <p:cNvPr id="5" name="Content Placeholder 4"/>
          <p:cNvSpPr>
            <a:spLocks noGrp="1"/>
          </p:cNvSpPr>
          <p:nvPr>
            <p:ph sz="half" idx="4"/>
          </p:nvPr>
        </p:nvSpPr>
        <p:spPr/>
        <p:txBody>
          <a:bodyPr/>
          <a:lstStyle/>
          <a:p>
            <a:r>
              <a:t>1.系统性风险通过信贷渠道传导：在经济下行期，银行可能收缩信贷，导致企业资金链断裂，进而引发系统性风险。</a:t>
            </a:r>
          </a:p>
          <a:p>
            <a:r>
              <a:t>2.系统性风险通过资产价格渠道传导：资产价格下跌可能导致金融机构资产负债表恶化，引发信贷收缩和流动性危机，进一步传导至整个经济系统。</a:t>
            </a:r>
          </a:p>
          <a:p/>
        </p:txBody>
      </p:sp>
      <p:sp>
        <p:nvSpPr>
          <p:cNvPr id="6" name="Text Placeholder 5"/>
          <p:cNvSpPr>
            <a:spLocks noGrp="1"/>
          </p:cNvSpPr>
          <p:nvPr>
            <p:ph type="body" idx="1"/>
          </p:nvPr>
        </p:nvSpPr>
        <p:spPr/>
        <p:txBody>
          <a:bodyPr/>
          <a:lstStyle/>
          <a:p>
            <a:r>
              <a:t>系统性风险与宏观经济的相互作用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系统性风险与宏观经济关联</a:t>
            </a:r>
          </a:p>
        </p:txBody>
      </p:sp>
      <p:sp>
        <p:nvSpPr>
          <p:cNvPr id="3" name="Text Placeholder 2"/>
          <p:cNvSpPr>
            <a:spLocks noGrp="1"/>
          </p:cNvSpPr>
          <p:nvPr>
            <p:ph type="body" idx="1"/>
          </p:nvPr>
        </p:nvSpPr>
        <p:spPr/>
        <p:txBody>
          <a:bodyPr/>
          <a:lstStyle/>
          <a:p>
            <a:r>
              <a:t>利用宏观经济指标预警系统性风险</a:t>
            </a:r>
          </a:p>
        </p:txBody>
      </p:sp>
      <p:sp>
        <p:nvSpPr>
          <p:cNvPr id="4" name="Content Placeholder 3"/>
          <p:cNvSpPr>
            <a:spLocks noGrp="1"/>
          </p:cNvSpPr>
          <p:nvPr>
            <p:ph sz="half" idx="2"/>
          </p:nvPr>
        </p:nvSpPr>
        <p:spPr/>
        <p:txBody>
          <a:bodyPr/>
          <a:lstStyle/>
          <a:p>
            <a:r>
              <a:t>1.建立系统性风险预警指标体系：可以利用一系列宏观经济和金融指标，如GDP增速、通货膨胀率、资产价格波动等，构建系统性风险预警指标体系。</a:t>
            </a:r>
          </a:p>
          <a:p>
            <a:r>
              <a:t>2.运用模型预测系统性风险：利用统计模型和机器学习模型等方法，可以对系统性风险进行预测和预警，提前采取措施防范和化解风险。</a:t>
            </a:r>
          </a:p>
          <a:p>
            <a:r>
              <a:t>以上内容仅供参考，建议查阅相关文献和资料获取更多信息。</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金融机构间的风险传染机制</a:t>
            </a:r>
          </a:p>
        </p:txBody>
      </p:sp>
      <p:sp>
        <p:nvSpPr>
          <p:cNvPr id="3" name="Subtitle 2"/>
          <p:cNvSpPr>
            <a:spLocks noGrp="1"/>
          </p:cNvSpPr>
          <p:nvPr>
            <p:ph type="subTitle" idx="1"/>
          </p:nvPr>
        </p:nvSpPr>
        <p:spPr/>
        <p:txBody>
          <a:bodyPr/>
          <a:lstStyle/>
          <a:p>
            <a:r>
              <a:t>系统性金融风险度量与管理</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金融机构间的风险传染机制</a:t>
            </a:r>
          </a:p>
        </p:txBody>
      </p:sp>
      <p:sp>
        <p:nvSpPr>
          <p:cNvPr id="3" name="Text Placeholder 2"/>
          <p:cNvSpPr>
            <a:spLocks noGrp="1"/>
          </p:cNvSpPr>
          <p:nvPr>
            <p:ph type="body" idx="1"/>
          </p:nvPr>
        </p:nvSpPr>
        <p:spPr/>
        <p:txBody>
          <a:bodyPr/>
          <a:lstStyle/>
          <a:p>
            <a:r>
              <a:t>金融机构间的风险传染机制概述</a:t>
            </a:r>
          </a:p>
        </p:txBody>
      </p:sp>
      <p:sp>
        <p:nvSpPr>
          <p:cNvPr id="4" name="Content Placeholder 3"/>
          <p:cNvSpPr>
            <a:spLocks noGrp="1"/>
          </p:cNvSpPr>
          <p:nvPr>
            <p:ph sz="half" idx="2"/>
          </p:nvPr>
        </p:nvSpPr>
        <p:spPr/>
        <p:txBody>
          <a:bodyPr/>
          <a:lstStyle/>
          <a:p>
            <a:r>
              <a:t>1.金融机构间的风险传染机制是指单一金融机构的风险事件通过直接或间接的渠道传递到其他金融机构，引发整个金融系统的动荡。</a:t>
            </a:r>
          </a:p>
          <a:p>
            <a:r>
              <a:t>2.这种风险传染主要源于金融机构之间的紧密联系和相互依赖性，包括资金融通、支付清算、信息共享等方面。</a:t>
            </a:r>
          </a:p>
          <a:p>
            <a:r>
              <a:t>3.近年来，随着金融市场的复杂性和关联性的增加，金融机构间的风险传染机制也呈现出新的特点和趋势。</a:t>
            </a:r>
          </a:p>
          <a:p/>
        </p:txBody>
      </p:sp>
      <p:sp>
        <p:nvSpPr>
          <p:cNvPr id="5" name="Text Placeholder 4"/>
          <p:cNvSpPr>
            <a:spLocks noGrp="1"/>
          </p:cNvSpPr>
          <p:nvPr>
            <p:ph type="body" idx="3"/>
          </p:nvPr>
        </p:nvSpPr>
        <p:spPr/>
        <p:txBody>
          <a:bodyPr/>
          <a:lstStyle/>
          <a:p>
            <a:r>
              <a:t>资金融通渠道的风险传染</a:t>
            </a:r>
          </a:p>
        </p:txBody>
      </p:sp>
      <p:sp>
        <p:nvSpPr>
          <p:cNvPr id="6" name="Content Placeholder 5"/>
          <p:cNvSpPr>
            <a:spLocks noGrp="1"/>
          </p:cNvSpPr>
          <p:nvPr>
            <p:ph sz="half" idx="4"/>
          </p:nvPr>
        </p:nvSpPr>
        <p:spPr/>
        <p:txBody>
          <a:bodyPr/>
          <a:lstStyle/>
          <a:p>
            <a:r>
              <a:t>1.资金融通是金融机构间的主要联系之一，当一家金融机构出现流动性危机或破产时，可能引发其他金融机构的资金链断裂。</a:t>
            </a:r>
          </a:p>
          <a:p>
            <a:r>
              <a:t>2.通过资金融通渠道，风险会迅速在金融系统中扩散，导致整个金融系统的信任危机和恐慌情绪。</a:t>
            </a:r>
          </a:p>
          <a:p>
            <a:r>
              <a:t>3.管理资金融通渠道的风险传染需要加强资金监管和风险预警，提高金融机构的流动性管理水平。</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https://d.book118.com/158032062042006027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14</vt:i4>
      </vt:variant>
    </vt:vector>
  </HeadingPairs>
  <TitlesOfParts>
    <vt:vector baseType="lpstr" size="26">
      <vt:lpstr>Arial</vt:lpstr>
      <vt:lpstr>Calibri</vt:lpstr>
      <vt:lpstr>黑体</vt:lpstr>
      <vt:lpstr>微软雅黑</vt:lpstr>
      <vt:lpstr>Wingdings</vt:lpstr>
      <vt:lpstr>Franklin Gothic Book</vt:lpstr>
      <vt:lpstr>宋体</vt:lpstr>
      <vt:lpstr>仿宋_GB2312</vt:lpstr>
      <vt:lpstr>幼圆</vt:lpstr>
      <vt:lpstr>Agency FB</vt:lpstr>
      <vt:lpstr>Adobe 宋体 Std L</vt:lpstr>
      <vt:lpstr>Office Theme</vt:lpstr>
      <vt:lpstr>PowerPoint Presentation</vt:lpstr>
      <vt:lpstr>PowerPoint Presentation</vt:lpstr>
      <vt:lpstr> 系统性金融风险定义与分类</vt:lpstr>
      <vt:lpstr> 系统性金融风险定义与分类</vt:lpstr>
      <vt:lpstr> 风险度量方法与模型概述</vt:lpstr>
      <vt:lpstr> 风险度量方法与模型概述</vt:lpstr>
      <vt:lpstr> 风险度量方法与模型概述</vt:lpstr>
      <vt:lpstr> 风险度量方法与模型概述</vt:lpstr>
      <vt:lpstr> 系统性风险与宏观经济关联</vt:lpstr>
      <vt:lpstr> 系统性风险与宏观经济关联</vt:lpstr>
      <vt:lpstr> 系统性风险与宏观经济关联</vt:lpstr>
      <vt:lpstr> 金融机构间的风险传染机制</vt:lpstr>
      <vt:lpstr> 金融机构间的风险传染机制</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2024-09-05T01:22:26.176</cp:lastPrinted>
  <dcterms:created xsi:type="dcterms:W3CDTF">2024-09-04T17:22:26Z</dcterms:created>
  <dcterms:modified xsi:type="dcterms:W3CDTF">2024-09-04T17:22:28Z</dcterms:modified>
</cp:coreProperties>
</file>