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3" r:id="rId48"/>
  </p:sldIdLst>
  <p:sldSz cx="9144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tags" Target="tags/tag1.xml" /><Relationship Id="rId5" Type="http://schemas.openxmlformats.org/officeDocument/2006/relationships/slide" Target="slides/slide3.xml" /><Relationship Id="rId50" Type="http://schemas.openxmlformats.org/officeDocument/2006/relationships/presProps" Target="presProps.xml" /><Relationship Id="rId51" Type="http://schemas.openxmlformats.org/officeDocument/2006/relationships/viewProps" Target="viewProps.xml" /><Relationship Id="rId52" Type="http://schemas.openxmlformats.org/officeDocument/2006/relationships/theme" Target="theme/theme1.xml" /><Relationship Id="rId53"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16B2CA-AC98-46E1-A220-C99DCF5BA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6E288-3D5F-49A5-9877-A5C0E228A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C35BE5-28C0-491F-9171-9E3CC25DB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1720BC-D967-488A-8B5A-BD7A6BF43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488EFD-19FA-4B2B-AD65-66B21C0D68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917773-00EE-4883-8BB4-BDBE27FDEA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0F6C0B-1092-471A-A0D7-D196FF89C9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C6E59-7080-4B73-8B0B-122AD82E2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33BD9A-C8C7-4DB7-9750-F67B69C61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ACB95-1FB0-4C7C-985F-430F732D5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C4E7C-DD80-4332-88B8-E27F98A89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p:txBody>
          <a:bodyPr/>
          <a:lstStyle/>
          <a:p>
            <a:pPr lvl="0"/>
            <a:endParaRPr kumimoji="0" lang="en-US" altLang="zh-CN" sz="1400"/>
          </a:p>
        </p:txBody>
      </p:sp>
      <p:sp>
        <p:nvSpPr>
          <p:cNvPr id="5" name="Footer Placeholder 4"/>
          <p:cNvSpPr>
            <a:spLocks noGrp="1"/>
          </p:cNvSpPr>
          <p:nvPr>
            <p:ph type="ftr" sz="quarter" idx="3"/>
          </p:nvPr>
        </p:nvSpPr>
        <p:spPr/>
        <p:txBody>
          <a:bodyPr/>
          <a:lstStyle/>
          <a:p>
            <a:pPr lvl="0" algn="ctr"/>
            <a:fld id="{FCC6C5D5-35F5-442F-A94F-E34EEAC0B88B}" type="footer">
              <a:rPr kumimoji="0" lang="zh-CN" altLang="en-US" sz="1400"/>
              <a:t>​</a:t>
            </a:fld>
            <a:endParaRPr kumimoji="0" lang="en-US" altLang="zh-CN" sz="1400"/>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lang="en-US" altLang="zh-CN" sz="1400"/>
          </a:p>
        </p:txBody>
      </p:sp>
      <p:sp>
        <p:nvSpPr>
          <p:cNvPr id="3" name="Footer Placeholder 2"/>
          <p:cNvSpPr>
            <a:spLocks noGrp="1"/>
          </p:cNvSpPr>
          <p:nvPr>
            <p:ph type="ftr" sz="quarter" idx="1"/>
          </p:nvPr>
        </p:nvSpPr>
        <p:spPr/>
        <p:txBody>
          <a:bodyPr/>
          <a:lstStyle/>
          <a:p>
            <a:pPr lvl="0" algn="ctr"/>
            <a:fld id="{0507074C-5C81-4FA5-BF45-B6638C6FB6C9}" type="footer">
              <a:rPr kumimoji="0" lang="zh-CN" altLang="en-US" sz="1400"/>
              <a:t>​</a:t>
            </a:fld>
            <a:endParaRPr kumimoji="0" lang="en-US" altLang="zh-CN" sz="1400"/>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8488C4"/>
            </a:gs>
            <a:gs pos="53000">
              <a:srgbClr val="D4DEFF"/>
            </a:gs>
            <a:gs pos="83000">
              <a:srgbClr val="D4DEFF"/>
            </a:gs>
            <a:gs pos="100000">
              <a:srgbClr val="96AB94"/>
            </a:gs>
          </a:gsLst>
          <a:lin ang="5400000" scaled="1"/>
        </a:gradFill>
        <a:effectLst/>
      </p:bgPr>
    </p:bg>
    <p:spTree>
      <p:nvGrpSpPr>
        <p:cNvPr id="1" name=""/>
        <p:cNvGrpSpPr/>
        <p:nvPr/>
      </p:nvGrpSpPr>
      <p:grpSpPr>
        <a:xfrm>
          <a:off x="0" y="0"/>
          <a:ext cx="0" cy="0"/>
        </a:xfrm>
      </p:grpSpPr>
      <p:sp>
        <p:nvSpPr>
          <p:cNvPr id="1026" name="标题占位符 1025"/>
          <p:cNvSpPr>
            <a:spLocks noGrp="1"/>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单击此处编辑母版标题样式</a:t>
            </a:r>
          </a:p>
        </p:txBody>
      </p:sp>
      <p:sp>
        <p:nvSpPr>
          <p:cNvPr id="1027" name="文本占位符 1026"/>
          <p:cNvSpPr>
            <a:spLocks noGrp="1"/>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027"/>
          <p:cNvSpPr>
            <a:spLocks noGrp="1"/>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en-US" altLang="en-US"/>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endParaRPr kumimoji="0" lang="en-US" altLang="zh-CN" sz="1400"/>
          </a:p>
        </p:txBody>
      </p:sp>
      <p:sp>
        <p:nvSpPr>
          <p:cNvPr id="1029" name="页脚占位符 1028"/>
          <p:cNvSpPr>
            <a:spLocks noGrp="1"/>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en-US" altLang="en-US"/>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ctr"/>
            <a:fld id="{5E434101-50B5-42EB-8148-23848D3ED20A}" type="footer">
              <a:rPr kumimoji="0" lang="zh-CN" altLang="en-US" sz="1400"/>
              <a:t>​</a:t>
            </a:fld>
            <a:endParaRPr kumimoji="0" lang="en-US" altLang="zh-CN" sz="1400"/>
          </a:p>
        </p:txBody>
      </p:sp>
      <p:sp>
        <p:nvSpPr>
          <p:cNvPr id="1030" name="灯片编号占位符 1029"/>
          <p:cNvSpPr>
            <a:spLocks noGrp="1"/>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en-US" altLang="en-US"/>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r"/>
            <a:fld id="{E865D7F9-8768-4A76-BB5E-F5A983076BE5}" type="slidenum">
              <a:rPr kumimoji="0" lang="zh-CN" altLang="en-US" sz="1400"/>
              <a:t>‹#›</a:t>
            </a:fld>
            <a:endParaRPr kumimoji="0" lang="en-US" altLang="zh-CN" sz="140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sldNum="0" hdr="0"/>
  <p:txStyles>
    <p:titleStyle>
      <a:lvl1pPr marL="0" indent="0" algn="ctr" defTabSz="914400" rtl="0" eaLnBrk="1" fontAlgn="base" hangingPunct="1">
        <a:lnSpc>
          <a:spcPct val="100000"/>
        </a:lnSpc>
        <a:spcBef>
          <a:spcPct val="0"/>
        </a:spcBef>
        <a:spcAft>
          <a:spcPct val="0"/>
        </a:spcAft>
        <a:buClrTx/>
        <a:buSzTx/>
        <a:buFontTx/>
        <a:buNone/>
        <a:defRPr kumimoji="1" sz="4400" b="0" i="0" u="none">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3402204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标题 2867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厂内机动车安全管理与驾驶</a:t>
            </a:r>
          </a:p>
        </p:txBody>
      </p:sp>
      <p:sp>
        <p:nvSpPr>
          <p:cNvPr id="28675" name="文本占位符 2867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en-US" altLang="zh-CN" sz="3600" b="1">
                <a:solidFill>
                  <a:srgbClr val="FF0000"/>
                </a:solidFill>
              </a:rPr>
              <a:t>1.</a:t>
            </a:r>
            <a:r>
              <a:rPr lang="zh-CN" altLang="en-US" sz="3600" b="1">
                <a:solidFill>
                  <a:srgbClr val="FF0000"/>
                </a:solidFill>
              </a:rPr>
              <a:t>车辆驾驶员职业道德</a:t>
            </a:r>
          </a:p>
          <a:p>
            <a:pPr lvl="0"/>
            <a:r>
              <a:rPr lang="en-US" altLang="zh-CN" sz="3600" b="1">
                <a:solidFill>
                  <a:srgbClr val="FF0000"/>
                </a:solidFill>
              </a:rPr>
              <a:t>2.</a:t>
            </a:r>
            <a:r>
              <a:rPr lang="zh-CN" altLang="en-US" sz="3600" b="1">
                <a:solidFill>
                  <a:srgbClr val="FF0000"/>
                </a:solidFill>
              </a:rPr>
              <a:t>叉车驾驶员作业标准</a:t>
            </a:r>
          </a:p>
          <a:p>
            <a:pPr lvl="0"/>
            <a:r>
              <a:rPr lang="en-US" altLang="zh-CN" sz="3600" b="1">
                <a:solidFill>
                  <a:srgbClr val="FF0000"/>
                </a:solidFill>
              </a:rPr>
              <a:t>3.</a:t>
            </a:r>
            <a:r>
              <a:rPr lang="zh-CN" altLang="en-US" sz="3600" b="1">
                <a:solidFill>
                  <a:srgbClr val="FF0000"/>
                </a:solidFill>
              </a:rPr>
              <a:t>厂内机动车管理制度 </a:t>
            </a:r>
          </a:p>
          <a:p>
            <a:pPr lvl="0"/>
            <a:r>
              <a:rPr lang="en-US" altLang="zh-CN" sz="3600" b="1">
                <a:solidFill>
                  <a:srgbClr val="FF0000"/>
                </a:solidFill>
              </a:rPr>
              <a:t>4.</a:t>
            </a:r>
            <a:r>
              <a:rPr lang="zh-CN" altLang="en-US" sz="3600" b="1">
                <a:solidFill>
                  <a:srgbClr val="FF0000"/>
                </a:solidFill>
              </a:rPr>
              <a:t>车辆的维护</a:t>
            </a:r>
          </a:p>
          <a:p>
            <a:pPr lvl="0"/>
            <a:r>
              <a:rPr lang="en-US" altLang="zh-CN" sz="3600" b="1">
                <a:solidFill>
                  <a:srgbClr val="FF0000"/>
                </a:solidFill>
              </a:rPr>
              <a:t>5.</a:t>
            </a:r>
            <a:r>
              <a:rPr lang="zh-CN" altLang="en-US" sz="3600" b="1">
                <a:solidFill>
                  <a:srgbClr val="FF0000"/>
                </a:solidFill>
              </a:rPr>
              <a:t>曾发生过的事故案例</a:t>
            </a:r>
          </a:p>
          <a:p>
            <a:pPr lvl="0">
              <a:buNone/>
            </a:pPr>
            <a:endParaRPr lang="zh-CN" altLang="en-US" sz="3600" b="1">
              <a:solidFill>
                <a:srgbClr val="FF0000"/>
              </a:solidFill>
            </a:endParaRPr>
          </a:p>
          <a:p>
            <a:pPr lvl="0">
              <a:buNone/>
            </a:pPr>
            <a:endParaRPr lang="zh-CN" altLang="en-US" sz="3600" b="1">
              <a:solidFill>
                <a:srgbClr val="FF0000"/>
              </a:solidFill>
            </a:endParaRPr>
          </a:p>
        </p:txBody>
      </p:sp>
      <p:sp>
        <p:nvSpPr>
          <p:cNvPr id="28676" name="Date Placeholder 3"/>
          <p:cNvSpPr>
            <a:spLocks noGrp="1"/>
          </p:cNvSpPr>
          <p:nvPr>
            <p:ph type="dt" sz="half" idx="2"/>
          </p:nvPr>
        </p:nvSpPr>
        <p:spPr/>
        <p:txBody>
          <a:bodyPr/>
          <a:lstStyle/>
          <a:p>
            <a:pPr lvl="0"/>
            <a:endParaRPr kumimoji="0" lang="en-US" altLang="zh-CN" sz="1400"/>
          </a:p>
        </p:txBody>
      </p:sp>
      <p:sp>
        <p:nvSpPr>
          <p:cNvPr id="28677" name="Footer Placeholder 4"/>
          <p:cNvSpPr>
            <a:spLocks noGrp="1"/>
          </p:cNvSpPr>
          <p:nvPr>
            <p:ph type="ftr" sz="quarter" idx="3"/>
          </p:nvPr>
        </p:nvSpPr>
        <p:spPr/>
        <p:txBody>
          <a:bodyPr/>
          <a:lstStyle/>
          <a:p>
            <a:pPr lvl="0" algn="ctr"/>
            <a:fld id="{988F7D52-6DDF-4867-86F0-C9BB12B65DFB}" type="footer">
              <a:rPr kumimoji="0" lang="zh-CN" altLang="en-US" sz="1400"/>
              <a:t>​</a:t>
            </a:fld>
            <a:endParaRPr kumimoji="0" lang="en-US" altLang="zh-CN" sz="1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29697"/>
          <p:cNvSpPr>
            <a:spLocks noGrp="1"/>
          </p:cNvSpPr>
          <p:nvPr>
            <p:ph type="title"/>
          </p:nvPr>
        </p:nvSpPr>
        <p:spPr>
          <a:xfrm>
            <a:off x="827088" y="188912"/>
            <a:ext cx="7416800" cy="10080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车辆驾驶员职业道德</a:t>
            </a:r>
          </a:p>
        </p:txBody>
      </p:sp>
      <p:sp>
        <p:nvSpPr>
          <p:cNvPr id="29699" name="文本占位符 29698"/>
          <p:cNvSpPr>
            <a:spLocks noGrp="1"/>
          </p:cNvSpPr>
          <p:nvPr>
            <p:ph type="body" idx="4294967295"/>
          </p:nvPr>
        </p:nvSpPr>
        <p:spPr>
          <a:xfrm>
            <a:off x="539750" y="1268412"/>
            <a:ext cx="8064500" cy="48990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b="1"/>
              <a:t>道德是一种社会意识，是人们行为规范和准则的总和，是调整人与人之间、个人与社会之间关系的准则。</a:t>
            </a:r>
          </a:p>
          <a:p>
            <a:pPr lvl="0"/>
            <a:r>
              <a:rPr lang="zh-CN" altLang="en-US" sz="2800" b="1"/>
              <a:t>企业内机动车辆驾驶员属于特种设备作业人员，驾驶员的工作对社会承担的责任有一定的特殊性。驾驶员在工作中的任何一个疏忽、一个操作失误都将给社会带危害，给企业财产和人的生命安全造成重大损失。驾驶员必须对自己的职业重要性有足够的认识，不断提高自己的思想素质、文化专业素质、心理素质和身体素质，自觉遵守职业道德规范和约束自己的行为。</a:t>
            </a:r>
            <a:endParaRPr lang="en-US" altLang="zh-CN" sz="2800" b="1"/>
          </a:p>
        </p:txBody>
      </p:sp>
      <p:sp>
        <p:nvSpPr>
          <p:cNvPr id="29700" name="Date Placeholder 3"/>
          <p:cNvSpPr>
            <a:spLocks noGrp="1"/>
          </p:cNvSpPr>
          <p:nvPr>
            <p:ph type="dt" sz="half" idx="2"/>
          </p:nvPr>
        </p:nvSpPr>
        <p:spPr/>
        <p:txBody>
          <a:bodyPr/>
          <a:lstStyle/>
          <a:p>
            <a:pPr lvl="0"/>
            <a:endParaRPr kumimoji="0" lang="en-US" altLang="zh-CN" sz="1400"/>
          </a:p>
        </p:txBody>
      </p:sp>
      <p:sp>
        <p:nvSpPr>
          <p:cNvPr id="29701" name="Footer Placeholder 4"/>
          <p:cNvSpPr>
            <a:spLocks noGrp="1"/>
          </p:cNvSpPr>
          <p:nvPr>
            <p:ph type="ftr" sz="quarter" idx="3"/>
          </p:nvPr>
        </p:nvSpPr>
        <p:spPr/>
        <p:txBody>
          <a:bodyPr/>
          <a:lstStyle/>
          <a:p>
            <a:pPr lvl="0" algn="ctr"/>
            <a:fld id="{0279EAB5-1CE2-41A7-9C92-355036AA8FF3}" type="footer">
              <a:rPr kumimoji="0" lang="zh-CN" altLang="en-US" sz="1400"/>
              <a:t>​</a:t>
            </a:fld>
            <a:endParaRPr kumimoji="0" lang="en-US" altLang="zh-CN" sz="1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标题 9728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曾发生过的事故案例</a:t>
            </a:r>
          </a:p>
        </p:txBody>
      </p:sp>
      <p:sp>
        <p:nvSpPr>
          <p:cNvPr id="97283" name="文本占位符 9728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en-US" altLang="zh-CN"/>
              <a:t>1.2003</a:t>
            </a:r>
            <a:r>
              <a:rPr lang="zh-CN" altLang="en-US"/>
              <a:t>年</a:t>
            </a:r>
            <a:r>
              <a:rPr lang="en-US" altLang="zh-CN"/>
              <a:t>6</a:t>
            </a:r>
            <a:r>
              <a:rPr lang="zh-CN" altLang="en-US"/>
              <a:t>月</a:t>
            </a:r>
            <a:r>
              <a:rPr lang="en-US" altLang="zh-CN"/>
              <a:t>17</a:t>
            </a:r>
            <a:r>
              <a:rPr lang="zh-CN" altLang="en-US"/>
              <a:t>日北厂</a:t>
            </a:r>
            <a:r>
              <a:rPr lang="en-US" altLang="zh-CN"/>
              <a:t>1#</a:t>
            </a:r>
            <a:r>
              <a:rPr lang="zh-CN" altLang="en-US"/>
              <a:t>成品库东北角室外场地发生一起摩托车与叉车相撞事故，造成了摩托车驾驶人</a:t>
            </a:r>
            <a:r>
              <a:rPr lang="en-US" altLang="zh-CN"/>
              <a:t>(</a:t>
            </a:r>
            <a:r>
              <a:rPr lang="zh-CN" altLang="en-US"/>
              <a:t>韩广友</a:t>
            </a:r>
            <a:r>
              <a:rPr lang="en-US" altLang="zh-CN"/>
              <a:t>)</a:t>
            </a:r>
            <a:r>
              <a:rPr lang="zh-CN" altLang="en-US"/>
              <a:t>和乘座人</a:t>
            </a:r>
            <a:r>
              <a:rPr lang="en-US" altLang="zh-CN"/>
              <a:t>(</a:t>
            </a:r>
            <a:r>
              <a:rPr lang="zh-CN" altLang="en-US"/>
              <a:t>客户</a:t>
            </a:r>
            <a:r>
              <a:rPr lang="en-US" altLang="zh-CN"/>
              <a:t>)</a:t>
            </a:r>
            <a:r>
              <a:rPr lang="zh-CN" altLang="en-US"/>
              <a:t>摔倒受伤，其中客户小腿骨折。</a:t>
            </a:r>
          </a:p>
          <a:p>
            <a:pPr lvl="0">
              <a:buNone/>
            </a:pPr>
            <a:r>
              <a:rPr lang="en-US" altLang="zh-CN"/>
              <a:t>2.2008</a:t>
            </a:r>
            <a:r>
              <a:rPr lang="zh-CN" altLang="en-US"/>
              <a:t>年</a:t>
            </a:r>
            <a:r>
              <a:rPr lang="en-US" altLang="zh-CN"/>
              <a:t>4</a:t>
            </a:r>
            <a:r>
              <a:rPr lang="zh-CN" altLang="en-US"/>
              <a:t>月</a:t>
            </a:r>
            <a:r>
              <a:rPr lang="en-US" altLang="zh-CN"/>
              <a:t>23</a:t>
            </a:r>
            <a:r>
              <a:rPr lang="zh-CN" altLang="en-US"/>
              <a:t>日</a:t>
            </a:r>
            <a:r>
              <a:rPr lang="en-US" altLang="zh-CN"/>
              <a:t>13:50</a:t>
            </a:r>
            <a:r>
              <a:rPr lang="zh-CN" altLang="en-US"/>
              <a:t>包装二车间</a:t>
            </a:r>
            <a:r>
              <a:rPr lang="en-US" altLang="zh-CN"/>
              <a:t>E</a:t>
            </a:r>
            <a:r>
              <a:rPr lang="zh-CN" altLang="en-US"/>
              <a:t>线物流卸酒人员</a:t>
            </a:r>
            <a:r>
              <a:rPr lang="en-US" altLang="zh-CN"/>
              <a:t>“</a:t>
            </a:r>
            <a:r>
              <a:rPr lang="zh-CN" altLang="en-US"/>
              <a:t>啊要”私乘</a:t>
            </a:r>
            <a:r>
              <a:rPr lang="en-US" altLang="zh-CN"/>
              <a:t>1#</a:t>
            </a:r>
            <a:r>
              <a:rPr lang="zh-CN" altLang="en-US"/>
              <a:t>叉车，在车未停稳时下车，脚刚落地被前行的左后轮辗伤右脚踝，经医院检查</a:t>
            </a:r>
            <a:r>
              <a:rPr lang="en-US" altLang="zh-CN"/>
              <a:t>:</a:t>
            </a:r>
            <a:r>
              <a:rPr lang="zh-CN" altLang="en-US"/>
              <a:t>脚踝骨折。</a:t>
            </a:r>
          </a:p>
        </p:txBody>
      </p:sp>
      <p:sp>
        <p:nvSpPr>
          <p:cNvPr id="97284" name="Date Placeholder 3"/>
          <p:cNvSpPr>
            <a:spLocks noGrp="1"/>
          </p:cNvSpPr>
          <p:nvPr>
            <p:ph type="dt" sz="half" idx="2"/>
          </p:nvPr>
        </p:nvSpPr>
        <p:spPr/>
        <p:txBody>
          <a:bodyPr/>
          <a:lstStyle/>
          <a:p>
            <a:pPr lvl="0"/>
            <a:endParaRPr kumimoji="0" lang="en-US" altLang="zh-CN" sz="1400"/>
          </a:p>
        </p:txBody>
      </p:sp>
      <p:sp>
        <p:nvSpPr>
          <p:cNvPr id="97285" name="Footer Placeholder 4"/>
          <p:cNvSpPr>
            <a:spLocks noGrp="1"/>
          </p:cNvSpPr>
          <p:nvPr>
            <p:ph type="ftr" sz="quarter" idx="3"/>
          </p:nvPr>
        </p:nvSpPr>
        <p:spPr/>
        <p:txBody>
          <a:bodyPr/>
          <a:lstStyle/>
          <a:p>
            <a:pPr lvl="0" algn="ctr"/>
            <a:fld id="{7167F65B-B731-4F46-901E-CB23D43732C0}" type="footer">
              <a:rPr kumimoji="0" lang="zh-CN" altLang="en-US" sz="1400"/>
              <a:t>​</a:t>
            </a:fld>
            <a:endParaRPr kumimoji="0" lang="en-US" altLang="zh-CN" sz="1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306" name="标题 9830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曾发生过的事故案例</a:t>
            </a:r>
          </a:p>
        </p:txBody>
      </p:sp>
      <p:sp>
        <p:nvSpPr>
          <p:cNvPr id="98307" name="文本占位符 9830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en-US" altLang="zh-CN"/>
              <a:t>3.2008</a:t>
            </a:r>
            <a:r>
              <a:rPr lang="zh-CN" altLang="en-US"/>
              <a:t>年</a:t>
            </a:r>
            <a:r>
              <a:rPr lang="en-US" altLang="zh-CN"/>
              <a:t>6</a:t>
            </a:r>
            <a:r>
              <a:rPr lang="zh-CN" altLang="en-US"/>
              <a:t>月</a:t>
            </a:r>
            <a:r>
              <a:rPr lang="en-US" altLang="zh-CN"/>
              <a:t>27</a:t>
            </a:r>
            <a:r>
              <a:rPr lang="zh-CN" altLang="en-US"/>
              <a:t>日</a:t>
            </a:r>
            <a:r>
              <a:rPr lang="en-US" altLang="zh-CN"/>
              <a:t>11:00</a:t>
            </a:r>
            <a:r>
              <a:rPr lang="zh-CN" altLang="en-US"/>
              <a:t>六安工厂大别山综合</a:t>
            </a:r>
          </a:p>
          <a:p>
            <a:pPr lvl="0">
              <a:buNone/>
            </a:pPr>
            <a:r>
              <a:rPr lang="zh-CN" altLang="en-US"/>
              <a:t>   劳务公司发生一起叉车伤人事故，学员周光勤在倒车时未观察后边情况，车尾部撞入坡道平台，并将同公司的装酒工谢谊浦撞伤，送医院后抢救无效死亡。</a:t>
            </a:r>
          </a:p>
        </p:txBody>
      </p:sp>
      <p:sp>
        <p:nvSpPr>
          <p:cNvPr id="98308" name="Date Placeholder 3"/>
          <p:cNvSpPr>
            <a:spLocks noGrp="1"/>
          </p:cNvSpPr>
          <p:nvPr>
            <p:ph type="dt" sz="half" idx="2"/>
          </p:nvPr>
        </p:nvSpPr>
        <p:spPr/>
        <p:txBody>
          <a:bodyPr/>
          <a:lstStyle/>
          <a:p>
            <a:pPr lvl="0"/>
            <a:endParaRPr kumimoji="0" lang="en-US" altLang="zh-CN" sz="1400"/>
          </a:p>
        </p:txBody>
      </p:sp>
      <p:sp>
        <p:nvSpPr>
          <p:cNvPr id="98309" name="Footer Placeholder 4"/>
          <p:cNvSpPr>
            <a:spLocks noGrp="1"/>
          </p:cNvSpPr>
          <p:nvPr>
            <p:ph type="ftr" sz="quarter" idx="3"/>
          </p:nvPr>
        </p:nvSpPr>
        <p:spPr/>
        <p:txBody>
          <a:bodyPr/>
          <a:lstStyle/>
          <a:p>
            <a:pPr lvl="0" algn="ctr"/>
            <a:fld id="{5F7F4220-CE64-4324-9DA7-2B3ED5161226}" type="footer">
              <a:rPr kumimoji="0" lang="zh-CN" altLang="en-US" sz="1400"/>
              <a:t>​</a:t>
            </a:fld>
            <a:endParaRPr kumimoji="0" lang="en-US" altLang="zh-CN" sz="1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标题 3072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车辆驾驶员职业道德</a:t>
            </a:r>
          </a:p>
        </p:txBody>
      </p:sp>
      <p:sp>
        <p:nvSpPr>
          <p:cNvPr id="30723" name="文本占位符 3072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b="1"/>
              <a:t>有职业道德的驾驶员应做到以下几方面</a:t>
            </a:r>
            <a:r>
              <a:rPr lang="en-US" altLang="zh-CN" sz="2800" b="1"/>
              <a:t>:</a:t>
            </a:r>
          </a:p>
          <a:p>
            <a:pPr lvl="0">
              <a:buNone/>
            </a:pPr>
            <a:r>
              <a:rPr lang="en-US" altLang="zh-CN" sz="2800" b="1"/>
              <a:t>1.</a:t>
            </a:r>
            <a:r>
              <a:rPr lang="zh-CN" altLang="en-US" sz="2800" b="1"/>
              <a:t>热爱本职，忠于职守，有主人翁的劳动态度</a:t>
            </a:r>
            <a:r>
              <a:rPr lang="en-US" altLang="zh-CN" sz="2800" b="1"/>
              <a:t>:</a:t>
            </a:r>
            <a:r>
              <a:rPr lang="zh-CN" altLang="en-US" sz="2800" b="1"/>
              <a:t>树立主人翁的劳动态度，就是要求每个员工忠于职守，以对企业、对周围人群高度负责的精神，忠实的履行本岗位职责。</a:t>
            </a:r>
          </a:p>
          <a:p>
            <a:pPr lvl="0">
              <a:buNone/>
            </a:pPr>
            <a:r>
              <a:rPr lang="en-US" altLang="zh-CN" sz="2800" b="1"/>
              <a:t>2.</a:t>
            </a:r>
            <a:r>
              <a:rPr lang="zh-CN" altLang="en-US" sz="2800" b="1"/>
              <a:t>遵章守法，安全行车，有对人民负责的责任感</a:t>
            </a:r>
            <a:r>
              <a:rPr lang="en-US" altLang="zh-CN" sz="2800" b="1"/>
              <a:t>:</a:t>
            </a:r>
            <a:r>
              <a:rPr lang="zh-CN" altLang="en-US" sz="2800" b="1"/>
              <a:t>遵章守法，安全行车是企业内机动车辆驾驶员职业道德的重要内容。它是由驾驶员的职业特点决定的。</a:t>
            </a:r>
            <a:endParaRPr lang="en-US" altLang="zh-CN" sz="2800" b="1"/>
          </a:p>
          <a:p>
            <a:pPr lvl="0">
              <a:buNone/>
            </a:pPr>
            <a:endParaRPr lang="zh-CN" altLang="en-US" sz="2800" b="1"/>
          </a:p>
        </p:txBody>
      </p:sp>
      <p:sp>
        <p:nvSpPr>
          <p:cNvPr id="30724" name="Date Placeholder 3"/>
          <p:cNvSpPr>
            <a:spLocks noGrp="1"/>
          </p:cNvSpPr>
          <p:nvPr>
            <p:ph type="dt" sz="half" idx="2"/>
          </p:nvPr>
        </p:nvSpPr>
        <p:spPr/>
        <p:txBody>
          <a:bodyPr/>
          <a:lstStyle/>
          <a:p>
            <a:pPr lvl="0"/>
            <a:endParaRPr kumimoji="0" lang="en-US" altLang="zh-CN" sz="1400"/>
          </a:p>
        </p:txBody>
      </p:sp>
      <p:sp>
        <p:nvSpPr>
          <p:cNvPr id="30725" name="Footer Placeholder 4"/>
          <p:cNvSpPr>
            <a:spLocks noGrp="1"/>
          </p:cNvSpPr>
          <p:nvPr>
            <p:ph type="ftr" sz="quarter" idx="3"/>
          </p:nvPr>
        </p:nvSpPr>
        <p:spPr/>
        <p:txBody>
          <a:bodyPr/>
          <a:lstStyle/>
          <a:p>
            <a:pPr lvl="0" algn="ctr"/>
            <a:fld id="{CD93D328-6909-4496-AEEC-6BDD7EEE9110}" type="footer">
              <a:rPr kumimoji="0" lang="zh-CN" altLang="en-US" sz="1400"/>
              <a:t>​</a:t>
            </a:fld>
            <a:endParaRPr kumimoji="0" lang="en-US" altLang="zh-CN" sz="1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标题 3174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车辆驾驶员职业道德</a:t>
            </a:r>
          </a:p>
        </p:txBody>
      </p:sp>
      <p:sp>
        <p:nvSpPr>
          <p:cNvPr id="31747" name="文本占位符 3174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en-US" altLang="zh-CN"/>
              <a:t>3.</a:t>
            </a:r>
            <a:r>
              <a:rPr lang="zh-CN" altLang="en-US" b="1"/>
              <a:t>团结协作，顾全大局，有集体主义思想</a:t>
            </a:r>
            <a:r>
              <a:rPr lang="en-US" altLang="zh-CN" b="1"/>
              <a:t>:</a:t>
            </a:r>
          </a:p>
          <a:p>
            <a:pPr lvl="0">
              <a:buNone/>
            </a:pPr>
            <a:r>
              <a:rPr lang="zh-CN" altLang="en-US" b="1"/>
              <a:t>         现代化生产是建立在分工协作基础上的。叉车作业缺少协调、联系，就会打乱全局的生产节奏，不仅会影响生产任务的完成，而且还容易引发各种事故。所以每位员工与驾驶员都应当发扬团结协作的风格，相互关心、相互爱护、相互支持。</a:t>
            </a:r>
          </a:p>
        </p:txBody>
      </p:sp>
      <p:sp>
        <p:nvSpPr>
          <p:cNvPr id="31748" name="Date Placeholder 3"/>
          <p:cNvSpPr>
            <a:spLocks noGrp="1"/>
          </p:cNvSpPr>
          <p:nvPr>
            <p:ph type="dt" sz="half" idx="2"/>
          </p:nvPr>
        </p:nvSpPr>
        <p:spPr/>
        <p:txBody>
          <a:bodyPr/>
          <a:lstStyle/>
          <a:p>
            <a:pPr lvl="0"/>
            <a:endParaRPr kumimoji="0" lang="en-US" altLang="zh-CN" sz="1400"/>
          </a:p>
        </p:txBody>
      </p:sp>
      <p:sp>
        <p:nvSpPr>
          <p:cNvPr id="31749" name="Footer Placeholder 4"/>
          <p:cNvSpPr>
            <a:spLocks noGrp="1"/>
          </p:cNvSpPr>
          <p:nvPr>
            <p:ph type="ftr" sz="quarter" idx="3"/>
          </p:nvPr>
        </p:nvSpPr>
        <p:spPr/>
        <p:txBody>
          <a:bodyPr/>
          <a:lstStyle/>
          <a:p>
            <a:pPr lvl="0" algn="ctr"/>
            <a:fld id="{27D1C8EE-BDBE-4028-B2F5-A8AE5CC597DD}" type="footer">
              <a:rPr kumimoji="0" lang="zh-CN" altLang="en-US" sz="1400"/>
              <a:t>​</a:t>
            </a:fld>
            <a:endParaRPr kumimoji="0" lang="en-US" altLang="zh-CN" sz="1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标题 3276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车辆驾驶员职业道德</a:t>
            </a:r>
          </a:p>
        </p:txBody>
      </p:sp>
      <p:sp>
        <p:nvSpPr>
          <p:cNvPr id="32771" name="文本占位符 3277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en-US" altLang="zh-CN" sz="2800"/>
              <a:t>4.</a:t>
            </a:r>
            <a:r>
              <a:rPr lang="zh-CN" altLang="en-US" sz="2800" b="1"/>
              <a:t>钻研技术，规范操作，有高超的技术素质</a:t>
            </a:r>
            <a:r>
              <a:rPr lang="en-US" altLang="zh-CN" sz="2800" b="1"/>
              <a:t>:</a:t>
            </a:r>
          </a:p>
          <a:p>
            <a:pPr lvl="0">
              <a:buNone/>
            </a:pPr>
            <a:r>
              <a:rPr lang="zh-CN" altLang="en-US" sz="2800" b="1"/>
              <a:t>          驾驶员必须做到“四懂” “三好四会” “三个过硬”。“四懂”就是懂原理、懂构造、懂性能、懂交通法。“三好四会”就是对车辆要用好、管好、维护好、会操作、会排故障、会检测、会维修。</a:t>
            </a:r>
            <a:r>
              <a:rPr lang="en-US" altLang="zh-CN" sz="2800" b="1"/>
              <a:t>“</a:t>
            </a:r>
            <a:r>
              <a:rPr lang="zh-CN" altLang="en-US" sz="2800" b="1"/>
              <a:t>三个过的硬”一是设备安全过的硬</a:t>
            </a:r>
            <a:r>
              <a:rPr lang="en-US" altLang="zh-CN" sz="2800" b="1"/>
              <a:t>;</a:t>
            </a:r>
            <a:r>
              <a:rPr lang="zh-CN" altLang="en-US" sz="2800" b="1"/>
              <a:t>二是操作技术过得硬</a:t>
            </a:r>
            <a:r>
              <a:rPr lang="en-US" altLang="zh-CN" sz="2800" b="1"/>
              <a:t>;</a:t>
            </a:r>
            <a:r>
              <a:rPr lang="zh-CN" altLang="en-US" sz="2800" b="1"/>
              <a:t>三是危险处分辩与应变能力过的硬。</a:t>
            </a:r>
          </a:p>
          <a:p>
            <a:pPr lvl="0">
              <a:buNone/>
            </a:pPr>
            <a:endParaRPr lang="en-US" altLang="zh-CN" sz="2800" b="1"/>
          </a:p>
          <a:p>
            <a:pPr lvl="0">
              <a:buNone/>
            </a:pPr>
            <a:endParaRPr lang="en-US" altLang="zh-CN" sz="2800"/>
          </a:p>
        </p:txBody>
      </p:sp>
      <p:sp>
        <p:nvSpPr>
          <p:cNvPr id="32772" name="Date Placeholder 3"/>
          <p:cNvSpPr>
            <a:spLocks noGrp="1"/>
          </p:cNvSpPr>
          <p:nvPr>
            <p:ph type="dt" sz="half" idx="2"/>
          </p:nvPr>
        </p:nvSpPr>
        <p:spPr/>
        <p:txBody>
          <a:bodyPr/>
          <a:lstStyle/>
          <a:p>
            <a:pPr lvl="0"/>
            <a:endParaRPr kumimoji="0" lang="en-US" altLang="zh-CN" sz="1400"/>
          </a:p>
        </p:txBody>
      </p:sp>
      <p:sp>
        <p:nvSpPr>
          <p:cNvPr id="32773" name="Footer Placeholder 4"/>
          <p:cNvSpPr>
            <a:spLocks noGrp="1"/>
          </p:cNvSpPr>
          <p:nvPr>
            <p:ph type="ftr" sz="quarter" idx="3"/>
          </p:nvPr>
        </p:nvSpPr>
        <p:spPr/>
        <p:txBody>
          <a:bodyPr/>
          <a:lstStyle/>
          <a:p>
            <a:pPr lvl="0" algn="ctr"/>
            <a:fld id="{CDF40A6C-62EC-47CF-8A55-6CD8DB8D3523}" type="footer">
              <a:rPr kumimoji="0" lang="zh-CN" altLang="en-US" sz="1400"/>
              <a:t>​</a:t>
            </a:fld>
            <a:endParaRPr kumimoji="0" lang="en-US" altLang="zh-CN"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3379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车辆驾驶员职业道德</a:t>
            </a:r>
          </a:p>
        </p:txBody>
      </p:sp>
      <p:sp>
        <p:nvSpPr>
          <p:cNvPr id="33795" name="文本占位符 3379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en-US" altLang="zh-CN"/>
              <a:t>5.</a:t>
            </a:r>
            <a:r>
              <a:rPr lang="zh-CN" altLang="en-US" b="1"/>
              <a:t>遵守劳动纪律，维护生产秩序，有高度的组织观念</a:t>
            </a:r>
            <a:r>
              <a:rPr lang="en-US" altLang="zh-CN" b="1"/>
              <a:t>:</a:t>
            </a:r>
          </a:p>
          <a:p>
            <a:pPr lvl="0">
              <a:buNone/>
            </a:pPr>
            <a:r>
              <a:rPr lang="zh-CN" altLang="en-US" b="1"/>
              <a:t>         企业内每位员工自觉遵守劳动纪律是最起码的准则。 </a:t>
            </a:r>
          </a:p>
          <a:p>
            <a:pPr lvl="0">
              <a:buNone/>
            </a:pPr>
            <a:r>
              <a:rPr lang="zh-CN" altLang="en-US" b="1"/>
              <a:t>         遵守劳动纪律的另一个要求就是遵守安全生产的各项规章制度。</a:t>
            </a:r>
          </a:p>
        </p:txBody>
      </p:sp>
      <p:sp>
        <p:nvSpPr>
          <p:cNvPr id="33796" name="Date Placeholder 3"/>
          <p:cNvSpPr>
            <a:spLocks noGrp="1"/>
          </p:cNvSpPr>
          <p:nvPr>
            <p:ph type="dt" sz="half" idx="2"/>
          </p:nvPr>
        </p:nvSpPr>
        <p:spPr/>
        <p:txBody>
          <a:bodyPr/>
          <a:lstStyle/>
          <a:p>
            <a:pPr lvl="0"/>
            <a:endParaRPr kumimoji="0" lang="en-US" altLang="zh-CN" sz="1400"/>
          </a:p>
        </p:txBody>
      </p:sp>
      <p:sp>
        <p:nvSpPr>
          <p:cNvPr id="33797" name="Footer Placeholder 4"/>
          <p:cNvSpPr>
            <a:spLocks noGrp="1"/>
          </p:cNvSpPr>
          <p:nvPr>
            <p:ph type="ftr" sz="quarter" idx="3"/>
          </p:nvPr>
        </p:nvSpPr>
        <p:spPr/>
        <p:txBody>
          <a:bodyPr/>
          <a:lstStyle/>
          <a:p>
            <a:pPr lvl="0" algn="ctr"/>
            <a:fld id="{72F17016-2D1A-4026-8811-8728EBB575A9}" type="footer">
              <a:rPr kumimoji="0" lang="zh-CN" altLang="en-US" sz="1400"/>
              <a:t>​</a:t>
            </a:fld>
            <a:endParaRPr kumimoji="0" lang="en-US" altLang="zh-CN" sz="1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标题 3481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4819" name="文本占位符 34818"/>
          <p:cNvSpPr>
            <a:spLocks noGrp="1"/>
          </p:cNvSpPr>
          <p:nvPr>
            <p:ph type="body" idx="4294967295"/>
          </p:nvPr>
        </p:nvSpPr>
        <p:spPr>
          <a:xfrm>
            <a:off x="685800" y="1981200"/>
            <a:ext cx="7772400" cy="4114800"/>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990600" indent="-533400" algn="l"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371600" indent="-457200" algn="l"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752600" indent="-381000" algn="l"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1">
              <a:buNone/>
            </a:pPr>
            <a:r>
              <a:rPr lang="zh-CN" altLang="en-US" sz="2400" b="1"/>
              <a:t>一、作业前检查</a:t>
            </a:r>
          </a:p>
          <a:p>
            <a:pPr lvl="1">
              <a:buNone/>
            </a:pPr>
            <a:r>
              <a:rPr lang="en-US" altLang="zh-CN" sz="2400" b="1"/>
              <a:t>1.</a:t>
            </a:r>
            <a:r>
              <a:rPr lang="zh-CN" altLang="en-US" sz="2400" b="1"/>
              <a:t>车体检查</a:t>
            </a:r>
          </a:p>
          <a:p>
            <a:pPr lvl="1"/>
            <a:r>
              <a:rPr lang="zh-CN" altLang="zh-CN" sz="2400" b="1"/>
              <a:t>检查确认车轴、轮胎、门架螺栓无松动。</a:t>
            </a:r>
          </a:p>
          <a:p>
            <a:pPr lvl="1"/>
            <a:r>
              <a:rPr lang="zh-CN" altLang="zh-CN" sz="2400" b="1"/>
              <a:t>内燃叉车风扇皮带松紧适度，燃油、润滑油、刹车油、液压油充足无泄漏。</a:t>
            </a:r>
          </a:p>
          <a:p>
            <a:pPr lvl="1"/>
            <a:r>
              <a:rPr lang="zh-CN" altLang="zh-CN" sz="2400" b="1"/>
              <a:t>轮气压正常，硬胶轮胎不脱胶，无明显横裂。</a:t>
            </a:r>
            <a:endParaRPr lang="zh-CN" altLang="en-US" sz="2400" b="1"/>
          </a:p>
          <a:p>
            <a:pPr lvl="1"/>
            <a:r>
              <a:rPr lang="zh-CN" altLang="en-US" sz="2400" b="1"/>
              <a:t>蓄电池组电压符合要求，无缺液或加液过多现象，叉车链条长短一致，电瓶清洁，孔塞齐全，接线柱连接牢固，无氧化物，电阻片无挂带物。   </a:t>
            </a:r>
            <a:endParaRPr lang="en-US" altLang="zh-CN" sz="2400" b="1"/>
          </a:p>
        </p:txBody>
      </p:sp>
      <p:sp>
        <p:nvSpPr>
          <p:cNvPr id="34820" name="Date Placeholder 3"/>
          <p:cNvSpPr>
            <a:spLocks noGrp="1"/>
          </p:cNvSpPr>
          <p:nvPr>
            <p:ph type="dt" sz="half" idx="2"/>
          </p:nvPr>
        </p:nvSpPr>
        <p:spPr/>
        <p:txBody>
          <a:bodyPr/>
          <a:lstStyle/>
          <a:p>
            <a:pPr lvl="0"/>
            <a:endParaRPr kumimoji="0" lang="en-US" altLang="zh-CN" sz="1400"/>
          </a:p>
        </p:txBody>
      </p:sp>
      <p:sp>
        <p:nvSpPr>
          <p:cNvPr id="34821" name="Footer Placeholder 4"/>
          <p:cNvSpPr>
            <a:spLocks noGrp="1"/>
          </p:cNvSpPr>
          <p:nvPr>
            <p:ph type="ftr" sz="quarter" idx="3"/>
          </p:nvPr>
        </p:nvSpPr>
        <p:spPr/>
        <p:txBody>
          <a:bodyPr/>
          <a:lstStyle/>
          <a:p>
            <a:pPr lvl="0" algn="ctr"/>
            <a:fld id="{EAB5B16C-D62C-4427-93F2-5FC3E714457C}" type="footer">
              <a:rPr kumimoji="0" lang="zh-CN" altLang="en-US" sz="1400"/>
              <a:t>​</a:t>
            </a:fld>
            <a:endParaRPr kumimoji="0" lang="en-US" altLang="zh-CN" sz="1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标题 3584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5843" name="文本占位符 3584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en-US" altLang="zh-CN"/>
              <a:t>2.</a:t>
            </a:r>
            <a:r>
              <a:rPr lang="zh-CN" altLang="en-US" b="1"/>
              <a:t>试车检查 </a:t>
            </a:r>
          </a:p>
          <a:p>
            <a:pPr lvl="0"/>
            <a:r>
              <a:rPr lang="zh-CN" altLang="en-US" b="1"/>
              <a:t>接通电源（启动发动机），动车试验、转向、制动、走行机构灵活可靠，液压机械正常，各部位无异响，无漏油、水现象，灯、喇叭齐全有效。如出现较大问题请立即联系厂家维修人员并上报领导，严禁自行拆卸。 </a:t>
            </a:r>
            <a:endParaRPr lang="en-US" altLang="zh-CN" b="1"/>
          </a:p>
        </p:txBody>
      </p:sp>
      <p:sp>
        <p:nvSpPr>
          <p:cNvPr id="35844" name="Date Placeholder 3"/>
          <p:cNvSpPr>
            <a:spLocks noGrp="1"/>
          </p:cNvSpPr>
          <p:nvPr>
            <p:ph type="dt" sz="half" idx="2"/>
          </p:nvPr>
        </p:nvSpPr>
        <p:spPr/>
        <p:txBody>
          <a:bodyPr/>
          <a:lstStyle/>
          <a:p>
            <a:pPr lvl="0"/>
            <a:endParaRPr kumimoji="0" lang="en-US" altLang="zh-CN" sz="1400"/>
          </a:p>
        </p:txBody>
      </p:sp>
      <p:sp>
        <p:nvSpPr>
          <p:cNvPr id="35845" name="Footer Placeholder 4"/>
          <p:cNvSpPr>
            <a:spLocks noGrp="1"/>
          </p:cNvSpPr>
          <p:nvPr>
            <p:ph type="ftr" sz="quarter" idx="3"/>
          </p:nvPr>
        </p:nvSpPr>
        <p:spPr/>
        <p:txBody>
          <a:bodyPr/>
          <a:lstStyle/>
          <a:p>
            <a:pPr lvl="0" algn="ctr"/>
            <a:fld id="{E4494040-6371-458C-89A1-F4C702FA81D9}" type="footer">
              <a:rPr kumimoji="0" lang="zh-CN" altLang="en-US" sz="1400"/>
              <a:t>​</a:t>
            </a:fld>
            <a:endParaRPr kumimoji="0" lang="en-US" altLang="zh-CN" sz="1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标题 3686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6867" name="文本占位符 3686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en-US" altLang="zh-CN"/>
              <a:t>3.</a:t>
            </a:r>
            <a:r>
              <a:rPr lang="zh-CN" altLang="en-US" b="1"/>
              <a:t>工具准备</a:t>
            </a:r>
          </a:p>
          <a:p>
            <a:pPr lvl="0">
              <a:buNone/>
            </a:pPr>
            <a:r>
              <a:rPr lang="zh-CN" altLang="en-US" b="1"/>
              <a:t>带齐随车工具及安全绳、安全带。 </a:t>
            </a:r>
          </a:p>
          <a:p>
            <a:pPr lvl="0">
              <a:buNone/>
            </a:pPr>
            <a:r>
              <a:rPr lang="en-US" altLang="zh-CN" b="1"/>
              <a:t>4.</a:t>
            </a:r>
            <a:r>
              <a:rPr lang="zh-CN" altLang="en-US" b="1"/>
              <a:t>起车 </a:t>
            </a:r>
          </a:p>
          <a:p>
            <a:pPr lvl="0">
              <a:buNone/>
            </a:pPr>
            <a:r>
              <a:rPr lang="zh-CN" altLang="en-US" b="1"/>
              <a:t>门架后倾，提叉至地面</a:t>
            </a:r>
            <a:r>
              <a:rPr lang="en-US" altLang="zh-CN" b="1"/>
              <a:t>0.2</a:t>
            </a:r>
            <a:r>
              <a:rPr lang="zh-CN" altLang="en-US" b="1"/>
              <a:t>～</a:t>
            </a:r>
            <a:r>
              <a:rPr lang="en-US" altLang="zh-CN" b="1"/>
              <a:t>0.3m</a:t>
            </a:r>
            <a:r>
              <a:rPr lang="zh-CN" altLang="en-US" b="1"/>
              <a:t>，了望、鸣笛，一档起步，逐级换档，平稳加速。 （内燃叉车发动机水温</a:t>
            </a:r>
            <a:r>
              <a:rPr lang="en-US" altLang="zh-CN" b="1"/>
              <a:t>50</a:t>
            </a:r>
            <a:r>
              <a:rPr lang="zh-CN" altLang="en-US" b="1"/>
              <a:t>～</a:t>
            </a:r>
            <a:r>
              <a:rPr lang="en-US" altLang="zh-CN" b="1"/>
              <a:t>60℃</a:t>
            </a:r>
            <a:r>
              <a:rPr lang="zh-CN" altLang="en-US" b="1"/>
              <a:t>起车作业。 ）</a:t>
            </a:r>
            <a:r>
              <a:rPr lang="en-US" altLang="zh-CN" b="1"/>
              <a:t> </a:t>
            </a:r>
          </a:p>
        </p:txBody>
      </p:sp>
      <p:sp>
        <p:nvSpPr>
          <p:cNvPr id="36868" name="Date Placeholder 3"/>
          <p:cNvSpPr>
            <a:spLocks noGrp="1"/>
          </p:cNvSpPr>
          <p:nvPr>
            <p:ph type="dt" sz="half" idx="2"/>
          </p:nvPr>
        </p:nvSpPr>
        <p:spPr/>
        <p:txBody>
          <a:bodyPr/>
          <a:lstStyle/>
          <a:p>
            <a:pPr lvl="0"/>
            <a:endParaRPr kumimoji="0" lang="en-US" altLang="zh-CN" sz="1400"/>
          </a:p>
        </p:txBody>
      </p:sp>
      <p:sp>
        <p:nvSpPr>
          <p:cNvPr id="36869" name="Footer Placeholder 4"/>
          <p:cNvSpPr>
            <a:spLocks noGrp="1"/>
          </p:cNvSpPr>
          <p:nvPr>
            <p:ph type="ftr" sz="quarter" idx="3"/>
          </p:nvPr>
        </p:nvSpPr>
        <p:spPr/>
        <p:txBody>
          <a:bodyPr/>
          <a:lstStyle/>
          <a:p>
            <a:pPr lvl="0" algn="ctr"/>
            <a:fld id="{90C1AD06-152E-42DC-9826-C6D402FEE9F8}" type="footer">
              <a:rPr kumimoji="0" lang="zh-CN" altLang="en-US" sz="1400"/>
              <a:t>​</a:t>
            </a:fld>
            <a:endParaRPr kumimoji="0" lang="en-US" altLang="zh-CN" sz="1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标题 3788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7891" name="文本占位符 3789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pPr>
            <a:r>
              <a:rPr lang="en-US" altLang="zh-CN" sz="2400"/>
              <a:t>5.</a:t>
            </a:r>
            <a:r>
              <a:rPr lang="zh-CN" altLang="en-US" sz="2400" b="1"/>
              <a:t>走行</a:t>
            </a:r>
          </a:p>
          <a:p>
            <a:pPr lvl="0">
              <a:lnSpc>
                <a:spcPct val="90000"/>
              </a:lnSpc>
            </a:pPr>
            <a:r>
              <a:rPr lang="zh-CN" altLang="en-US" sz="2400" b="1"/>
              <a:t>货场及站台上右侧行驶，距站台边沿</a:t>
            </a:r>
            <a:r>
              <a:rPr lang="en-US" altLang="zh-CN" sz="2400" b="1"/>
              <a:t>0.3m</a:t>
            </a:r>
            <a:r>
              <a:rPr lang="zh-CN" altLang="en-US" sz="2400" b="1"/>
              <a:t>以上，前后车相距</a:t>
            </a:r>
            <a:r>
              <a:rPr lang="en-US" altLang="zh-CN" sz="2400" b="1"/>
              <a:t>3m</a:t>
            </a:r>
            <a:r>
              <a:rPr lang="zh-CN" altLang="en-US" sz="2400" b="1"/>
              <a:t>以上，行驶速度不超过</a:t>
            </a:r>
            <a:r>
              <a:rPr lang="en-US" altLang="zh-CN" sz="2400" b="1"/>
              <a:t>10-15km/h</a:t>
            </a:r>
            <a:r>
              <a:rPr lang="zh-CN" altLang="en-US" sz="2400" b="1"/>
              <a:t>，转弯时不超过</a:t>
            </a:r>
            <a:r>
              <a:rPr lang="en-US" altLang="zh-CN" sz="2400" b="1"/>
              <a:t>3km/h</a:t>
            </a:r>
            <a:r>
              <a:rPr lang="zh-CN" altLang="en-US" sz="2400" b="1"/>
              <a:t>。</a:t>
            </a:r>
          </a:p>
          <a:p>
            <a:pPr lvl="0">
              <a:lnSpc>
                <a:spcPct val="90000"/>
              </a:lnSpc>
            </a:pPr>
            <a:r>
              <a:rPr lang="zh-CN" altLang="en-US" sz="2400" b="1"/>
              <a:t>在</a:t>
            </a:r>
            <a:r>
              <a:rPr lang="en-US" altLang="zh-CN" sz="2400" b="1"/>
              <a:t>10%</a:t>
            </a:r>
            <a:r>
              <a:rPr lang="zh-CN" altLang="en-US" sz="2400" b="1"/>
              <a:t>以上坡道不得转向。</a:t>
            </a:r>
          </a:p>
          <a:p>
            <a:pPr lvl="0">
              <a:lnSpc>
                <a:spcPct val="90000"/>
              </a:lnSpc>
            </a:pPr>
            <a:r>
              <a:rPr lang="zh-CN" altLang="en-US" sz="2400" b="1"/>
              <a:t>过道口时提前减速，低速，不换挡，“一慢、二看、三通过”。</a:t>
            </a:r>
          </a:p>
          <a:p>
            <a:pPr lvl="0">
              <a:lnSpc>
                <a:spcPct val="90000"/>
              </a:lnSpc>
            </a:pPr>
            <a:r>
              <a:rPr lang="zh-CN" altLang="en-US" sz="2400" b="1"/>
              <a:t>出入车门、库门，通过路窄人多、路面不平、视线不良地段要减速、鸣笛，速度不超过</a:t>
            </a:r>
            <a:r>
              <a:rPr lang="en-US" altLang="zh-CN" sz="2400" b="1"/>
              <a:t>3km/h</a:t>
            </a:r>
            <a:r>
              <a:rPr lang="zh-CN" altLang="en-US" sz="2400" b="1"/>
              <a:t>。</a:t>
            </a:r>
          </a:p>
          <a:p>
            <a:pPr lvl="0">
              <a:lnSpc>
                <a:spcPct val="90000"/>
              </a:lnSpc>
            </a:pPr>
            <a:r>
              <a:rPr lang="zh-CN" altLang="en-US" sz="2400" b="1"/>
              <a:t>会车时减速，空车让重车；下坡车让上坡车；库外车让库内车。  </a:t>
            </a:r>
          </a:p>
        </p:txBody>
      </p:sp>
      <p:sp>
        <p:nvSpPr>
          <p:cNvPr id="37892" name="Date Placeholder 3"/>
          <p:cNvSpPr>
            <a:spLocks noGrp="1"/>
          </p:cNvSpPr>
          <p:nvPr>
            <p:ph type="dt" sz="half" idx="2"/>
          </p:nvPr>
        </p:nvSpPr>
        <p:spPr/>
        <p:txBody>
          <a:bodyPr/>
          <a:lstStyle/>
          <a:p>
            <a:pPr lvl="0"/>
            <a:endParaRPr kumimoji="0" lang="en-US" altLang="zh-CN" sz="1400"/>
          </a:p>
        </p:txBody>
      </p:sp>
      <p:sp>
        <p:nvSpPr>
          <p:cNvPr id="37893" name="Footer Placeholder 4"/>
          <p:cNvSpPr>
            <a:spLocks noGrp="1"/>
          </p:cNvSpPr>
          <p:nvPr>
            <p:ph type="ftr" sz="quarter" idx="3"/>
          </p:nvPr>
        </p:nvSpPr>
        <p:spPr/>
        <p:txBody>
          <a:bodyPr/>
          <a:lstStyle/>
          <a:p>
            <a:pPr lvl="0" algn="ctr"/>
            <a:fld id="{9089250F-20A9-494B-A627-9C7D550F8C09}" type="footer">
              <a:rPr kumimoji="0" lang="zh-CN" altLang="en-US" sz="1400"/>
              <a:t>​</a:t>
            </a:fld>
            <a:endParaRPr kumimoji="0" lang="en-US" altLang="zh-CN" sz="14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标题 3891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8915" name="文本占位符 3891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en-US" altLang="zh-CN"/>
              <a:t>6.</a:t>
            </a:r>
            <a:r>
              <a:rPr lang="zh-CN" altLang="en-US"/>
              <a:t>至作业场地后，停车、拉紧，关闭点火开关。观察场地及通道情况。</a:t>
            </a:r>
          </a:p>
          <a:p>
            <a:pPr lvl="0">
              <a:buNone/>
            </a:pPr>
            <a:r>
              <a:rPr lang="zh-CN" altLang="en-US"/>
              <a:t> </a:t>
            </a:r>
          </a:p>
        </p:txBody>
      </p:sp>
      <p:sp>
        <p:nvSpPr>
          <p:cNvPr id="38916" name="Date Placeholder 3"/>
          <p:cNvSpPr>
            <a:spLocks noGrp="1"/>
          </p:cNvSpPr>
          <p:nvPr>
            <p:ph type="dt" sz="half" idx="2"/>
          </p:nvPr>
        </p:nvSpPr>
        <p:spPr/>
        <p:txBody>
          <a:bodyPr/>
          <a:lstStyle/>
          <a:p>
            <a:pPr lvl="0"/>
            <a:endParaRPr kumimoji="0" lang="en-US" altLang="zh-CN" sz="1400"/>
          </a:p>
        </p:txBody>
      </p:sp>
      <p:sp>
        <p:nvSpPr>
          <p:cNvPr id="38917" name="Footer Placeholder 4"/>
          <p:cNvSpPr>
            <a:spLocks noGrp="1"/>
          </p:cNvSpPr>
          <p:nvPr>
            <p:ph type="ftr" sz="quarter" idx="3"/>
          </p:nvPr>
        </p:nvSpPr>
        <p:spPr/>
        <p:txBody>
          <a:bodyPr/>
          <a:lstStyle/>
          <a:p>
            <a:pPr lvl="0" algn="ctr"/>
            <a:fld id="{A8CF08CC-A047-45F1-BD32-824DF731B3E4}" type="footer">
              <a:rPr kumimoji="0" lang="zh-CN" altLang="en-US" sz="1400"/>
              <a:t>​</a:t>
            </a:fld>
            <a:endParaRPr kumimoji="0" lang="en-US" altLang="zh-CN" sz="1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标题 3993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39939" name="文本占位符 3993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buNone/>
            </a:pPr>
            <a:r>
              <a:rPr lang="zh-CN" altLang="en-US"/>
              <a:t>二、对位进叉</a:t>
            </a:r>
          </a:p>
          <a:p>
            <a:pPr lvl="0">
              <a:lnSpc>
                <a:spcPct val="90000"/>
              </a:lnSpc>
              <a:buNone/>
            </a:pPr>
            <a:r>
              <a:rPr lang="en-US" altLang="zh-CN"/>
              <a:t>1.</a:t>
            </a:r>
            <a:r>
              <a:rPr lang="zh-CN" altLang="en-US"/>
              <a:t>对位</a:t>
            </a:r>
          </a:p>
          <a:p>
            <a:pPr lvl="0">
              <a:lnSpc>
                <a:spcPct val="90000"/>
              </a:lnSpc>
              <a:buNone/>
            </a:pPr>
            <a:r>
              <a:rPr lang="zh-CN" altLang="en-US"/>
              <a:t>减速，对正要叉取的货物，门架前倾，落下货叉。 </a:t>
            </a:r>
          </a:p>
          <a:p>
            <a:pPr lvl="0">
              <a:lnSpc>
                <a:spcPct val="90000"/>
              </a:lnSpc>
              <a:buNone/>
            </a:pPr>
            <a:r>
              <a:rPr lang="en-US" altLang="zh-CN"/>
              <a:t>2.</a:t>
            </a:r>
            <a:r>
              <a:rPr lang="zh-CN" altLang="en-US"/>
              <a:t>进叉 </a:t>
            </a:r>
          </a:p>
          <a:p>
            <a:pPr lvl="0">
              <a:lnSpc>
                <a:spcPct val="90000"/>
              </a:lnSpc>
              <a:buNone/>
            </a:pPr>
            <a:r>
              <a:rPr lang="zh-CN" altLang="en-US"/>
              <a:t>水平平稳进叉，叉架与货件贴靠，不冲撞、刮碰其他货件，叉取货物时要做到“五不叉”。 </a:t>
            </a:r>
            <a:r>
              <a:rPr lang="en-US" altLang="zh-CN"/>
              <a:t> </a:t>
            </a:r>
          </a:p>
        </p:txBody>
      </p:sp>
      <p:sp>
        <p:nvSpPr>
          <p:cNvPr id="39940" name="Date Placeholder 3"/>
          <p:cNvSpPr>
            <a:spLocks noGrp="1"/>
          </p:cNvSpPr>
          <p:nvPr>
            <p:ph type="dt" sz="half" idx="2"/>
          </p:nvPr>
        </p:nvSpPr>
        <p:spPr/>
        <p:txBody>
          <a:bodyPr/>
          <a:lstStyle/>
          <a:p>
            <a:pPr lvl="0"/>
            <a:endParaRPr kumimoji="0" lang="en-US" altLang="zh-CN" sz="1400"/>
          </a:p>
        </p:txBody>
      </p:sp>
      <p:sp>
        <p:nvSpPr>
          <p:cNvPr id="39941" name="Footer Placeholder 4"/>
          <p:cNvSpPr>
            <a:spLocks noGrp="1"/>
          </p:cNvSpPr>
          <p:nvPr>
            <p:ph type="ftr" sz="quarter" idx="3"/>
          </p:nvPr>
        </p:nvSpPr>
        <p:spPr/>
        <p:txBody>
          <a:bodyPr/>
          <a:lstStyle/>
          <a:p>
            <a:pPr lvl="0" algn="ctr"/>
            <a:fld id="{E39B56DA-6656-41B4-B445-4F96ACF640D1}" type="footer">
              <a:rPr kumimoji="0" lang="zh-CN" altLang="en-US" sz="1400"/>
              <a:t>​</a:t>
            </a:fld>
            <a:endParaRPr kumimoji="0" lang="en-US" altLang="zh-CN" sz="1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标题 4096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0963" name="文本占位符 4096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buNone/>
            </a:pPr>
            <a:r>
              <a:rPr lang="en-US" altLang="zh-CN"/>
              <a:t>3.</a:t>
            </a:r>
            <a:r>
              <a:rPr lang="zh-CN" altLang="en-US"/>
              <a:t>提叉 </a:t>
            </a:r>
          </a:p>
          <a:p>
            <a:pPr lvl="0">
              <a:lnSpc>
                <a:spcPct val="90000"/>
              </a:lnSpc>
            </a:pPr>
            <a:r>
              <a:rPr lang="zh-CN" altLang="en-US"/>
              <a:t>稍提贴紧，后倾门架，提升货叉至要求高度。叉取码高货物时，要将货盘升至距下盘货物</a:t>
            </a:r>
            <a:r>
              <a:rPr lang="en-US" altLang="zh-CN"/>
              <a:t>0.1m</a:t>
            </a:r>
            <a:r>
              <a:rPr lang="zh-CN" altLang="en-US"/>
              <a:t>时鸣笛、退车，在不挂碰其他货物时平稳落叉。严禁在提升货物时转弯，以免发生倾翻。</a:t>
            </a:r>
          </a:p>
          <a:p>
            <a:pPr lvl="0">
              <a:lnSpc>
                <a:spcPct val="90000"/>
              </a:lnSpc>
            </a:pPr>
            <a:r>
              <a:rPr lang="zh-CN" altLang="en-US"/>
              <a:t>易倒塌货物和危险货物，以安全绳捆绑或扶护。 </a:t>
            </a:r>
          </a:p>
        </p:txBody>
      </p:sp>
      <p:sp>
        <p:nvSpPr>
          <p:cNvPr id="40964" name="Date Placeholder 3"/>
          <p:cNvSpPr>
            <a:spLocks noGrp="1"/>
          </p:cNvSpPr>
          <p:nvPr>
            <p:ph type="dt" sz="half" idx="2"/>
          </p:nvPr>
        </p:nvSpPr>
        <p:spPr/>
        <p:txBody>
          <a:bodyPr/>
          <a:lstStyle/>
          <a:p>
            <a:pPr lvl="0"/>
            <a:endParaRPr kumimoji="0" lang="en-US" altLang="zh-CN" sz="1400"/>
          </a:p>
        </p:txBody>
      </p:sp>
      <p:sp>
        <p:nvSpPr>
          <p:cNvPr id="40965" name="Footer Placeholder 4"/>
          <p:cNvSpPr>
            <a:spLocks noGrp="1"/>
          </p:cNvSpPr>
          <p:nvPr>
            <p:ph type="ftr" sz="quarter" idx="3"/>
          </p:nvPr>
        </p:nvSpPr>
        <p:spPr/>
        <p:txBody>
          <a:bodyPr/>
          <a:lstStyle/>
          <a:p>
            <a:pPr lvl="0" algn="ctr"/>
            <a:fld id="{1B94B359-A957-46EF-9DE9-BB68BE09E042}" type="footer">
              <a:rPr kumimoji="0" lang="zh-CN" altLang="en-US" sz="1400"/>
              <a:t>​</a:t>
            </a:fld>
            <a:endParaRPr kumimoji="0" lang="en-US" altLang="zh-CN" sz="14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标题 4198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1987" name="文本占位符 4198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80000"/>
              </a:lnSpc>
            </a:pPr>
            <a:r>
              <a:rPr lang="zh-CN" altLang="en-US" sz="2800"/>
              <a:t>三、载货走行 </a:t>
            </a:r>
          </a:p>
          <a:p>
            <a:pPr lvl="0">
              <a:lnSpc>
                <a:spcPct val="80000"/>
              </a:lnSpc>
              <a:buNone/>
            </a:pPr>
            <a:r>
              <a:rPr lang="en-US" altLang="zh-CN" sz="2800"/>
              <a:t>1</a:t>
            </a:r>
            <a:r>
              <a:rPr lang="zh-CN" altLang="en-US" sz="2800"/>
              <a:t>、行走</a:t>
            </a:r>
          </a:p>
          <a:p>
            <a:pPr lvl="0">
              <a:lnSpc>
                <a:spcPct val="80000"/>
              </a:lnSpc>
              <a:buNone/>
            </a:pPr>
            <a:r>
              <a:rPr lang="zh-CN" altLang="en-US" sz="2800"/>
              <a:t>符合“内容栏”（</a:t>
            </a:r>
            <a:r>
              <a:rPr lang="en-US" altLang="zh-CN" sz="2800"/>
              <a:t>4</a:t>
            </a:r>
            <a:r>
              <a:rPr lang="zh-CN" altLang="en-US" sz="2800"/>
              <a:t>）的要求，载货影响视线时倒行。必要时，应有人站在车后的驾驶员一侧指挥。 </a:t>
            </a:r>
          </a:p>
          <a:p>
            <a:pPr lvl="0">
              <a:lnSpc>
                <a:spcPct val="80000"/>
              </a:lnSpc>
            </a:pPr>
            <a:r>
              <a:rPr lang="en-US" altLang="zh-CN" sz="2800"/>
              <a:t>2.</a:t>
            </a:r>
            <a:r>
              <a:rPr lang="zh-CN" altLang="en-US" sz="2800"/>
              <a:t>行走上坡时正向行驶，下坡时倒向行驶。严禁在斜坡上转弯。内燃叉车在下坡时严禁熄火滑行。易碎、贵重物品及易倒塌货物应捆绑和扶护。</a:t>
            </a:r>
          </a:p>
          <a:p>
            <a:pPr lvl="0">
              <a:lnSpc>
                <a:spcPct val="80000"/>
              </a:lnSpc>
            </a:pPr>
            <a:r>
              <a:rPr lang="zh-CN" altLang="en-US" sz="2800"/>
              <a:t>其他要求要符合“内容栏（</a:t>
            </a:r>
            <a:r>
              <a:rPr lang="en-US" altLang="zh-CN" sz="2800"/>
              <a:t>5</a:t>
            </a:r>
            <a:r>
              <a:rPr lang="zh-CN" altLang="en-US" sz="2800"/>
              <a:t>）走行”的要求。 </a:t>
            </a:r>
          </a:p>
        </p:txBody>
      </p:sp>
      <p:sp>
        <p:nvSpPr>
          <p:cNvPr id="41988" name="Date Placeholder 3"/>
          <p:cNvSpPr>
            <a:spLocks noGrp="1"/>
          </p:cNvSpPr>
          <p:nvPr>
            <p:ph type="dt" sz="half" idx="2"/>
          </p:nvPr>
        </p:nvSpPr>
        <p:spPr/>
        <p:txBody>
          <a:bodyPr/>
          <a:lstStyle/>
          <a:p>
            <a:pPr lvl="0"/>
            <a:endParaRPr kumimoji="0" lang="en-US" altLang="zh-CN" sz="1400"/>
          </a:p>
        </p:txBody>
      </p:sp>
      <p:sp>
        <p:nvSpPr>
          <p:cNvPr id="41989" name="Footer Placeholder 4"/>
          <p:cNvSpPr>
            <a:spLocks noGrp="1"/>
          </p:cNvSpPr>
          <p:nvPr>
            <p:ph type="ftr" sz="quarter" idx="3"/>
          </p:nvPr>
        </p:nvSpPr>
        <p:spPr/>
        <p:txBody>
          <a:bodyPr/>
          <a:lstStyle/>
          <a:p>
            <a:pPr lvl="0" algn="ctr"/>
            <a:fld id="{B64FC923-FF83-4F78-B004-4A95050E0E34}" type="footer">
              <a:rPr kumimoji="0" lang="zh-CN" altLang="en-US" sz="1400"/>
              <a:t>​</a:t>
            </a:fld>
            <a:endParaRPr kumimoji="0" lang="en-US" altLang="zh-CN" sz="14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标题 4300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3011" name="文本占位符 4301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a:t>四、对位落叉 </a:t>
            </a:r>
          </a:p>
          <a:p>
            <a:pPr lvl="0"/>
            <a:r>
              <a:rPr lang="zh-CN" altLang="en-US" sz="2800"/>
              <a:t>至指定货位后，停车、落叉，货盘稍触地时，门架前倾，至货盘水平时落下货叉。</a:t>
            </a:r>
          </a:p>
          <a:p>
            <a:pPr lvl="0"/>
            <a:r>
              <a:rPr lang="zh-CN" altLang="en-US" sz="2800"/>
              <a:t>码高货盘（件），应升至距下面货物</a:t>
            </a:r>
            <a:r>
              <a:rPr lang="en-US" altLang="zh-CN" sz="2800"/>
              <a:t>0.1m</a:t>
            </a:r>
            <a:r>
              <a:rPr lang="zh-CN" altLang="en-US" sz="2800"/>
              <a:t>时平稳进车，对正落叉。 卸货时禁止用叉车在地面推货物，以免长期使用使门架横向断裂。（怕压货物码高，低货不平不上高。重叠堆码最多不超过三层。 ） </a:t>
            </a:r>
          </a:p>
        </p:txBody>
      </p:sp>
      <p:sp>
        <p:nvSpPr>
          <p:cNvPr id="43012" name="Date Placeholder 3"/>
          <p:cNvSpPr>
            <a:spLocks noGrp="1"/>
          </p:cNvSpPr>
          <p:nvPr>
            <p:ph type="dt" sz="half" idx="2"/>
          </p:nvPr>
        </p:nvSpPr>
        <p:spPr/>
        <p:txBody>
          <a:bodyPr/>
          <a:lstStyle/>
          <a:p>
            <a:pPr lvl="0"/>
            <a:endParaRPr kumimoji="0" lang="en-US" altLang="zh-CN" sz="1400"/>
          </a:p>
        </p:txBody>
      </p:sp>
      <p:sp>
        <p:nvSpPr>
          <p:cNvPr id="43013" name="Footer Placeholder 4"/>
          <p:cNvSpPr>
            <a:spLocks noGrp="1"/>
          </p:cNvSpPr>
          <p:nvPr>
            <p:ph type="ftr" sz="quarter" idx="3"/>
          </p:nvPr>
        </p:nvSpPr>
        <p:spPr/>
        <p:txBody>
          <a:bodyPr/>
          <a:lstStyle/>
          <a:p>
            <a:pPr lvl="0" algn="ctr"/>
            <a:fld id="{8A3542A6-4890-47AE-99D1-9CA88C22DEE3}" type="footer">
              <a:rPr kumimoji="0" lang="zh-CN" altLang="en-US" sz="1400"/>
              <a:t>​</a:t>
            </a:fld>
            <a:endParaRPr kumimoji="0" lang="en-US" altLang="zh-CN" sz="14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标题 4403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4035" name="文本占位符 4403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五、抽出货叉 </a:t>
            </a:r>
          </a:p>
          <a:p>
            <a:pPr lvl="0"/>
            <a:r>
              <a:t>了望、鸣笛、退车、货叉水平抽出，不挂碰货件和托盘 。（不易抽叉的货件应预垫或人力扶护再抽叉。 ）</a:t>
            </a:r>
          </a:p>
          <a:p>
            <a:endParaRPr/>
          </a:p>
        </p:txBody>
      </p:sp>
      <p:sp>
        <p:nvSpPr>
          <p:cNvPr id="44036" name="Date Placeholder 3"/>
          <p:cNvSpPr>
            <a:spLocks noGrp="1"/>
          </p:cNvSpPr>
          <p:nvPr>
            <p:ph type="dt" sz="half" idx="2"/>
          </p:nvPr>
        </p:nvSpPr>
        <p:spPr/>
        <p:txBody>
          <a:bodyPr/>
          <a:lstStyle/>
          <a:p>
            <a:pPr lvl="0"/>
            <a:endParaRPr kumimoji="0" lang="en-US" altLang="zh-CN" sz="1400"/>
          </a:p>
        </p:txBody>
      </p:sp>
      <p:sp>
        <p:nvSpPr>
          <p:cNvPr id="44037" name="Footer Placeholder 4"/>
          <p:cNvSpPr>
            <a:spLocks noGrp="1"/>
          </p:cNvSpPr>
          <p:nvPr>
            <p:ph type="ftr" sz="quarter" idx="3"/>
          </p:nvPr>
        </p:nvSpPr>
        <p:spPr/>
        <p:txBody>
          <a:bodyPr/>
          <a:lstStyle/>
          <a:p>
            <a:pPr lvl="0" algn="ctr"/>
            <a:fld id="{A7A52259-6FD8-419E-AAAA-9790421480BC}" type="footer">
              <a:rPr kumimoji="0" lang="zh-CN" altLang="en-US" sz="1400"/>
              <a:t>​</a:t>
            </a:fld>
            <a:endParaRPr kumimoji="0" lang="en-US" altLang="zh-CN" sz="14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标题 4505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5059" name="文本占位符 4505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zh-CN" altLang="en-US"/>
              <a:t>六、整理备品 </a:t>
            </a:r>
          </a:p>
          <a:p>
            <a:pPr lvl="0">
              <a:buNone/>
            </a:pPr>
            <a:r>
              <a:rPr lang="en-US" altLang="zh-CN"/>
              <a:t>1.</a:t>
            </a:r>
            <a:r>
              <a:rPr lang="zh-CN" altLang="en-US"/>
              <a:t>撤下渡板、整理托盘 </a:t>
            </a:r>
          </a:p>
          <a:p>
            <a:pPr lvl="0">
              <a:buNone/>
            </a:pPr>
            <a:r>
              <a:rPr lang="zh-CN" altLang="en-US"/>
              <a:t>将渡板、托盘、篷布及其他备品送至指定地点。 </a:t>
            </a:r>
            <a:endParaRPr lang="en-US" altLang="zh-CN"/>
          </a:p>
        </p:txBody>
      </p:sp>
      <p:sp>
        <p:nvSpPr>
          <p:cNvPr id="45060" name="Date Placeholder 3"/>
          <p:cNvSpPr>
            <a:spLocks noGrp="1"/>
          </p:cNvSpPr>
          <p:nvPr>
            <p:ph type="dt" sz="half" idx="2"/>
          </p:nvPr>
        </p:nvSpPr>
        <p:spPr/>
        <p:txBody>
          <a:bodyPr/>
          <a:lstStyle/>
          <a:p>
            <a:pPr lvl="0"/>
            <a:endParaRPr kumimoji="0" lang="en-US" altLang="zh-CN" sz="1400"/>
          </a:p>
        </p:txBody>
      </p:sp>
      <p:sp>
        <p:nvSpPr>
          <p:cNvPr id="45061" name="Footer Placeholder 4"/>
          <p:cNvSpPr>
            <a:spLocks noGrp="1"/>
          </p:cNvSpPr>
          <p:nvPr>
            <p:ph type="ftr" sz="quarter" idx="3"/>
          </p:nvPr>
        </p:nvSpPr>
        <p:spPr/>
        <p:txBody>
          <a:bodyPr/>
          <a:lstStyle/>
          <a:p>
            <a:pPr lvl="0" algn="ctr"/>
            <a:fld id="{C1D9246A-DB11-49D9-B6B0-B58527D2509E}" type="footer">
              <a:rPr kumimoji="0" lang="zh-CN" altLang="en-US" sz="1400"/>
              <a:t>​</a:t>
            </a:fld>
            <a:endParaRPr kumimoji="0" lang="en-US" altLang="zh-CN" sz="14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标题 4608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6083" name="文本占位符 4608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zh-CN" altLang="en-US"/>
              <a:t>七、清理剩余 </a:t>
            </a:r>
          </a:p>
          <a:p>
            <a:pPr lvl="0"/>
            <a:r>
              <a:rPr lang="zh-CN" altLang="en-US"/>
              <a:t>按库管员要求，整理剩余货物，入区入库。 </a:t>
            </a:r>
          </a:p>
        </p:txBody>
      </p:sp>
      <p:sp>
        <p:nvSpPr>
          <p:cNvPr id="46084" name="Date Placeholder 3"/>
          <p:cNvSpPr>
            <a:spLocks noGrp="1"/>
          </p:cNvSpPr>
          <p:nvPr>
            <p:ph type="dt" sz="half" idx="2"/>
          </p:nvPr>
        </p:nvSpPr>
        <p:spPr/>
        <p:txBody>
          <a:bodyPr/>
          <a:lstStyle/>
          <a:p>
            <a:pPr lvl="0"/>
            <a:endParaRPr kumimoji="0" lang="en-US" altLang="zh-CN" sz="1400"/>
          </a:p>
        </p:txBody>
      </p:sp>
      <p:sp>
        <p:nvSpPr>
          <p:cNvPr id="46085" name="Footer Placeholder 4"/>
          <p:cNvSpPr>
            <a:spLocks noGrp="1"/>
          </p:cNvSpPr>
          <p:nvPr>
            <p:ph type="ftr" sz="quarter" idx="3"/>
          </p:nvPr>
        </p:nvSpPr>
        <p:spPr/>
        <p:txBody>
          <a:bodyPr/>
          <a:lstStyle/>
          <a:p>
            <a:pPr lvl="0" algn="ctr"/>
            <a:fld id="{F0ED471C-549D-44D3-A25B-37820302384E}" type="footer">
              <a:rPr kumimoji="0" lang="zh-CN" altLang="en-US" sz="1400"/>
              <a:t>​</a:t>
            </a:fld>
            <a:endParaRPr kumimoji="0" lang="en-US" altLang="zh-CN" sz="14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标题 4710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叉车驾驶员作业标准</a:t>
            </a:r>
          </a:p>
        </p:txBody>
      </p:sp>
      <p:sp>
        <p:nvSpPr>
          <p:cNvPr id="47107" name="文本占位符 4710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pPr>
            <a:r>
              <a:rPr lang="zh-CN" altLang="en-US" sz="2800"/>
              <a:t>八、停放</a:t>
            </a:r>
          </a:p>
          <a:p>
            <a:pPr lvl="0">
              <a:lnSpc>
                <a:spcPct val="90000"/>
              </a:lnSpc>
            </a:pPr>
            <a:r>
              <a:rPr lang="zh-CN" altLang="en-US" sz="2800"/>
              <a:t>停车</a:t>
            </a:r>
            <a:r>
              <a:rPr lang="en-US" altLang="zh-CN" sz="2800"/>
              <a:t>:</a:t>
            </a:r>
            <a:r>
              <a:rPr lang="zh-CN" altLang="en-US" sz="2800"/>
              <a:t>打正车轮，货叉落地， 并使货叉尖点地，门架前倾，各操作手柄置于中间位。拉紧手制动，取下钥匙。内燃叉车变速杆挂低速档。严禁在斜坡停车。</a:t>
            </a:r>
          </a:p>
          <a:p>
            <a:pPr lvl="0">
              <a:lnSpc>
                <a:spcPct val="90000"/>
              </a:lnSpc>
            </a:pPr>
            <a:r>
              <a:rPr lang="zh-CN" altLang="en-US" sz="2800"/>
              <a:t>检查</a:t>
            </a:r>
            <a:r>
              <a:rPr lang="en-US" altLang="zh-CN" sz="2800"/>
              <a:t>:</a:t>
            </a:r>
            <a:r>
              <a:rPr lang="zh-CN" altLang="en-US" sz="2800"/>
              <a:t>将叉车开回指定地点后，擦拭、检查、排除故障。 </a:t>
            </a:r>
          </a:p>
          <a:p>
            <a:pPr lvl="0">
              <a:lnSpc>
                <a:spcPct val="90000"/>
              </a:lnSpc>
            </a:pPr>
            <a:r>
              <a:rPr lang="zh-CN" altLang="en-US" sz="2800"/>
              <a:t>入库</a:t>
            </a:r>
            <a:r>
              <a:rPr lang="en-US" altLang="zh-CN" sz="2800"/>
              <a:t>:</a:t>
            </a:r>
            <a:r>
              <a:rPr lang="zh-CN" altLang="en-US" sz="2800"/>
              <a:t>入库（或露天停放）后，排列整齐。停车要求同上。 </a:t>
            </a:r>
            <a:endParaRPr lang="en-US" altLang="zh-CN" sz="2800"/>
          </a:p>
        </p:txBody>
      </p:sp>
      <p:sp>
        <p:nvSpPr>
          <p:cNvPr id="47108" name="Date Placeholder 3"/>
          <p:cNvSpPr>
            <a:spLocks noGrp="1"/>
          </p:cNvSpPr>
          <p:nvPr>
            <p:ph type="dt" sz="half" idx="2"/>
          </p:nvPr>
        </p:nvSpPr>
        <p:spPr/>
        <p:txBody>
          <a:bodyPr/>
          <a:lstStyle/>
          <a:p>
            <a:pPr lvl="0"/>
            <a:endParaRPr kumimoji="0" lang="en-US" altLang="zh-CN" sz="1400"/>
          </a:p>
        </p:txBody>
      </p:sp>
      <p:sp>
        <p:nvSpPr>
          <p:cNvPr id="47109" name="Footer Placeholder 4"/>
          <p:cNvSpPr>
            <a:spLocks noGrp="1"/>
          </p:cNvSpPr>
          <p:nvPr>
            <p:ph type="ftr" sz="quarter" idx="3"/>
          </p:nvPr>
        </p:nvSpPr>
        <p:spPr/>
        <p:txBody>
          <a:bodyPr/>
          <a:lstStyle/>
          <a:p>
            <a:pPr lvl="0" algn="ctr"/>
            <a:fld id="{73DFC6CA-44C3-4D18-8284-DA26B1C40284}" type="footer">
              <a:rPr kumimoji="0" lang="zh-CN" altLang="en-US" sz="1400"/>
              <a:t>​</a:t>
            </a:fld>
            <a:endParaRPr kumimoji="0" lang="en-US" altLang="zh-CN" sz="14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标题 48129"/>
          <p:cNvSpPr>
            <a:spLocks noGrp="1"/>
          </p:cNvSpPr>
          <p:nvPr>
            <p:ph type="title"/>
          </p:nvPr>
        </p:nvSpPr>
        <p:spPr>
          <a:xfrm>
            <a:off x="684212" y="404812"/>
            <a:ext cx="7343775" cy="10080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sz="4000" b="1"/>
              <a:t>厂内机动车管理制度</a:t>
            </a:r>
            <a:r>
              <a:rPr lang="zh-CN" altLang="en-US" sz="4000"/>
              <a:t> </a:t>
            </a:r>
            <a:br>
              <a:rPr lang="zh-CN" altLang="en-US" sz="4000"/>
            </a:br>
            <a:endParaRPr lang="zh-CN" altLang="en-US" sz="4000"/>
          </a:p>
        </p:txBody>
      </p:sp>
      <p:sp>
        <p:nvSpPr>
          <p:cNvPr id="48131" name="文本占位符 4813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buNone/>
            </a:pPr>
            <a:r>
              <a:rPr lang="zh-CN" altLang="en-US" sz="2800" b="1"/>
              <a:t>一、机动车辆驾驶员应具备的条件</a:t>
            </a:r>
            <a:endParaRPr lang="zh-CN" altLang="en-US" sz="2800"/>
          </a:p>
          <a:p>
            <a:pPr lvl="0">
              <a:lnSpc>
                <a:spcPct val="90000"/>
              </a:lnSpc>
            </a:pPr>
            <a:r>
              <a:rPr lang="zh-CN" altLang="en-US" sz="2800"/>
              <a:t>① 年满</a:t>
            </a:r>
            <a:r>
              <a:rPr lang="en-US" altLang="zh-CN" sz="2800"/>
              <a:t>18</a:t>
            </a:r>
            <a:r>
              <a:rPr lang="zh-CN" altLang="en-US" sz="2800"/>
              <a:t>周岁以上（初学驾驶员年龄不得超过</a:t>
            </a:r>
            <a:r>
              <a:rPr lang="en-US" altLang="zh-CN" sz="2800"/>
              <a:t>45</a:t>
            </a:r>
            <a:r>
              <a:rPr lang="zh-CN" altLang="en-US" sz="2800"/>
              <a:t>周岁），具有不低于初中毕业的文化程度。</a:t>
            </a:r>
          </a:p>
          <a:p>
            <a:pPr lvl="0">
              <a:lnSpc>
                <a:spcPct val="90000"/>
              </a:lnSpc>
            </a:pPr>
            <a:r>
              <a:rPr lang="zh-CN" altLang="en-US" sz="2800"/>
              <a:t>② 身体条件</a:t>
            </a:r>
            <a:br>
              <a:rPr lang="zh-CN" altLang="en-US" sz="2800"/>
            </a:br>
            <a:r>
              <a:rPr lang="zh-CN" altLang="en-US" sz="2800"/>
              <a:t>身高：驾驶大型车辆须身高</a:t>
            </a:r>
            <a:r>
              <a:rPr lang="en-US" altLang="zh-CN" sz="2800"/>
              <a:t>1.60m</a:t>
            </a:r>
            <a:r>
              <a:rPr lang="zh-CN" altLang="en-US" sz="2800"/>
              <a:t>以上，驾驶其它车辆须身高</a:t>
            </a:r>
            <a:r>
              <a:rPr lang="en-US" altLang="zh-CN" sz="2800"/>
              <a:t>1.50m</a:t>
            </a:r>
            <a:r>
              <a:rPr lang="zh-CN" altLang="en-US" sz="2800"/>
              <a:t>以上。</a:t>
            </a:r>
            <a:br>
              <a:rPr lang="zh-CN" altLang="en-US" sz="2800"/>
            </a:br>
            <a:r>
              <a:rPr lang="zh-CN" altLang="en-US" sz="2800"/>
              <a:t>视力：两眼均为</a:t>
            </a:r>
            <a:r>
              <a:rPr lang="en-US" altLang="zh-CN" sz="2800"/>
              <a:t>0.7</a:t>
            </a:r>
            <a:r>
              <a:rPr lang="zh-CN" altLang="en-US" sz="2800"/>
              <a:t>以上（包括矫正视力）。</a:t>
            </a:r>
            <a:br>
              <a:rPr lang="zh-CN" altLang="en-US" sz="2800"/>
            </a:br>
            <a:r>
              <a:rPr lang="zh-CN" altLang="en-US" sz="2800"/>
              <a:t>辨色力：无赤绿色盲或全色盲。</a:t>
            </a:r>
            <a:br>
              <a:rPr lang="zh-CN" altLang="en-US" sz="2800"/>
            </a:br>
            <a:br>
              <a:rPr lang="zh-CN" altLang="en-US" sz="2800"/>
            </a:br>
            <a:endParaRPr lang="zh-CN" altLang="en-US" sz="2800"/>
          </a:p>
        </p:txBody>
      </p:sp>
      <p:sp>
        <p:nvSpPr>
          <p:cNvPr id="48132" name="Date Placeholder 3"/>
          <p:cNvSpPr>
            <a:spLocks noGrp="1"/>
          </p:cNvSpPr>
          <p:nvPr>
            <p:ph type="dt" sz="half" idx="2"/>
          </p:nvPr>
        </p:nvSpPr>
        <p:spPr/>
        <p:txBody>
          <a:bodyPr/>
          <a:lstStyle/>
          <a:p>
            <a:pPr lvl="0"/>
            <a:endParaRPr kumimoji="0" lang="en-US" altLang="zh-CN" sz="1400"/>
          </a:p>
        </p:txBody>
      </p:sp>
      <p:sp>
        <p:nvSpPr>
          <p:cNvPr id="48133" name="Footer Placeholder 4"/>
          <p:cNvSpPr>
            <a:spLocks noGrp="1"/>
          </p:cNvSpPr>
          <p:nvPr>
            <p:ph type="ftr" sz="quarter" idx="3"/>
          </p:nvPr>
        </p:nvSpPr>
        <p:spPr/>
        <p:txBody>
          <a:bodyPr/>
          <a:lstStyle/>
          <a:p>
            <a:pPr lvl="0" algn="ctr"/>
            <a:fld id="{CD3EB4F3-8F07-4227-969F-D0E9DD381657}" type="footer">
              <a:rPr kumimoji="0" lang="zh-CN" altLang="en-US" sz="1400"/>
              <a:t>​</a:t>
            </a:fld>
            <a:endParaRPr kumimoji="0" lang="en-US" altLang="zh-CN" sz="14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标题 4915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49155" name="文本占位符 4915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a:t>听力：左、右耳距音叉</a:t>
            </a:r>
            <a:r>
              <a:rPr lang="en-US" altLang="zh-CN" sz="2800"/>
              <a:t>0.50m</a:t>
            </a:r>
            <a:r>
              <a:rPr lang="zh-CN" altLang="en-US" sz="2800"/>
              <a:t>能辨清声音方向</a:t>
            </a:r>
          </a:p>
          <a:p>
            <a:pPr lvl="0"/>
            <a:r>
              <a:rPr lang="zh-CN" altLang="en-US" sz="2800"/>
              <a:t>心、肺、血压均正常。</a:t>
            </a:r>
            <a:br>
              <a:rPr lang="zh-CN" altLang="en-US" sz="2800"/>
            </a:br>
            <a:r>
              <a:rPr lang="zh-CN" altLang="en-US" sz="2800"/>
              <a:t>无癫痫、精神病、突发性昏厥及其它妨碍驾驶机动车辆的病症或生理缺陷。</a:t>
            </a:r>
          </a:p>
          <a:p>
            <a:pPr lvl="0"/>
            <a:r>
              <a:rPr lang="zh-CN" altLang="en-US" sz="2800"/>
              <a:t>③ 有机动车辆驾驶所需的安全、专业技术知识和独立驾驶的能力。</a:t>
            </a:r>
          </a:p>
          <a:p>
            <a:pPr lvl="0"/>
            <a:r>
              <a:rPr lang="zh-CN" altLang="en-US" sz="2800"/>
              <a:t>④ 机动车驾驶员，必须经过车辆管理机关考试合格，领取驾驶证，方准驾驶车辆。</a:t>
            </a:r>
          </a:p>
        </p:txBody>
      </p:sp>
      <p:sp>
        <p:nvSpPr>
          <p:cNvPr id="49156" name="Date Placeholder 3"/>
          <p:cNvSpPr>
            <a:spLocks noGrp="1"/>
          </p:cNvSpPr>
          <p:nvPr>
            <p:ph type="dt" sz="half" idx="2"/>
          </p:nvPr>
        </p:nvSpPr>
        <p:spPr/>
        <p:txBody>
          <a:bodyPr/>
          <a:lstStyle/>
          <a:p>
            <a:pPr lvl="0"/>
            <a:endParaRPr kumimoji="0" lang="en-US" altLang="zh-CN" sz="1400"/>
          </a:p>
        </p:txBody>
      </p:sp>
      <p:sp>
        <p:nvSpPr>
          <p:cNvPr id="49157" name="Footer Placeholder 4"/>
          <p:cNvSpPr>
            <a:spLocks noGrp="1"/>
          </p:cNvSpPr>
          <p:nvPr>
            <p:ph type="ftr" sz="quarter" idx="3"/>
          </p:nvPr>
        </p:nvSpPr>
        <p:spPr/>
        <p:txBody>
          <a:bodyPr/>
          <a:lstStyle/>
          <a:p>
            <a:pPr lvl="0" algn="ctr"/>
            <a:fld id="{A9C3EF76-AE69-491B-A333-EB8858A783A6}" type="footer">
              <a:rPr kumimoji="0" lang="zh-CN" altLang="en-US" sz="1400"/>
              <a:t>​</a:t>
            </a:fld>
            <a:endParaRPr kumimoji="0" lang="en-US" altLang="zh-CN" sz="14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标题 5017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50179" name="文本占位符 5017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80000"/>
              </a:lnSpc>
              <a:buNone/>
            </a:pPr>
            <a:r>
              <a:rPr lang="en-US" altLang="zh-CN" sz="2800" b="1"/>
              <a:t>.</a:t>
            </a:r>
            <a:r>
              <a:rPr lang="zh-CN" altLang="en-US" sz="2800" b="1"/>
              <a:t>二、机动车驾驶员，必须遵守下列规定：</a:t>
            </a:r>
            <a:endParaRPr lang="zh-CN" altLang="en-US" sz="2800"/>
          </a:p>
          <a:p>
            <a:pPr lvl="0">
              <a:lnSpc>
                <a:spcPct val="80000"/>
              </a:lnSpc>
            </a:pPr>
            <a:r>
              <a:rPr lang="zh-CN" altLang="en-US" sz="2800"/>
              <a:t>① 驾驶车辆时，不准穿拖鞋，须携带驾驶证和行驶证；</a:t>
            </a:r>
          </a:p>
          <a:p>
            <a:pPr lvl="0">
              <a:lnSpc>
                <a:spcPct val="80000"/>
              </a:lnSpc>
            </a:pPr>
            <a:r>
              <a:rPr lang="zh-CN" altLang="en-US" sz="2800"/>
              <a:t>② 不准转借、涂改或伪造驾驶证；</a:t>
            </a:r>
          </a:p>
          <a:p>
            <a:pPr lvl="0">
              <a:lnSpc>
                <a:spcPct val="80000"/>
              </a:lnSpc>
            </a:pPr>
            <a:r>
              <a:rPr lang="zh-CN" altLang="en-US" sz="2800"/>
              <a:t>③ 不准将车辆交给没有驾驶证的人驾驶；</a:t>
            </a:r>
          </a:p>
          <a:p>
            <a:pPr lvl="0">
              <a:lnSpc>
                <a:spcPct val="80000"/>
              </a:lnSpc>
            </a:pPr>
            <a:r>
              <a:rPr lang="zh-CN" altLang="en-US" sz="2800"/>
              <a:t>④ 不准驾驶与驾驶证准驾车型不相符合的车辆；</a:t>
            </a:r>
          </a:p>
          <a:p>
            <a:pPr lvl="0">
              <a:lnSpc>
                <a:spcPct val="80000"/>
              </a:lnSpc>
            </a:pPr>
            <a:r>
              <a:rPr lang="zh-CN" altLang="en-US" sz="2800"/>
              <a:t>⑤ 未按规定审验或审验不合格的，不准继续驾驶车辆；</a:t>
            </a:r>
          </a:p>
          <a:p>
            <a:pPr lvl="0">
              <a:lnSpc>
                <a:spcPct val="80000"/>
              </a:lnSpc>
            </a:pPr>
            <a:r>
              <a:rPr lang="zh-CN" altLang="en-US" sz="2800"/>
              <a:t>⑥ 饮酒后不准驾驶车辆；</a:t>
            </a:r>
          </a:p>
        </p:txBody>
      </p:sp>
      <p:sp>
        <p:nvSpPr>
          <p:cNvPr id="50180" name="Date Placeholder 3"/>
          <p:cNvSpPr>
            <a:spLocks noGrp="1"/>
          </p:cNvSpPr>
          <p:nvPr>
            <p:ph type="dt" sz="half" idx="2"/>
          </p:nvPr>
        </p:nvSpPr>
        <p:spPr/>
        <p:txBody>
          <a:bodyPr/>
          <a:lstStyle/>
          <a:p>
            <a:pPr lvl="0"/>
            <a:endParaRPr kumimoji="0" lang="en-US" altLang="zh-CN" sz="1400"/>
          </a:p>
        </p:txBody>
      </p:sp>
      <p:sp>
        <p:nvSpPr>
          <p:cNvPr id="50181" name="Footer Placeholder 4"/>
          <p:cNvSpPr>
            <a:spLocks noGrp="1"/>
          </p:cNvSpPr>
          <p:nvPr>
            <p:ph type="ftr" sz="quarter" idx="3"/>
          </p:nvPr>
        </p:nvSpPr>
        <p:spPr/>
        <p:txBody>
          <a:bodyPr/>
          <a:lstStyle/>
          <a:p>
            <a:pPr lvl="0" algn="ctr"/>
            <a:fld id="{FFC7D067-BDB9-4775-8F7E-C995A54B965C}" type="footer">
              <a:rPr kumimoji="0" lang="zh-CN" altLang="en-US" sz="1400"/>
              <a:t>​</a:t>
            </a:fld>
            <a:endParaRPr kumimoji="0" lang="en-US" altLang="zh-CN" sz="14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标题 5120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51203" name="文本占位符 5120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a:t>⑦ 不准驾驶安全设备不全或机件失灵的车辆，不准驾驶不符合装载规定的车辆；</a:t>
            </a:r>
          </a:p>
          <a:p>
            <a:pPr lvl="0"/>
            <a:r>
              <a:rPr lang="zh-CN" altLang="en-US" sz="2800"/>
              <a:t>⑧ 在患有妨碍安全行车的疾病或过度疲劳时，不准驾驶车辆；</a:t>
            </a:r>
          </a:p>
          <a:p>
            <a:pPr lvl="0"/>
            <a:r>
              <a:rPr lang="zh-CN" altLang="en-US" sz="2800"/>
              <a:t>⑨ 不准在驾驶车辆时吸烟、饮食、闲谈或有其他妨碍安全行车的行为。</a:t>
            </a:r>
          </a:p>
          <a:p>
            <a:pPr lvl="0"/>
            <a:r>
              <a:rPr lang="zh-CN" altLang="en-US" sz="2800"/>
              <a:t>⑩ 机动车驾驶员培训、考核、发证、复审规定按</a:t>
            </a:r>
            <a:r>
              <a:rPr lang="en-US" altLang="zh-CN" sz="2800"/>
              <a:t>《</a:t>
            </a:r>
            <a:r>
              <a:rPr lang="zh-CN" altLang="en-US" sz="2800"/>
              <a:t>安全生产教育培训制度</a:t>
            </a:r>
            <a:r>
              <a:rPr lang="en-US" altLang="zh-CN" sz="2800"/>
              <a:t>》</a:t>
            </a:r>
            <a:r>
              <a:rPr lang="zh-CN" altLang="en-US" sz="2800"/>
              <a:t>相关规定执行。</a:t>
            </a:r>
          </a:p>
        </p:txBody>
      </p:sp>
      <p:sp>
        <p:nvSpPr>
          <p:cNvPr id="51204" name="Date Placeholder 3"/>
          <p:cNvSpPr>
            <a:spLocks noGrp="1"/>
          </p:cNvSpPr>
          <p:nvPr>
            <p:ph type="dt" sz="half" idx="2"/>
          </p:nvPr>
        </p:nvSpPr>
        <p:spPr/>
        <p:txBody>
          <a:bodyPr/>
          <a:lstStyle/>
          <a:p>
            <a:pPr lvl="0"/>
            <a:endParaRPr kumimoji="0" lang="en-US" altLang="zh-CN" sz="1400"/>
          </a:p>
        </p:txBody>
      </p:sp>
      <p:sp>
        <p:nvSpPr>
          <p:cNvPr id="51205" name="Footer Placeholder 4"/>
          <p:cNvSpPr>
            <a:spLocks noGrp="1"/>
          </p:cNvSpPr>
          <p:nvPr>
            <p:ph type="ftr" sz="quarter" idx="3"/>
          </p:nvPr>
        </p:nvSpPr>
        <p:spPr/>
        <p:txBody>
          <a:bodyPr/>
          <a:lstStyle/>
          <a:p>
            <a:pPr lvl="0" algn="ctr"/>
            <a:fld id="{D1B135FA-75BF-4DC4-BAA7-C33DE284105B}" type="footer">
              <a:rPr kumimoji="0" lang="zh-CN" altLang="en-US" sz="1400"/>
              <a:t>​</a:t>
            </a:fld>
            <a:endParaRPr kumimoji="0" lang="en-US" altLang="zh-CN" sz="14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标题 5222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52227" name="文本占位符 5222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buNone/>
            </a:pPr>
            <a:r>
              <a:rPr lang="zh-CN" altLang="en-US"/>
              <a:t>三、</a:t>
            </a:r>
            <a:r>
              <a:rPr lang="zh-CN" altLang="en-US" b="1"/>
              <a:t>厂区内机动车安全行驶管理</a:t>
            </a:r>
          </a:p>
          <a:p>
            <a:pPr lvl="0"/>
            <a:r>
              <a:rPr lang="en-US" altLang="zh-CN"/>
              <a:t>1.</a:t>
            </a:r>
            <a:r>
              <a:rPr lang="zh-CN" altLang="en-US"/>
              <a:t>机动车在厂内主干道行驶时，不得超过</a:t>
            </a:r>
            <a:r>
              <a:rPr lang="en-US" altLang="zh-CN"/>
              <a:t>15km/h</a:t>
            </a:r>
            <a:r>
              <a:rPr lang="zh-CN" altLang="en-US"/>
              <a:t>，分支道路不得超过</a:t>
            </a:r>
            <a:r>
              <a:rPr lang="en-US" altLang="zh-CN"/>
              <a:t>10km/h</a:t>
            </a:r>
            <a:r>
              <a:rPr lang="zh-CN" altLang="en-US"/>
              <a:t>，室外运酒通道和瓶箱场地道路不得超过</a:t>
            </a:r>
            <a:r>
              <a:rPr lang="en-US" altLang="zh-CN"/>
              <a:t>5km/h</a:t>
            </a:r>
            <a:r>
              <a:rPr lang="zh-CN" altLang="en-US"/>
              <a:t>，棚库、车间内门口与转弯处，行驶不得超过</a:t>
            </a:r>
            <a:r>
              <a:rPr lang="en-US" altLang="zh-CN"/>
              <a:t>3km/h</a:t>
            </a:r>
            <a:r>
              <a:rPr lang="zh-CN" altLang="en-US"/>
              <a:t>。 </a:t>
            </a:r>
          </a:p>
        </p:txBody>
      </p:sp>
      <p:sp>
        <p:nvSpPr>
          <p:cNvPr id="52228" name="Date Placeholder 3"/>
          <p:cNvSpPr>
            <a:spLocks noGrp="1"/>
          </p:cNvSpPr>
          <p:nvPr>
            <p:ph type="dt" sz="half" idx="2"/>
          </p:nvPr>
        </p:nvSpPr>
        <p:spPr/>
        <p:txBody>
          <a:bodyPr/>
          <a:lstStyle/>
          <a:p>
            <a:pPr lvl="0"/>
            <a:endParaRPr kumimoji="0" lang="en-US" altLang="zh-CN" sz="1400"/>
          </a:p>
        </p:txBody>
      </p:sp>
      <p:sp>
        <p:nvSpPr>
          <p:cNvPr id="52229" name="Footer Placeholder 4"/>
          <p:cNvSpPr>
            <a:spLocks noGrp="1"/>
          </p:cNvSpPr>
          <p:nvPr>
            <p:ph type="ftr" sz="quarter" idx="3"/>
          </p:nvPr>
        </p:nvSpPr>
        <p:spPr/>
        <p:txBody>
          <a:bodyPr/>
          <a:lstStyle/>
          <a:p>
            <a:pPr lvl="0" algn="ctr"/>
            <a:fld id="{C089FB93-2B7D-4D4A-A3F2-9A4C37C878BD}" type="footer">
              <a:rPr kumimoji="0" lang="zh-CN" altLang="en-US" sz="1400"/>
              <a:t>​</a:t>
            </a:fld>
            <a:endParaRPr kumimoji="0" lang="en-US" altLang="zh-CN" sz="14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标题 5324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53251" name="文本占位符 5325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pPr>
            <a:r>
              <a:rPr lang="en-US" altLang="zh-CN" sz="2800"/>
              <a:t>2.</a:t>
            </a:r>
            <a:r>
              <a:rPr lang="zh-CN" altLang="en-US" sz="2800"/>
              <a:t>停车应停在指定地点或道路有效路面以外不妨碍交通的地点，不得逆向停车，驾驶员离车时，应拉紧手闸、切断电路、锁好车门。</a:t>
            </a:r>
            <a:br>
              <a:rPr lang="zh-CN" altLang="en-US" sz="2800"/>
            </a:br>
            <a:r>
              <a:rPr lang="en-US" altLang="zh-CN" sz="2800"/>
              <a:t>3.</a:t>
            </a:r>
            <a:r>
              <a:rPr lang="zh-CN" altLang="en-US" sz="2800"/>
              <a:t>下列地点不得停放车辆：</a:t>
            </a:r>
          </a:p>
          <a:p>
            <a:pPr lvl="0">
              <a:lnSpc>
                <a:spcPct val="90000"/>
              </a:lnSpc>
            </a:pPr>
            <a:r>
              <a:rPr lang="en-US" altLang="zh-CN" sz="2800"/>
              <a:t>1</a:t>
            </a:r>
            <a:r>
              <a:rPr lang="zh-CN" altLang="en-US" sz="2800"/>
              <a:t>）距交叉口、道口、转弯处、桥梁、危险地段、地中衡和厂房、仓库</a:t>
            </a:r>
            <a:r>
              <a:rPr lang="en-US" altLang="zh-CN" sz="2800"/>
              <a:t>15m</a:t>
            </a:r>
            <a:r>
              <a:rPr lang="zh-CN" altLang="en-US" sz="2800"/>
              <a:t>以内地段；</a:t>
            </a:r>
          </a:p>
          <a:p>
            <a:pPr lvl="0">
              <a:lnSpc>
                <a:spcPct val="90000"/>
              </a:lnSpc>
            </a:pPr>
            <a:r>
              <a:rPr lang="en-US" altLang="zh-CN" sz="2800"/>
              <a:t>2</a:t>
            </a:r>
            <a:r>
              <a:rPr lang="zh-CN" altLang="en-US" sz="2800"/>
              <a:t>）纵坡大于</a:t>
            </a:r>
            <a:r>
              <a:rPr lang="en-US" altLang="zh-CN" sz="2800"/>
              <a:t>5%</a:t>
            </a:r>
            <a:r>
              <a:rPr lang="zh-CN" altLang="en-US" sz="2800"/>
              <a:t>的地段；</a:t>
            </a:r>
          </a:p>
          <a:p>
            <a:pPr lvl="0">
              <a:lnSpc>
                <a:spcPct val="90000"/>
              </a:lnSpc>
            </a:pPr>
            <a:r>
              <a:rPr lang="en-US" altLang="zh-CN" sz="2800"/>
              <a:t>3</a:t>
            </a:r>
            <a:r>
              <a:rPr lang="zh-CN" altLang="en-US" sz="2800"/>
              <a:t>）道路一侧有障碍物时，对面一侧与障碍物长度相等的地段两端各</a:t>
            </a:r>
            <a:r>
              <a:rPr lang="en-US" altLang="zh-CN" sz="2800"/>
              <a:t>20m</a:t>
            </a:r>
            <a:r>
              <a:rPr lang="zh-CN" altLang="en-US" sz="2800"/>
              <a:t>以内。 		</a:t>
            </a:r>
          </a:p>
        </p:txBody>
      </p:sp>
      <p:sp>
        <p:nvSpPr>
          <p:cNvPr id="53252" name="Date Placeholder 3"/>
          <p:cNvSpPr>
            <a:spLocks noGrp="1"/>
          </p:cNvSpPr>
          <p:nvPr>
            <p:ph type="dt" sz="half" idx="2"/>
          </p:nvPr>
        </p:nvSpPr>
        <p:spPr/>
        <p:txBody>
          <a:bodyPr/>
          <a:lstStyle/>
          <a:p>
            <a:pPr lvl="0"/>
            <a:endParaRPr kumimoji="0" lang="en-US" altLang="zh-CN" sz="1400"/>
          </a:p>
        </p:txBody>
      </p:sp>
      <p:sp>
        <p:nvSpPr>
          <p:cNvPr id="53253" name="Footer Placeholder 4"/>
          <p:cNvSpPr>
            <a:spLocks noGrp="1"/>
          </p:cNvSpPr>
          <p:nvPr>
            <p:ph type="ftr" sz="quarter" idx="3"/>
          </p:nvPr>
        </p:nvSpPr>
        <p:spPr/>
        <p:txBody>
          <a:bodyPr/>
          <a:lstStyle/>
          <a:p>
            <a:pPr lvl="0" algn="ctr"/>
            <a:fld id="{EFFEBDBD-DFFD-4A5C-8C30-AC5923D5D0ED}" type="footer">
              <a:rPr kumimoji="0" lang="zh-CN" altLang="en-US" sz="1400"/>
              <a:t>​</a:t>
            </a:fld>
            <a:endParaRPr kumimoji="0" lang="en-US" altLang="zh-CN" sz="1400"/>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标题 5427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endParaRPr lang="en-US" altLang="zh-CN" b="1"/>
          </a:p>
        </p:txBody>
      </p:sp>
      <p:sp>
        <p:nvSpPr>
          <p:cNvPr id="54275" name="文本占位符 5427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pPr>
            <a:r>
              <a:rPr lang="en-US" altLang="zh-CN"/>
              <a:t>4)</a:t>
            </a:r>
            <a:r>
              <a:rPr lang="zh-CN" altLang="en-US"/>
              <a:t>机动车倒车时，驾驶员须先查明周围情况，确认安全后，方准倒车。在货场、厂房、仓库、窄路等处倒车时，应有人站在车后的驾驶员一侧指挥。</a:t>
            </a:r>
            <a:endParaRPr lang="zh-CN" altLang="en-US" b="1"/>
          </a:p>
          <a:p>
            <a:pPr lvl="0">
              <a:lnSpc>
                <a:spcPct val="90000"/>
              </a:lnSpc>
            </a:pPr>
            <a:r>
              <a:rPr lang="en-US" altLang="zh-CN" b="1"/>
              <a:t>4. </a:t>
            </a:r>
            <a:r>
              <a:rPr lang="zh-CN" altLang="en-US"/>
              <a:t>在交叉路口和盲区行驶</a:t>
            </a:r>
            <a:r>
              <a:rPr lang="en-US" altLang="zh-CN"/>
              <a:t>,</a:t>
            </a:r>
            <a:r>
              <a:rPr lang="zh-CN" altLang="en-US"/>
              <a:t>须遵守下列规定</a:t>
            </a:r>
            <a:r>
              <a:rPr lang="en-US" altLang="zh-CN"/>
              <a:t>:</a:t>
            </a:r>
          </a:p>
          <a:p>
            <a:pPr lvl="0">
              <a:lnSpc>
                <a:spcPct val="90000"/>
              </a:lnSpc>
            </a:pPr>
            <a:r>
              <a:rPr lang="en-US" altLang="zh-CN"/>
              <a:t>1</a:t>
            </a:r>
            <a:r>
              <a:rPr lang="zh-CN" altLang="en-US"/>
              <a:t>）在不影响来车行驶的情况下</a:t>
            </a:r>
            <a:r>
              <a:rPr lang="en-US" altLang="zh-CN"/>
              <a:t>,</a:t>
            </a:r>
            <a:r>
              <a:rPr lang="zh-CN" altLang="en-US"/>
              <a:t>机动车应尽量在道路中间位置行驶</a:t>
            </a:r>
            <a:r>
              <a:rPr lang="en-US" altLang="zh-CN"/>
              <a:t>,</a:t>
            </a:r>
            <a:r>
              <a:rPr lang="zh-CN" altLang="en-US"/>
              <a:t>以便处理情况</a:t>
            </a:r>
            <a:r>
              <a:rPr lang="en-US" altLang="zh-CN"/>
              <a:t>;</a:t>
            </a:r>
            <a:endParaRPr lang="zh-CN" altLang="en-US"/>
          </a:p>
        </p:txBody>
      </p:sp>
      <p:sp>
        <p:nvSpPr>
          <p:cNvPr id="54276" name="Date Placeholder 3"/>
          <p:cNvSpPr>
            <a:spLocks noGrp="1"/>
          </p:cNvSpPr>
          <p:nvPr>
            <p:ph type="dt" sz="half" idx="2"/>
          </p:nvPr>
        </p:nvSpPr>
        <p:spPr/>
        <p:txBody>
          <a:bodyPr/>
          <a:lstStyle/>
          <a:p>
            <a:pPr lvl="0"/>
            <a:endParaRPr kumimoji="0" lang="en-US" altLang="zh-CN" sz="1400"/>
          </a:p>
        </p:txBody>
      </p:sp>
      <p:sp>
        <p:nvSpPr>
          <p:cNvPr id="54277" name="Footer Placeholder 4"/>
          <p:cNvSpPr>
            <a:spLocks noGrp="1"/>
          </p:cNvSpPr>
          <p:nvPr>
            <p:ph type="ftr" sz="quarter" idx="3"/>
          </p:nvPr>
        </p:nvSpPr>
        <p:spPr/>
        <p:txBody>
          <a:bodyPr/>
          <a:lstStyle/>
          <a:p>
            <a:pPr lvl="0" algn="ctr"/>
            <a:fld id="{C5D41B3C-444F-4AAE-BB03-7E5DF477FBC7}" type="footer">
              <a:rPr kumimoji="0" lang="zh-CN" altLang="en-US" sz="1400"/>
              <a:t>​</a:t>
            </a:fld>
            <a:endParaRPr kumimoji="0" lang="en-US" altLang="zh-CN" sz="1400"/>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8" name="标题 5529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厂内机动车管理制度</a:t>
            </a:r>
          </a:p>
        </p:txBody>
      </p:sp>
      <p:sp>
        <p:nvSpPr>
          <p:cNvPr id="55299" name="文本占位符 5529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2）鸣喇叭时间可长一些,以提醒横向来车或行人引起注意;</a:t>
            </a:r>
          </a:p>
          <a:p>
            <a:pPr lvl="0"/>
            <a:r>
              <a:t>3）降低车速,使车速保持在一旦发现情况就能安全停车的范围内;</a:t>
            </a:r>
          </a:p>
          <a:p>
            <a:pPr lvl="0"/>
            <a:r>
              <a:t>4）对经常行驶的路线,驾驶员要注意观察并熟记沿线的路口、叉道和行人经常出入的地点，预先做好准备。</a:t>
            </a:r>
          </a:p>
        </p:txBody>
      </p:sp>
      <p:sp>
        <p:nvSpPr>
          <p:cNvPr id="55300" name="Date Placeholder 3"/>
          <p:cNvSpPr>
            <a:spLocks noGrp="1"/>
          </p:cNvSpPr>
          <p:nvPr>
            <p:ph type="dt" sz="half" idx="2"/>
          </p:nvPr>
        </p:nvSpPr>
        <p:spPr/>
        <p:txBody>
          <a:bodyPr/>
          <a:lstStyle/>
          <a:p>
            <a:pPr lvl="0"/>
            <a:endParaRPr kumimoji="0" lang="en-US" altLang="zh-CN" sz="1400"/>
          </a:p>
        </p:txBody>
      </p:sp>
      <p:sp>
        <p:nvSpPr>
          <p:cNvPr id="55301" name="Footer Placeholder 4"/>
          <p:cNvSpPr>
            <a:spLocks noGrp="1"/>
          </p:cNvSpPr>
          <p:nvPr>
            <p:ph type="ftr" sz="quarter" idx="3"/>
          </p:nvPr>
        </p:nvSpPr>
        <p:spPr/>
        <p:txBody>
          <a:bodyPr/>
          <a:lstStyle/>
          <a:p>
            <a:pPr lvl="0" algn="ctr"/>
            <a:fld id="{1B67E59F-ADDB-429D-B3CD-DAE22BAC3BB3}" type="footer">
              <a:rPr kumimoji="0" lang="zh-CN" altLang="en-US" sz="1400"/>
              <a:t>​</a:t>
            </a:fld>
            <a:endParaRPr kumimoji="0" lang="en-US" altLang="zh-CN" sz="1400"/>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标题 5632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56323" name="文本占位符 5632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4000" b="1">
                <a:solidFill>
                  <a:srgbClr val="FF0000"/>
                </a:solidFill>
              </a:rPr>
              <a:t>车辆的维护贯彻预防为主、强制维护的原则。其目的是及时发现和消除故障隐患，防止早期损坏，它与车辆修理是两种不同性质的措施。</a:t>
            </a:r>
          </a:p>
        </p:txBody>
      </p:sp>
      <p:sp>
        <p:nvSpPr>
          <p:cNvPr id="56324" name="Date Placeholder 3"/>
          <p:cNvSpPr>
            <a:spLocks noGrp="1"/>
          </p:cNvSpPr>
          <p:nvPr>
            <p:ph type="dt" sz="half" idx="2"/>
          </p:nvPr>
        </p:nvSpPr>
        <p:spPr/>
        <p:txBody>
          <a:bodyPr/>
          <a:lstStyle/>
          <a:p>
            <a:pPr lvl="0"/>
            <a:endParaRPr kumimoji="0" lang="en-US" altLang="zh-CN" sz="1400"/>
          </a:p>
        </p:txBody>
      </p:sp>
      <p:sp>
        <p:nvSpPr>
          <p:cNvPr id="56325" name="Footer Placeholder 4"/>
          <p:cNvSpPr>
            <a:spLocks noGrp="1"/>
          </p:cNvSpPr>
          <p:nvPr>
            <p:ph type="ftr" sz="quarter" idx="3"/>
          </p:nvPr>
        </p:nvSpPr>
        <p:spPr/>
        <p:txBody>
          <a:bodyPr/>
          <a:lstStyle/>
          <a:p>
            <a:pPr lvl="0" algn="ctr"/>
            <a:fld id="{34D7176B-74FF-422E-B327-A378D3B836A9}" type="footer">
              <a:rPr kumimoji="0" lang="zh-CN" altLang="en-US" sz="1400"/>
              <a:t>​</a:t>
            </a:fld>
            <a:endParaRPr kumimoji="0" lang="en-US" altLang="zh-CN" sz="1400"/>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标题 5734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57347" name="文本占位符 57346"/>
          <p:cNvSpPr>
            <a:spLocks noGrp="1"/>
          </p:cNvSpPr>
          <p:nvPr>
            <p:ph type="body" idx="4294967295"/>
          </p:nvPr>
        </p:nvSpPr>
        <p:spPr>
          <a:xfrm>
            <a:off x="684212" y="1989138"/>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3600" b="1"/>
              <a:t>车辆行驶到一定的里程或工作一定的时间后进行车辆维护，这种需要维护的行驶里程或工作时间称为维护周期。</a:t>
            </a:r>
          </a:p>
          <a:p>
            <a:pPr lvl="0"/>
            <a:r>
              <a:rPr lang="zh-CN" altLang="en-US" sz="3600" b="1"/>
              <a:t>车辆的维护分为日常维护、一级维护、二级维护、季节维护、走合维护。</a:t>
            </a:r>
          </a:p>
        </p:txBody>
      </p:sp>
      <p:sp>
        <p:nvSpPr>
          <p:cNvPr id="57348" name="Date Placeholder 3"/>
          <p:cNvSpPr>
            <a:spLocks noGrp="1"/>
          </p:cNvSpPr>
          <p:nvPr>
            <p:ph type="dt" sz="half" idx="2"/>
          </p:nvPr>
        </p:nvSpPr>
        <p:spPr/>
        <p:txBody>
          <a:bodyPr/>
          <a:lstStyle/>
          <a:p>
            <a:pPr lvl="0"/>
            <a:endParaRPr kumimoji="0" lang="en-US" altLang="zh-CN" sz="1400"/>
          </a:p>
        </p:txBody>
      </p:sp>
      <p:sp>
        <p:nvSpPr>
          <p:cNvPr id="57349" name="Footer Placeholder 4"/>
          <p:cNvSpPr>
            <a:spLocks noGrp="1"/>
          </p:cNvSpPr>
          <p:nvPr>
            <p:ph type="ftr" sz="quarter" idx="3"/>
          </p:nvPr>
        </p:nvSpPr>
        <p:spPr/>
        <p:txBody>
          <a:bodyPr/>
          <a:lstStyle/>
          <a:p>
            <a:pPr lvl="0" algn="ctr"/>
            <a:fld id="{2601D90C-AD69-4044-8D90-6DDE0666B4C7}" type="footer">
              <a:rPr kumimoji="0" lang="zh-CN" altLang="en-US" sz="1400"/>
              <a:t>​</a:t>
            </a:fld>
            <a:endParaRPr kumimoji="0" lang="en-US" altLang="zh-CN" sz="1400"/>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0" name="标题 5836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58371" name="文本占位符 5837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走合维护:指新车、大修车。一般在1000~1500km行驶里程或60~80工作小时所进行的技术维护。</a:t>
            </a:r>
          </a:p>
          <a:p>
            <a:pPr lvl="0"/>
            <a:r>
              <a:t>季节维护:是指在进入夏季、冬季前，为车辆合理使用所进行的技术维护。可结合定期维护合并进行。</a:t>
            </a:r>
          </a:p>
        </p:txBody>
      </p:sp>
      <p:sp>
        <p:nvSpPr>
          <p:cNvPr id="58372" name="Date Placeholder 3"/>
          <p:cNvSpPr>
            <a:spLocks noGrp="1"/>
          </p:cNvSpPr>
          <p:nvPr>
            <p:ph type="dt" sz="half" idx="2"/>
          </p:nvPr>
        </p:nvSpPr>
        <p:spPr/>
        <p:txBody>
          <a:bodyPr/>
          <a:lstStyle/>
          <a:p>
            <a:pPr lvl="0"/>
            <a:endParaRPr kumimoji="0" lang="en-US" altLang="zh-CN" sz="1400"/>
          </a:p>
        </p:txBody>
      </p:sp>
      <p:sp>
        <p:nvSpPr>
          <p:cNvPr id="58373" name="Footer Placeholder 4"/>
          <p:cNvSpPr>
            <a:spLocks noGrp="1"/>
          </p:cNvSpPr>
          <p:nvPr>
            <p:ph type="ftr" sz="quarter" idx="3"/>
          </p:nvPr>
        </p:nvSpPr>
        <p:spPr/>
        <p:txBody>
          <a:bodyPr/>
          <a:lstStyle/>
          <a:p>
            <a:pPr lvl="0" algn="ctr"/>
            <a:fld id="{9B6021FD-0869-474F-B19B-2AB7B674E452}" type="footer">
              <a:rPr kumimoji="0" lang="zh-CN" altLang="en-US" sz="1400"/>
              <a:t>​</a:t>
            </a:fld>
            <a:endParaRPr kumimoji="0" lang="en-US" altLang="zh-CN" sz="14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标题 5939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59395" name="文本占位符 5939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一、二级维护属于定期维护，维护周期间隔里程或工作时间可根据不同车型的结构特点和技术状况、使用条件，参照车辆出厂使用规定来确定，一般为:</a:t>
            </a:r>
          </a:p>
          <a:p>
            <a:pPr lvl="0"/>
            <a:r>
              <a:t>一级维护:国产车辆间隔在1500~2000km行驶里程(10~15天);进口车辆间隔在3000~5000km行驶里程(15~25天)。</a:t>
            </a:r>
          </a:p>
        </p:txBody>
      </p:sp>
      <p:sp>
        <p:nvSpPr>
          <p:cNvPr id="59396" name="Date Placeholder 3"/>
          <p:cNvSpPr>
            <a:spLocks noGrp="1"/>
          </p:cNvSpPr>
          <p:nvPr>
            <p:ph type="dt" sz="half" idx="2"/>
          </p:nvPr>
        </p:nvSpPr>
        <p:spPr/>
        <p:txBody>
          <a:bodyPr/>
          <a:lstStyle/>
          <a:p>
            <a:pPr lvl="0"/>
            <a:endParaRPr kumimoji="0" lang="en-US" altLang="zh-CN" sz="1400"/>
          </a:p>
        </p:txBody>
      </p:sp>
      <p:sp>
        <p:nvSpPr>
          <p:cNvPr id="59397" name="Footer Placeholder 4"/>
          <p:cNvSpPr>
            <a:spLocks noGrp="1"/>
          </p:cNvSpPr>
          <p:nvPr>
            <p:ph type="ftr" sz="quarter" idx="3"/>
          </p:nvPr>
        </p:nvSpPr>
        <p:spPr/>
        <p:txBody>
          <a:bodyPr/>
          <a:lstStyle/>
          <a:p>
            <a:pPr lvl="0" algn="ctr"/>
            <a:fld id="{C459202E-E464-44EB-A8D8-7AB9E4F5A112}" type="footer">
              <a:rPr kumimoji="0" lang="zh-CN" altLang="en-US" sz="1400"/>
              <a:t>​</a:t>
            </a:fld>
            <a:endParaRPr kumimoji="0" lang="en-US" altLang="zh-CN" sz="14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标题 6041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0419" name="文本占位符 60418"/>
          <p:cNvSpPr>
            <a:spLocks noGrp="1"/>
          </p:cNvSpPr>
          <p:nvPr>
            <p:ph type="body" idx="4294967295"/>
          </p:nvPr>
        </p:nvSpPr>
        <p:spPr>
          <a:xfrm>
            <a:off x="685800" y="1916112"/>
            <a:ext cx="7918450" cy="41798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二级维护:国产车辆间隔在12000~14000km行驶里程(3个月~3个半月);进口车辆间隔在16000~20000km行驶里程(4~5个月)。</a:t>
            </a:r>
          </a:p>
        </p:txBody>
      </p:sp>
      <p:sp>
        <p:nvSpPr>
          <p:cNvPr id="60420" name="Date Placeholder 3"/>
          <p:cNvSpPr>
            <a:spLocks noGrp="1"/>
          </p:cNvSpPr>
          <p:nvPr>
            <p:ph type="dt" sz="half" idx="2"/>
          </p:nvPr>
        </p:nvSpPr>
        <p:spPr/>
        <p:txBody>
          <a:bodyPr/>
          <a:lstStyle/>
          <a:p>
            <a:pPr lvl="0"/>
            <a:endParaRPr kumimoji="0" lang="en-US" altLang="zh-CN" sz="1400"/>
          </a:p>
        </p:txBody>
      </p:sp>
      <p:sp>
        <p:nvSpPr>
          <p:cNvPr id="60421" name="Footer Placeholder 4"/>
          <p:cNvSpPr>
            <a:spLocks noGrp="1"/>
          </p:cNvSpPr>
          <p:nvPr>
            <p:ph type="ftr" sz="quarter" idx="3"/>
          </p:nvPr>
        </p:nvSpPr>
        <p:spPr/>
        <p:txBody>
          <a:bodyPr/>
          <a:lstStyle/>
          <a:p>
            <a:pPr lvl="0" algn="ctr"/>
            <a:fld id="{B9AC122D-2024-4075-A380-BBC53463704E}" type="footer">
              <a:rPr kumimoji="0" lang="zh-CN" altLang="en-US" sz="1400"/>
              <a:t>​</a:t>
            </a:fld>
            <a:endParaRPr kumimoji="0" lang="en-US" altLang="zh-CN" sz="1400"/>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标题 6144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1443" name="文本占位符 6144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b="1">
                <a:solidFill>
                  <a:srgbClr val="FF0000"/>
                </a:solidFill>
              </a:rPr>
              <a:t>各级维护的作业内容：</a:t>
            </a:r>
          </a:p>
          <a:p>
            <a:pPr lvl="0"/>
            <a:r>
              <a:rPr lang="en-US" altLang="zh-CN" b="1">
                <a:solidFill>
                  <a:srgbClr val="FF0000"/>
                </a:solidFill>
              </a:rPr>
              <a:t>1.</a:t>
            </a:r>
            <a:r>
              <a:rPr lang="zh-CN" altLang="en-US" b="1">
                <a:solidFill>
                  <a:srgbClr val="FF0000"/>
                </a:solidFill>
              </a:rPr>
              <a:t>日常维护</a:t>
            </a:r>
            <a:r>
              <a:rPr lang="en-US" altLang="zh-CN" b="1">
                <a:solidFill>
                  <a:srgbClr val="FF0000"/>
                </a:solidFill>
              </a:rPr>
              <a:t>:</a:t>
            </a:r>
            <a:r>
              <a:rPr lang="zh-CN" altLang="en-US" b="1">
                <a:solidFill>
                  <a:srgbClr val="FF0000"/>
                </a:solidFill>
              </a:rPr>
              <a:t>是由驾驶员在每天出车前、行车中、收车后负责进行的日常作业。其作业中心内容是清洁、补给和安全点检，发现问题及时处理。</a:t>
            </a:r>
          </a:p>
        </p:txBody>
      </p:sp>
      <p:sp>
        <p:nvSpPr>
          <p:cNvPr id="61444" name="Date Placeholder 3"/>
          <p:cNvSpPr>
            <a:spLocks noGrp="1"/>
          </p:cNvSpPr>
          <p:nvPr>
            <p:ph type="dt" sz="half" idx="2"/>
          </p:nvPr>
        </p:nvSpPr>
        <p:spPr/>
        <p:txBody>
          <a:bodyPr/>
          <a:lstStyle/>
          <a:p>
            <a:pPr lvl="0"/>
            <a:endParaRPr kumimoji="0" lang="en-US" altLang="zh-CN" sz="1400"/>
          </a:p>
        </p:txBody>
      </p:sp>
      <p:sp>
        <p:nvSpPr>
          <p:cNvPr id="61445" name="Footer Placeholder 4"/>
          <p:cNvSpPr>
            <a:spLocks noGrp="1"/>
          </p:cNvSpPr>
          <p:nvPr>
            <p:ph type="ftr" sz="quarter" idx="3"/>
          </p:nvPr>
        </p:nvSpPr>
        <p:spPr/>
        <p:txBody>
          <a:bodyPr/>
          <a:lstStyle/>
          <a:p>
            <a:pPr lvl="0" algn="ctr"/>
            <a:fld id="{61C9A3D4-364E-4A88-A9F9-046C3C12B5CD}" type="footer">
              <a:rPr kumimoji="0" lang="zh-CN" altLang="en-US" sz="1400"/>
              <a:t>​</a:t>
            </a:fld>
            <a:endParaRPr kumimoji="0" lang="en-US" altLang="zh-CN" sz="1400"/>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6" name="标题 6246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2467" name="文本占位符 6246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b="1"/>
              <a:t>一级维护</a:t>
            </a:r>
            <a:r>
              <a:rPr lang="en-US" altLang="zh-CN" sz="2800" b="1"/>
              <a:t>:</a:t>
            </a:r>
            <a:r>
              <a:rPr lang="zh-CN" altLang="en-US" sz="2800" b="1"/>
              <a:t>是由维修人员负责的作业。其作业的中心内容是除日常维护作业外，以清洁、润滑、紧固为主，并检查制动、转向等安全部位，发现问题及时维修。</a:t>
            </a:r>
          </a:p>
          <a:p>
            <a:pPr lvl="0"/>
            <a:r>
              <a:rPr lang="zh-CN" altLang="en-US" sz="2800" b="1"/>
              <a:t>二级维护</a:t>
            </a:r>
            <a:r>
              <a:rPr lang="en-US" altLang="zh-CN" sz="2800" b="1"/>
              <a:t>:</a:t>
            </a:r>
            <a:r>
              <a:rPr lang="zh-CN" altLang="en-US" sz="2800" b="1"/>
              <a:t>是由维修人员负责的作业。其作业中心内容是除一级维护作业外，以检查、调整为主，并拆检轮胎，进行轮胎换位。轮胎换位是使各车辆轮胎磨损均匀，延长轮胎使用寿命。常用的换位方法是交叉换位或循环换位。</a:t>
            </a:r>
            <a:endParaRPr lang="en-US" altLang="zh-CN" sz="2800" b="1"/>
          </a:p>
        </p:txBody>
      </p:sp>
      <p:sp>
        <p:nvSpPr>
          <p:cNvPr id="62468" name="Date Placeholder 3"/>
          <p:cNvSpPr>
            <a:spLocks noGrp="1"/>
          </p:cNvSpPr>
          <p:nvPr>
            <p:ph type="dt" sz="half" idx="2"/>
          </p:nvPr>
        </p:nvSpPr>
        <p:spPr/>
        <p:txBody>
          <a:bodyPr/>
          <a:lstStyle/>
          <a:p>
            <a:pPr lvl="0"/>
            <a:endParaRPr kumimoji="0" lang="en-US" altLang="zh-CN" sz="1400"/>
          </a:p>
        </p:txBody>
      </p:sp>
      <p:sp>
        <p:nvSpPr>
          <p:cNvPr id="62469" name="Footer Placeholder 4"/>
          <p:cNvSpPr>
            <a:spLocks noGrp="1"/>
          </p:cNvSpPr>
          <p:nvPr>
            <p:ph type="ftr" sz="quarter" idx="3"/>
          </p:nvPr>
        </p:nvSpPr>
        <p:spPr/>
        <p:txBody>
          <a:bodyPr/>
          <a:lstStyle/>
          <a:p>
            <a:pPr lvl="0" algn="ctr"/>
            <a:fld id="{6F5F4491-761F-4AE5-9B4C-FB7C93CF1444}" type="footer">
              <a:rPr kumimoji="0" lang="zh-CN" altLang="en-US" sz="1400"/>
              <a:t>​</a:t>
            </a:fld>
            <a:endParaRPr kumimoji="0" lang="en-US" altLang="zh-CN" sz="1400"/>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标题 6348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3491" name="文本占位符 6349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80000"/>
              </a:lnSpc>
            </a:pPr>
            <a:r>
              <a:rPr lang="zh-CN" altLang="en-US" sz="2800" b="1"/>
              <a:t>叉车的日常保养规定 </a:t>
            </a:r>
            <a:endParaRPr lang="zh-CN" altLang="en-US" sz="2800"/>
          </a:p>
          <a:p>
            <a:pPr lvl="0">
              <a:lnSpc>
                <a:spcPct val="80000"/>
              </a:lnSpc>
            </a:pPr>
            <a:r>
              <a:rPr lang="zh-CN" altLang="en-US" sz="2800"/>
              <a:t>（</a:t>
            </a:r>
            <a:r>
              <a:rPr lang="en-US" altLang="zh-CN" sz="2800"/>
              <a:t>1</a:t>
            </a:r>
            <a:r>
              <a:rPr lang="zh-CN" altLang="en-US" sz="2800"/>
              <a:t>）、 日常维护：每班工作后。</a:t>
            </a:r>
          </a:p>
          <a:p>
            <a:pPr lvl="0">
              <a:lnSpc>
                <a:spcPct val="80000"/>
              </a:lnSpc>
            </a:pPr>
            <a:r>
              <a:rPr lang="en-US" altLang="zh-CN" sz="2800"/>
              <a:t>1</a:t>
            </a:r>
            <a:r>
              <a:rPr lang="zh-CN" altLang="en-US" sz="2800"/>
              <a:t>、 清洗叉车上的污垢、泥土和垢埃，重点部位是：货叉架及门架滑道、发电机及起动器、蓄电池电极叉柱、水箱、空 气滤清器。</a:t>
            </a:r>
          </a:p>
          <a:p>
            <a:pPr lvl="0">
              <a:lnSpc>
                <a:spcPct val="80000"/>
              </a:lnSpc>
            </a:pPr>
            <a:r>
              <a:rPr lang="en-US" altLang="zh-CN" sz="2800"/>
              <a:t>2</a:t>
            </a:r>
            <a:r>
              <a:rPr lang="zh-CN" altLang="en-US" sz="2800"/>
              <a:t>、 检查各部位的紧固情况，重点是：货叉架支承、起重链拉紧螺丝、车轮螺钉、车轮固定销、制动器、转向器螺钉。</a:t>
            </a:r>
          </a:p>
          <a:p>
            <a:pPr lvl="0">
              <a:lnSpc>
                <a:spcPct val="80000"/>
              </a:lnSpc>
            </a:pPr>
            <a:r>
              <a:rPr lang="en-US" altLang="zh-CN" sz="2800"/>
              <a:t>3</a:t>
            </a:r>
            <a:r>
              <a:rPr lang="zh-CN" altLang="en-US" sz="2800"/>
              <a:t>、 检查脚制动器、转向器的可靠性、灵活性和各部分灯具</a:t>
            </a:r>
            <a:r>
              <a:rPr lang="en-US" altLang="zh-CN" sz="2800"/>
              <a:t>(</a:t>
            </a:r>
            <a:r>
              <a:rPr lang="zh-CN" altLang="en-US" sz="2800"/>
              <a:t>主要</a:t>
            </a:r>
            <a:r>
              <a:rPr lang="en-US" altLang="zh-CN" sz="2800"/>
              <a:t>:</a:t>
            </a:r>
            <a:r>
              <a:rPr lang="zh-CN" altLang="en-US" sz="2800"/>
              <a:t>转向灯和制动灯</a:t>
            </a:r>
            <a:r>
              <a:rPr lang="en-US" altLang="zh-CN" sz="2800"/>
              <a:t>)</a:t>
            </a:r>
            <a:r>
              <a:rPr lang="zh-CN" altLang="en-US" sz="2800"/>
              <a:t>。 </a:t>
            </a:r>
          </a:p>
        </p:txBody>
      </p:sp>
      <p:sp>
        <p:nvSpPr>
          <p:cNvPr id="63492" name="Date Placeholder 3"/>
          <p:cNvSpPr>
            <a:spLocks noGrp="1"/>
          </p:cNvSpPr>
          <p:nvPr>
            <p:ph type="dt" sz="half" idx="2"/>
          </p:nvPr>
        </p:nvSpPr>
        <p:spPr/>
        <p:txBody>
          <a:bodyPr/>
          <a:lstStyle/>
          <a:p>
            <a:pPr lvl="0"/>
            <a:endParaRPr kumimoji="0" lang="en-US" altLang="zh-CN" sz="1400"/>
          </a:p>
        </p:txBody>
      </p:sp>
      <p:sp>
        <p:nvSpPr>
          <p:cNvPr id="63493" name="Footer Placeholder 4"/>
          <p:cNvSpPr>
            <a:spLocks noGrp="1"/>
          </p:cNvSpPr>
          <p:nvPr>
            <p:ph type="ftr" sz="quarter" idx="3"/>
          </p:nvPr>
        </p:nvSpPr>
        <p:spPr/>
        <p:txBody>
          <a:bodyPr/>
          <a:lstStyle/>
          <a:p>
            <a:pPr lvl="0" algn="ctr"/>
            <a:fld id="{6DF7A4AA-7E28-4A2B-B441-2951CAEBCE34}" type="footer">
              <a:rPr kumimoji="0" lang="zh-CN" altLang="en-US" sz="1400"/>
              <a:t>​</a:t>
            </a:fld>
            <a:endParaRPr kumimoji="0" lang="en-US" altLang="zh-CN" sz="1400"/>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标题 6451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4515" name="文本占位符 6451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4、 检查渗漏情况，重点是：各管接头、柴油箱、机油箱、制动泵、升降油缸、倾斜油缸、水箱、水泵、发动机油底壳、变矩器、变速器、驱动桥、主减速器、液压转向器、转向油缸。</a:t>
            </a:r>
          </a:p>
          <a:p>
            <a:pPr lvl="0"/>
            <a:r>
              <a:t>5、 放去机油滤清器沉淀物。 </a:t>
            </a:r>
          </a:p>
        </p:txBody>
      </p:sp>
      <p:sp>
        <p:nvSpPr>
          <p:cNvPr id="64516" name="Date Placeholder 3"/>
          <p:cNvSpPr>
            <a:spLocks noGrp="1"/>
          </p:cNvSpPr>
          <p:nvPr>
            <p:ph type="dt" sz="half" idx="2"/>
          </p:nvPr>
        </p:nvSpPr>
        <p:spPr/>
        <p:txBody>
          <a:bodyPr/>
          <a:lstStyle/>
          <a:p>
            <a:pPr lvl="0"/>
            <a:endParaRPr kumimoji="0" lang="en-US" altLang="zh-CN" sz="1400"/>
          </a:p>
        </p:txBody>
      </p:sp>
      <p:sp>
        <p:nvSpPr>
          <p:cNvPr id="64517" name="Footer Placeholder 4"/>
          <p:cNvSpPr>
            <a:spLocks noGrp="1"/>
          </p:cNvSpPr>
          <p:nvPr>
            <p:ph type="ftr" sz="quarter" idx="3"/>
          </p:nvPr>
        </p:nvSpPr>
        <p:spPr/>
        <p:txBody>
          <a:bodyPr/>
          <a:lstStyle/>
          <a:p>
            <a:pPr lvl="0" algn="ctr"/>
            <a:fld id="{7870C7AE-CA30-4DF6-A3A8-A6F152923BEE}" type="footer">
              <a:rPr kumimoji="0" lang="zh-CN" altLang="en-US" sz="1400"/>
              <a:t>​</a:t>
            </a:fld>
            <a:endParaRPr kumimoji="0" lang="en-US" altLang="zh-CN" sz="1400"/>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标题 6553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 </a:t>
            </a:r>
            <a:r>
              <a:rPr lang="en-US" altLang="zh-CN" b="1"/>
              <a:t>《</a:t>
            </a:r>
            <a:r>
              <a:rPr lang="zh-CN" altLang="en-US" b="1"/>
              <a:t>叉车使用管理制度</a:t>
            </a:r>
            <a:r>
              <a:rPr lang="en-US" altLang="zh-CN" b="1"/>
              <a:t>》</a:t>
            </a:r>
            <a:endParaRPr lang="zh-CN" altLang="en-US" b="1"/>
          </a:p>
        </p:txBody>
      </p:sp>
      <p:sp>
        <p:nvSpPr>
          <p:cNvPr id="65539" name="文本占位符 6553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80000"/>
              </a:lnSpc>
            </a:pPr>
            <a:r>
              <a:rPr lang="zh-CN" altLang="en-US" sz="2400"/>
              <a:t> </a:t>
            </a:r>
            <a:r>
              <a:rPr lang="zh-CN" altLang="en-US" sz="2400" b="1"/>
              <a:t>一级技术保养：累计工作</a:t>
            </a:r>
            <a:r>
              <a:rPr lang="en-US" altLang="zh-CN" sz="2400" b="1"/>
              <a:t>100</a:t>
            </a:r>
            <a:r>
              <a:rPr lang="zh-CN" altLang="en-US" sz="2400" b="1"/>
              <a:t>小时后，一班工作制相当于</a:t>
            </a:r>
            <a:r>
              <a:rPr lang="en-US" altLang="zh-CN" sz="2400" b="1"/>
              <a:t>2</a:t>
            </a:r>
            <a:r>
              <a:rPr lang="zh-CN" altLang="en-US" sz="2400" b="1"/>
              <a:t>周。</a:t>
            </a:r>
          </a:p>
          <a:p>
            <a:pPr lvl="0">
              <a:lnSpc>
                <a:spcPct val="80000"/>
              </a:lnSpc>
            </a:pPr>
            <a:r>
              <a:rPr lang="zh-CN" altLang="en-US" sz="2400" b="1"/>
              <a:t>      按照</a:t>
            </a:r>
            <a:r>
              <a:rPr lang="en-US" altLang="zh-CN" sz="2400" b="1"/>
              <a:t>"</a:t>
            </a:r>
            <a:r>
              <a:rPr lang="zh-CN" altLang="en-US" sz="2400" b="1"/>
              <a:t>日常维护</a:t>
            </a:r>
            <a:r>
              <a:rPr lang="en-US" altLang="zh-CN" sz="2400" b="1"/>
              <a:t>"</a:t>
            </a:r>
            <a:r>
              <a:rPr lang="zh-CN" altLang="en-US" sz="2400" b="1"/>
              <a:t>项目进行，并增添下列工作：</a:t>
            </a:r>
          </a:p>
          <a:p>
            <a:pPr lvl="0">
              <a:lnSpc>
                <a:spcPct val="80000"/>
              </a:lnSpc>
            </a:pPr>
            <a:r>
              <a:rPr lang="zh-CN" altLang="en-US" sz="2400" b="1"/>
              <a:t> </a:t>
            </a:r>
            <a:r>
              <a:rPr lang="en-US" altLang="zh-CN" sz="2400" b="1"/>
              <a:t>1</a:t>
            </a:r>
            <a:r>
              <a:rPr lang="zh-CN" altLang="en-US" sz="2400" b="1"/>
              <a:t>、 检查气缸压力或真空度。</a:t>
            </a:r>
          </a:p>
          <a:p>
            <a:pPr lvl="0">
              <a:lnSpc>
                <a:spcPct val="80000"/>
              </a:lnSpc>
            </a:pPr>
            <a:r>
              <a:rPr lang="en-US" altLang="zh-CN" sz="2400" b="1"/>
              <a:t>2</a:t>
            </a:r>
            <a:r>
              <a:rPr lang="zh-CN" altLang="en-US" sz="2400" b="1"/>
              <a:t>、 检查与调整气门间隙。</a:t>
            </a:r>
          </a:p>
          <a:p>
            <a:pPr lvl="0">
              <a:lnSpc>
                <a:spcPct val="80000"/>
              </a:lnSpc>
            </a:pPr>
            <a:r>
              <a:rPr lang="en-US" altLang="zh-CN" sz="2400" b="1"/>
              <a:t>3</a:t>
            </a:r>
            <a:r>
              <a:rPr lang="zh-CN" altLang="en-US" sz="2400" b="1"/>
              <a:t>、 检查节温器工作是否正常。</a:t>
            </a:r>
          </a:p>
          <a:p>
            <a:pPr lvl="0">
              <a:lnSpc>
                <a:spcPct val="80000"/>
              </a:lnSpc>
            </a:pPr>
            <a:r>
              <a:rPr lang="en-US" altLang="zh-CN" sz="2400" b="1"/>
              <a:t>4</a:t>
            </a:r>
            <a:r>
              <a:rPr lang="zh-CN" altLang="en-US" sz="2400" b="1"/>
              <a:t>、 检查多路换向阀、升降油缸、倾斜油缸、转向油缸及齿轮泵工作是否正常。</a:t>
            </a:r>
          </a:p>
          <a:p>
            <a:pPr lvl="0">
              <a:lnSpc>
                <a:spcPct val="80000"/>
              </a:lnSpc>
            </a:pPr>
            <a:r>
              <a:rPr lang="en-US" altLang="zh-CN" sz="2400" b="1"/>
              <a:t>5</a:t>
            </a:r>
            <a:r>
              <a:rPr lang="zh-CN" altLang="en-US" sz="2400" b="1"/>
              <a:t>、 检查变速器的换档工作是否正常。</a:t>
            </a:r>
          </a:p>
          <a:p>
            <a:pPr lvl="0">
              <a:lnSpc>
                <a:spcPct val="80000"/>
              </a:lnSpc>
            </a:pPr>
            <a:r>
              <a:rPr lang="en-US" altLang="zh-CN" sz="2400" b="1"/>
              <a:t>6</a:t>
            </a:r>
            <a:r>
              <a:rPr lang="zh-CN" altLang="en-US" sz="2400" b="1"/>
              <a:t>、 检查与调整手、脚制动器的制动片与制动鼓的间隙。</a:t>
            </a:r>
          </a:p>
        </p:txBody>
      </p:sp>
      <p:sp>
        <p:nvSpPr>
          <p:cNvPr id="65540" name="Date Placeholder 3"/>
          <p:cNvSpPr>
            <a:spLocks noGrp="1"/>
          </p:cNvSpPr>
          <p:nvPr>
            <p:ph type="dt" sz="half" idx="2"/>
          </p:nvPr>
        </p:nvSpPr>
        <p:spPr/>
        <p:txBody>
          <a:bodyPr/>
          <a:lstStyle/>
          <a:p>
            <a:pPr lvl="0"/>
            <a:endParaRPr kumimoji="0" lang="en-US" altLang="zh-CN" sz="1400"/>
          </a:p>
        </p:txBody>
      </p:sp>
      <p:sp>
        <p:nvSpPr>
          <p:cNvPr id="65541" name="Footer Placeholder 4"/>
          <p:cNvSpPr>
            <a:spLocks noGrp="1"/>
          </p:cNvSpPr>
          <p:nvPr>
            <p:ph type="ftr" sz="quarter" idx="3"/>
          </p:nvPr>
        </p:nvSpPr>
        <p:spPr/>
        <p:txBody>
          <a:bodyPr/>
          <a:lstStyle/>
          <a:p>
            <a:pPr lvl="0" algn="ctr"/>
            <a:fld id="{66350419-1000-4899-A634-B0C6F2E42C18}" type="footer">
              <a:rPr kumimoji="0" lang="zh-CN" altLang="en-US" sz="1400"/>
              <a:t>​</a:t>
            </a:fld>
            <a:endParaRPr kumimoji="0" lang="en-US" altLang="zh-CN" sz="1400"/>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标题 6656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6563" name="文本占位符 6656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a:t> 更换油底壳内机油，检查曲轴箱通风接管是否完好，清洗机油滤清器和柴油滤清器滤芯。</a:t>
            </a:r>
          </a:p>
          <a:p>
            <a:pPr lvl="0"/>
            <a:r>
              <a:rPr lang="en-US" altLang="zh-CN" sz="2800"/>
              <a:t>8</a:t>
            </a:r>
            <a:r>
              <a:rPr lang="zh-CN" altLang="en-US" sz="2800"/>
              <a:t>、 检查发电机及起动电机安装是否牢固，与接线头是否清洁牢固，检查碳刷和整流子有无磨损。 </a:t>
            </a:r>
            <a:br>
              <a:rPr lang="zh-CN" altLang="en-US" sz="2800"/>
            </a:br>
            <a:r>
              <a:rPr lang="en-US" altLang="zh-CN" sz="2800"/>
              <a:t>9</a:t>
            </a:r>
            <a:r>
              <a:rPr lang="zh-CN" altLang="en-US" sz="2800"/>
              <a:t>、 检查风扇皮带松紧程度。</a:t>
            </a:r>
          </a:p>
          <a:p>
            <a:pPr lvl="0"/>
            <a:r>
              <a:rPr lang="en-US" altLang="zh-CN" sz="2800"/>
              <a:t>10</a:t>
            </a:r>
            <a:r>
              <a:rPr lang="zh-CN" altLang="en-US" sz="2800"/>
              <a:t>、检查车轮安装是否牢固，轮胎气压是否符合要求，并清除胎面嵌入的杂物。</a:t>
            </a:r>
          </a:p>
        </p:txBody>
      </p:sp>
      <p:sp>
        <p:nvSpPr>
          <p:cNvPr id="66564" name="Date Placeholder 3"/>
          <p:cNvSpPr>
            <a:spLocks noGrp="1"/>
          </p:cNvSpPr>
          <p:nvPr>
            <p:ph type="dt" sz="half" idx="2"/>
          </p:nvPr>
        </p:nvSpPr>
        <p:spPr/>
        <p:txBody>
          <a:bodyPr/>
          <a:lstStyle/>
          <a:p>
            <a:pPr lvl="0"/>
            <a:endParaRPr kumimoji="0" lang="en-US" altLang="zh-CN" sz="1400"/>
          </a:p>
        </p:txBody>
      </p:sp>
      <p:sp>
        <p:nvSpPr>
          <p:cNvPr id="66565" name="Footer Placeholder 4"/>
          <p:cNvSpPr>
            <a:spLocks noGrp="1"/>
          </p:cNvSpPr>
          <p:nvPr>
            <p:ph type="ftr" sz="quarter" idx="3"/>
          </p:nvPr>
        </p:nvSpPr>
        <p:spPr/>
        <p:txBody>
          <a:bodyPr/>
          <a:lstStyle/>
          <a:p>
            <a:pPr lvl="0" algn="ctr"/>
            <a:fld id="{CE0D0982-AAAE-4470-AB7E-235C11CEB300}" type="footer">
              <a:rPr kumimoji="0" lang="zh-CN" altLang="en-US" sz="1400"/>
              <a:t>​</a:t>
            </a:fld>
            <a:endParaRPr kumimoji="0" lang="en-US" altLang="zh-CN" sz="1400"/>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586" name="标题 67585"/>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7587" name="文本占位符 67586"/>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11、由于进行保养工作而拆散零部件，当重新装配后要进行叉车路试。</a:t>
            </a:r>
          </a:p>
          <a:p>
            <a:pPr lvl="0"/>
            <a:r>
              <a:t>①不同程度下的制动性能，应无跑偏、蛇行。在陡坡上，手制动拉紧后，能可靠停车。</a:t>
            </a:r>
          </a:p>
          <a:p>
            <a:pPr lvl="0"/>
            <a:r>
              <a:t>②倾听发动机在加速、减速、重载或空载等情况下运转，有无不正常声响。</a:t>
            </a:r>
          </a:p>
        </p:txBody>
      </p:sp>
      <p:sp>
        <p:nvSpPr>
          <p:cNvPr id="67588" name="Date Placeholder 3"/>
          <p:cNvSpPr>
            <a:spLocks noGrp="1"/>
          </p:cNvSpPr>
          <p:nvPr>
            <p:ph type="dt" sz="half" idx="2"/>
          </p:nvPr>
        </p:nvSpPr>
        <p:spPr/>
        <p:txBody>
          <a:bodyPr/>
          <a:lstStyle/>
          <a:p>
            <a:pPr lvl="0"/>
            <a:endParaRPr kumimoji="0" lang="en-US" altLang="zh-CN" sz="1400"/>
          </a:p>
        </p:txBody>
      </p:sp>
      <p:sp>
        <p:nvSpPr>
          <p:cNvPr id="67589" name="Footer Placeholder 4"/>
          <p:cNvSpPr>
            <a:spLocks noGrp="1"/>
          </p:cNvSpPr>
          <p:nvPr>
            <p:ph type="ftr" sz="quarter" idx="3"/>
          </p:nvPr>
        </p:nvSpPr>
        <p:spPr/>
        <p:txBody>
          <a:bodyPr/>
          <a:lstStyle/>
          <a:p>
            <a:pPr lvl="0" algn="ctr"/>
            <a:fld id="{B265FAAE-9CD3-483F-A682-769205723693}" type="footer">
              <a:rPr kumimoji="0" lang="zh-CN" altLang="en-US" sz="1400"/>
              <a:t>​</a:t>
            </a:fld>
            <a:endParaRPr kumimoji="0" lang="en-US" altLang="zh-CN" sz="1400"/>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标题 68609"/>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8611" name="文本占位符 68610"/>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a:t>③路试一段里程后，应检查制动器、变速器、前桥壳、齿轮泵处有无过热。</a:t>
            </a:r>
          </a:p>
          <a:p>
            <a:pPr lvl="0">
              <a:buNone/>
            </a:pPr>
            <a:r>
              <a:rPr lang="zh-CN" altLang="en-US"/>
              <a:t>   ④货叉架升降速度是否正常，有无颤抖。</a:t>
            </a:r>
          </a:p>
          <a:p>
            <a:pPr lvl="0"/>
            <a:r>
              <a:rPr lang="en-US" altLang="zh-CN"/>
              <a:t>12</a:t>
            </a:r>
            <a:r>
              <a:rPr lang="zh-CN" altLang="en-US"/>
              <a:t>、检查柴油箱油进口过滤网有否堵塞破损，并清洗或更换滤网。</a:t>
            </a:r>
          </a:p>
        </p:txBody>
      </p:sp>
      <p:sp>
        <p:nvSpPr>
          <p:cNvPr id="68612" name="Date Placeholder 3"/>
          <p:cNvSpPr>
            <a:spLocks noGrp="1"/>
          </p:cNvSpPr>
          <p:nvPr>
            <p:ph type="dt" sz="half" idx="2"/>
          </p:nvPr>
        </p:nvSpPr>
        <p:spPr/>
        <p:txBody>
          <a:bodyPr/>
          <a:lstStyle/>
          <a:p>
            <a:pPr lvl="0"/>
            <a:endParaRPr kumimoji="0" lang="en-US" altLang="zh-CN" sz="1400"/>
          </a:p>
        </p:txBody>
      </p:sp>
      <p:sp>
        <p:nvSpPr>
          <p:cNvPr id="68613" name="Footer Placeholder 4"/>
          <p:cNvSpPr>
            <a:spLocks noGrp="1"/>
          </p:cNvSpPr>
          <p:nvPr>
            <p:ph type="ftr" sz="quarter" idx="3"/>
          </p:nvPr>
        </p:nvSpPr>
        <p:spPr/>
        <p:txBody>
          <a:bodyPr/>
          <a:lstStyle/>
          <a:p>
            <a:pPr lvl="0" algn="ctr"/>
            <a:fld id="{3FDC9376-3788-4DEC-B93C-4745EB7EE79D}" type="footer">
              <a:rPr kumimoji="0" lang="zh-CN" altLang="en-US" sz="1400"/>
              <a:t>​</a:t>
            </a:fld>
            <a:endParaRPr kumimoji="0" lang="en-US" altLang="zh-CN" sz="1400"/>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634" name="标题 69633"/>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69635" name="文本占位符 69634"/>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lnSpc>
                <a:spcPct val="90000"/>
              </a:lnSpc>
            </a:pPr>
            <a:r>
              <a:rPr lang="zh-CN" altLang="en-US" sz="2800" b="1"/>
              <a:t>二级技术保养：累计工作</a:t>
            </a:r>
            <a:r>
              <a:rPr lang="en-US" altLang="zh-CN" sz="2800" b="1"/>
              <a:t>500</a:t>
            </a:r>
            <a:r>
              <a:rPr lang="zh-CN" altLang="en-US" sz="2800" b="1"/>
              <a:t>小时后，一班工作制相当于一个季度。</a:t>
            </a:r>
          </a:p>
          <a:p>
            <a:pPr lvl="0">
              <a:lnSpc>
                <a:spcPct val="90000"/>
              </a:lnSpc>
            </a:pPr>
            <a:r>
              <a:rPr lang="zh-CN" altLang="en-US" sz="2800" b="1"/>
              <a:t>      除按一级技术保养各项目外，并增添下列工作：</a:t>
            </a:r>
          </a:p>
          <a:p>
            <a:pPr lvl="0">
              <a:lnSpc>
                <a:spcPct val="90000"/>
              </a:lnSpc>
            </a:pPr>
            <a:r>
              <a:rPr lang="zh-CN" altLang="en-US" sz="2800" b="1"/>
              <a:t> </a:t>
            </a:r>
            <a:r>
              <a:rPr lang="en-US" altLang="zh-CN" sz="2800" b="1"/>
              <a:t>1</a:t>
            </a:r>
            <a:r>
              <a:rPr lang="zh-CN" altLang="en-US" sz="2800" b="1"/>
              <a:t>、 清洗各油箱、过滤网及管路，并检查有无腐蚀、撞裂情况，清洗后不得用带有纤维的纱头、布料抹擦。</a:t>
            </a:r>
          </a:p>
          <a:p>
            <a:pPr lvl="0">
              <a:lnSpc>
                <a:spcPct val="90000"/>
              </a:lnSpc>
            </a:pPr>
            <a:r>
              <a:rPr lang="en-US" altLang="zh-CN" sz="2800" b="1"/>
              <a:t>2</a:t>
            </a:r>
            <a:r>
              <a:rPr lang="zh-CN" altLang="en-US" sz="2800" b="1"/>
              <a:t>、 清洗变矩器、变速箱、检查零件磨损情况，更换新油。</a:t>
            </a:r>
          </a:p>
          <a:p>
            <a:pPr lvl="0">
              <a:lnSpc>
                <a:spcPct val="90000"/>
              </a:lnSpc>
            </a:pPr>
            <a:r>
              <a:rPr lang="en-US" altLang="zh-CN" sz="2800" b="1"/>
              <a:t>3</a:t>
            </a:r>
            <a:r>
              <a:rPr lang="zh-CN" altLang="en-US" sz="2800" b="1"/>
              <a:t>、 检查传动轴轴承，视需要调换万向节十字轴方向。</a:t>
            </a:r>
          </a:p>
        </p:txBody>
      </p:sp>
      <p:sp>
        <p:nvSpPr>
          <p:cNvPr id="69636" name="Date Placeholder 3"/>
          <p:cNvSpPr>
            <a:spLocks noGrp="1"/>
          </p:cNvSpPr>
          <p:nvPr>
            <p:ph type="dt" sz="half" idx="2"/>
          </p:nvPr>
        </p:nvSpPr>
        <p:spPr/>
        <p:txBody>
          <a:bodyPr/>
          <a:lstStyle/>
          <a:p>
            <a:pPr lvl="0"/>
            <a:endParaRPr kumimoji="0" lang="en-US" altLang="zh-CN" sz="1400"/>
          </a:p>
        </p:txBody>
      </p:sp>
      <p:sp>
        <p:nvSpPr>
          <p:cNvPr id="69637" name="Footer Placeholder 4"/>
          <p:cNvSpPr>
            <a:spLocks noGrp="1"/>
          </p:cNvSpPr>
          <p:nvPr>
            <p:ph type="ftr" sz="quarter" idx="3"/>
          </p:nvPr>
        </p:nvSpPr>
        <p:spPr/>
        <p:txBody>
          <a:bodyPr/>
          <a:lstStyle/>
          <a:p>
            <a:pPr lvl="0" algn="ctr"/>
            <a:fld id="{224390D3-8E0A-4DDF-AD63-D4F618D13ECF}" type="footer">
              <a:rPr kumimoji="0" lang="zh-CN" altLang="en-US" sz="1400"/>
              <a:t>​</a:t>
            </a:fld>
            <a:endParaRPr kumimoji="0" lang="en-US" altLang="zh-CN" sz="1400"/>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标题 70657"/>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70659" name="文本占位符 70658"/>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rPr lang="zh-CN" altLang="en-US" sz="2800"/>
              <a:t>检查驱动桥各部紧固情况及有无漏油现象，疏通气孔。拆检主减速器、差速器、轮边减速器，调整轴承轴向间隙， 添加或更换润滑油。</a:t>
            </a:r>
          </a:p>
          <a:p>
            <a:pPr lvl="0"/>
            <a:r>
              <a:rPr lang="en-US" altLang="zh-CN" sz="2800"/>
              <a:t>5</a:t>
            </a:r>
            <a:r>
              <a:rPr lang="zh-CN" altLang="en-US" sz="2800"/>
              <a:t>、 拆检、调整和润滑前后轮毂，进行半轴换位。</a:t>
            </a:r>
          </a:p>
          <a:p>
            <a:pPr lvl="0"/>
            <a:r>
              <a:rPr lang="en-US" altLang="zh-CN" sz="2800"/>
              <a:t>6</a:t>
            </a:r>
            <a:r>
              <a:rPr lang="zh-CN" altLang="en-US" sz="2800"/>
              <a:t>、 清洗制动器，调整制动鼓和制动蹄摩擦片间的间隙。</a:t>
            </a:r>
          </a:p>
          <a:p>
            <a:pPr lvl="0"/>
            <a:r>
              <a:rPr lang="en-US" altLang="zh-CN" sz="2800"/>
              <a:t>7</a:t>
            </a:r>
            <a:r>
              <a:rPr lang="zh-CN" altLang="en-US" sz="2800"/>
              <a:t>、 清洗转向器，检查转向盘的自由转动量。</a:t>
            </a:r>
          </a:p>
        </p:txBody>
      </p:sp>
      <p:sp>
        <p:nvSpPr>
          <p:cNvPr id="70660" name="Date Placeholder 3"/>
          <p:cNvSpPr>
            <a:spLocks noGrp="1"/>
          </p:cNvSpPr>
          <p:nvPr>
            <p:ph type="dt" sz="half" idx="2"/>
          </p:nvPr>
        </p:nvSpPr>
        <p:spPr/>
        <p:txBody>
          <a:bodyPr/>
          <a:lstStyle/>
          <a:p>
            <a:pPr lvl="0"/>
            <a:endParaRPr kumimoji="0" lang="en-US" altLang="zh-CN" sz="1400"/>
          </a:p>
        </p:txBody>
      </p:sp>
      <p:sp>
        <p:nvSpPr>
          <p:cNvPr id="70661" name="Footer Placeholder 4"/>
          <p:cNvSpPr>
            <a:spLocks noGrp="1"/>
          </p:cNvSpPr>
          <p:nvPr>
            <p:ph type="ftr" sz="quarter" idx="3"/>
          </p:nvPr>
        </p:nvSpPr>
        <p:spPr/>
        <p:txBody>
          <a:bodyPr/>
          <a:lstStyle/>
          <a:p>
            <a:pPr lvl="0" algn="ctr"/>
            <a:fld id="{0BCA04C7-8E6F-42E5-82DB-4A4E2AAE721E}" type="footer">
              <a:rPr kumimoji="0" lang="zh-CN" altLang="en-US" sz="1400"/>
              <a:t>​</a:t>
            </a:fld>
            <a:endParaRPr kumimoji="0" lang="en-US" altLang="zh-CN" sz="1400"/>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82" name="标题 71681"/>
          <p:cNvSpPr>
            <a:spLocks noGrp="1"/>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rPr lang="zh-CN" altLang="en-US" b="1"/>
              <a:t>车辆的维护</a:t>
            </a:r>
          </a:p>
        </p:txBody>
      </p:sp>
      <p:sp>
        <p:nvSpPr>
          <p:cNvPr id="71683" name="文本占位符 71682"/>
          <p:cNvSpPr>
            <a:spLocks noGrp="1"/>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拆卸及清洗齿轮油泵，注意检查齿轮，壳体及轴承的磨损情况。</a:t>
            </a:r>
          </a:p>
          <a:p>
            <a:pPr lvl="0"/>
            <a:r>
              <a:t>9、 拆卸多路阀，检查阀杆与阀体的间隙，如无必要时勿拆开安全阀。</a:t>
            </a:r>
          </a:p>
          <a:p>
            <a:pPr lvl="0"/>
            <a:r>
              <a:t>10、检查转向节有无损伤和裂纹，转向桥主销与转向节的配合情况，拆检纵横拉杆和转向臂各接头的磨损情况。</a:t>
            </a:r>
          </a:p>
        </p:txBody>
      </p:sp>
      <p:sp>
        <p:nvSpPr>
          <p:cNvPr id="71684" name="Date Placeholder 3"/>
          <p:cNvSpPr>
            <a:spLocks noGrp="1"/>
          </p:cNvSpPr>
          <p:nvPr>
            <p:ph type="dt" sz="half" idx="2"/>
          </p:nvPr>
        </p:nvSpPr>
        <p:spPr/>
        <p:txBody>
          <a:bodyPr/>
          <a:lstStyle/>
          <a:p>
            <a:pPr lvl="0"/>
            <a:endParaRPr kumimoji="0" lang="en-US" altLang="zh-CN" sz="1400"/>
          </a:p>
        </p:txBody>
      </p:sp>
      <p:sp>
        <p:nvSpPr>
          <p:cNvPr id="71685" name="Footer Placeholder 4"/>
          <p:cNvSpPr>
            <a:spLocks noGrp="1"/>
          </p:cNvSpPr>
          <p:nvPr>
            <p:ph type="ftr" sz="quarter" idx="3"/>
          </p:nvPr>
        </p:nvSpPr>
        <p:spPr/>
        <p:txBody>
          <a:bodyPr/>
          <a:lstStyle/>
          <a:p>
            <a:pPr lvl="0" algn="ctr"/>
            <a:fld id="{3D6B5DAA-19EC-4404-8150-B9F61DE19172}" type="footer">
              <a:rPr kumimoji="0" lang="zh-CN" altLang="en-US" sz="1400"/>
              <a:t>​</a:t>
            </a:fld>
            <a:endParaRPr kumimoji="0" lang="en-US" altLang="zh-CN" sz="1400"/>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https://d.book118.com/158034022046006030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FF"/>
        </a:lt1>
        <a:dk2>
          <a:srgbClr val="FFFF00"/>
        </a:dk2>
        <a:lt2>
          <a:srgbClr val="0000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237</Paragraphs>
  <Slides>46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46</vt:i4>
      </vt:variant>
    </vt:vector>
  </HeadingPairs>
  <TitlesOfParts>
    <vt:vector baseType="lpstr" size="51">
      <vt:lpstr>Arial</vt:lpstr>
      <vt:lpstr>Calibri</vt:lpstr>
      <vt:lpstr>Times New Roman</vt:lpstr>
      <vt:lpstr>宋体</vt:lpstr>
      <vt:lpstr>Office Theme</vt:lpstr>
      <vt:lpstr>厂内机动车安全管理与驾驶</vt:lpstr>
      <vt:lpstr>车辆驾驶员职业道德</vt:lpstr>
      <vt:lpstr>曾发生过的事故案例</vt:lpstr>
      <vt:lpstr>曾发生过的事故案例</vt:lpstr>
      <vt:lpstr>车辆驾驶员职业道德</vt:lpstr>
      <vt:lpstr>车辆驾驶员职业道德</vt:lpstr>
      <vt:lpstr>车辆驾驶员职业道德</vt:lpstr>
      <vt:lpstr>车辆驾驶员职业道德</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叉车驾驶员作业标准</vt:lpstr>
      <vt:lpstr>厂内机动车管理制度 </vt:lpstr>
      <vt:lpstr>厂内机动车管理制度</vt:lpstr>
      <vt:lpstr>厂内机动车管理制度</vt:lpstr>
      <vt:lpstr>厂内机动车管理制度</vt:lpstr>
      <vt:lpstr>厂内机动车管理制度</vt:lpstr>
      <vt:lpstr>厂内机动车管理制度</vt:lpstr>
      <vt:lpstr>厂内机动车管理制度</vt:lpstr>
      <vt:lpstr>厂内机动车管理制度</vt:lpstr>
      <vt:lpstr>车辆的维护</vt:lpstr>
      <vt:lpstr>车辆的维护</vt:lpstr>
      <vt:lpstr>车辆的维护</vt:lpstr>
      <vt:lpstr>车辆的维护</vt:lpstr>
      <vt:lpstr>车辆的维护</vt:lpstr>
      <vt:lpstr>车辆的维护</vt:lpstr>
      <vt:lpstr>车辆的维护</vt:lpstr>
      <vt:lpstr>车辆的维护</vt:lpstr>
      <vt:lpstr>车辆的维护</vt:lpstr>
      <vt:lpstr> 《叉车使用管理制度》</vt:lpstr>
      <vt:lpstr>车辆的维护</vt:lpstr>
      <vt:lpstr>车辆的维护</vt:lpstr>
      <vt:lpstr>车辆的维护</vt:lpstr>
      <vt:lpstr>车辆的维护</vt:lpstr>
      <vt:lpstr>车辆的维护</vt:lpstr>
      <vt:lpstr>车辆的维护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2024-09-06T17:06:27.126</cp:lastPrinted>
  <dcterms:created xsi:type="dcterms:W3CDTF">2024-09-06T09:06:27Z</dcterms:created>
  <dcterms:modified xsi:type="dcterms:W3CDTF">2024-09-06T09:06:28Z</dcterms:modified>
</cp:coreProperties>
</file>