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144000" cy="51435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8CE12-1F58-412D-B861-B4D13A3E0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6DF58-A3EF-4FDC-9410-4F59EDA22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FD8D6-C935-45B8-A26B-48029BAAC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B098E-D4B8-43E7-8BA6-C9C4175D6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91B2CF-69B1-4DE4-B078-6C32E134C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08B021-FED6-4A3A-8B8F-A3C89D213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BFF519-2A4A-4264-B566-1F6FDACA2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9A6E5-DF58-4A83-A7B0-519A97EA7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31CC25-87CF-4FC9-AF8D-69ACC5475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23C76-5D0C-4DA0-9DE7-AE3DAEB0D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84939-DC3A-492E-A056-E9A493C49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1594485"/>
            <a:ext cx="7772400" cy="10801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0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2880360"/>
            <a:ext cx="6400800" cy="12858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600" b="0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5143500"/>
          </a:xfrm>
          <a:custGeom>
            <a:rect l="l" t="t" r="r" b="b"/>
            <a:pathLst>
              <a:path w="9144000" h="5143500">
                <a:moveTo>
                  <a:pt x="9144000" y="5143500"/>
                </a:moveTo>
                <a:lnTo>
                  <a:pt x="0" y="51435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5143500"/>
                </a:lnTo>
                <a:close/>
              </a:path>
            </a:pathLst>
          </a:custGeom>
          <a:solidFill>
            <a:srgbClr val="2EA5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600" b="0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44243" y="1356500"/>
            <a:ext cx="3683000" cy="27070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5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600" b="0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5143500"/>
          </a:xfrm>
          <a:custGeom>
            <a:rect l="l" t="t" r="r" b="b"/>
            <a:pathLst>
              <a:path w="9144000" h="5143500">
                <a:moveTo>
                  <a:pt x="9144000" y="5143500"/>
                </a:moveTo>
                <a:lnTo>
                  <a:pt x="0" y="51435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5143500"/>
                </a:lnTo>
                <a:close/>
              </a:path>
            </a:pathLst>
          </a:custGeom>
          <a:solidFill>
            <a:srgbClr val="2EA5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7404100" y="4437999"/>
            <a:ext cx="1739741" cy="702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396335" cy="1079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71775" y="487045"/>
            <a:ext cx="1447800" cy="2692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0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31849" y="2208300"/>
            <a:ext cx="7759700" cy="18624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4783455"/>
            <a:ext cx="292608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png" /><Relationship Id="rId3" Type="http://schemas.openxmlformats.org/officeDocument/2006/relationships/image" Target="../media/image1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1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2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png" /><Relationship Id="rId3" Type="http://schemas.openxmlformats.org/officeDocument/2006/relationships/image" Target="../media/image2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png" /><Relationship Id="rId3" Type="http://schemas.openxmlformats.org/officeDocument/2006/relationships/image" Target="../media/image2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2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png" /><Relationship Id="rId3" Type="http://schemas.openxmlformats.org/officeDocument/2006/relationships/image" Target="../media/image2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png" /><Relationship Id="rId3" Type="http://schemas.openxmlformats.org/officeDocument/2006/relationships/image" Target="../media/image2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png" /><Relationship Id="rId3" Type="http://schemas.openxmlformats.org/officeDocument/2006/relationships/image" Target="../media/image2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27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351241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rect l="l" t="t" r="r" b="b"/>
            <a:pathLst>
              <a:path w="9144000" h="5143500">
                <a:moveTo>
                  <a:pt x="9144000" y="5143500"/>
                </a:moveTo>
                <a:lnTo>
                  <a:pt x="0" y="51435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5143500"/>
                </a:lnTo>
                <a:close/>
              </a:path>
            </a:pathLst>
          </a:custGeom>
          <a:solidFill>
            <a:srgbClr val="2EA5BB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228600" y="1193800"/>
            <a:ext cx="578557" cy="99298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4724400"/>
            <a:ext cx="9144000" cy="418100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7586584" y="635205"/>
            <a:ext cx="328295" cy="328295"/>
          </a:xfrm>
          <a:custGeom>
            <a:rect l="l" t="t" r="r" b="b"/>
            <a:pathLst>
              <a:path w="328295" h="328294">
                <a:moveTo>
                  <a:pt x="327799" y="163899"/>
                </a:moveTo>
                <a:lnTo>
                  <a:pt x="0" y="163899"/>
                </a:lnTo>
                <a:lnTo>
                  <a:pt x="5855" y="120328"/>
                </a:lnTo>
                <a:lnTo>
                  <a:pt x="22378" y="81176"/>
                </a:lnTo>
                <a:lnTo>
                  <a:pt x="48006" y="48004"/>
                </a:lnTo>
                <a:lnTo>
                  <a:pt x="81177" y="22376"/>
                </a:lnTo>
                <a:lnTo>
                  <a:pt x="120330" y="5854"/>
                </a:lnTo>
                <a:lnTo>
                  <a:pt x="163899" y="0"/>
                </a:lnTo>
                <a:lnTo>
                  <a:pt x="207470" y="5854"/>
                </a:lnTo>
                <a:lnTo>
                  <a:pt x="246623" y="22377"/>
                </a:lnTo>
                <a:lnTo>
                  <a:pt x="279794" y="48005"/>
                </a:lnTo>
                <a:lnTo>
                  <a:pt x="305422" y="81176"/>
                </a:lnTo>
                <a:lnTo>
                  <a:pt x="321944" y="120328"/>
                </a:lnTo>
                <a:lnTo>
                  <a:pt x="327799" y="163899"/>
                </a:lnTo>
                <a:close/>
              </a:path>
              <a:path w="328295" h="328294">
                <a:moveTo>
                  <a:pt x="163900" y="327798"/>
                </a:moveTo>
                <a:lnTo>
                  <a:pt x="120329" y="321944"/>
                </a:lnTo>
                <a:lnTo>
                  <a:pt x="81176" y="305421"/>
                </a:lnTo>
                <a:lnTo>
                  <a:pt x="48005" y="279793"/>
                </a:lnTo>
                <a:lnTo>
                  <a:pt x="22377" y="246622"/>
                </a:lnTo>
                <a:lnTo>
                  <a:pt x="5854" y="207470"/>
                </a:lnTo>
                <a:lnTo>
                  <a:pt x="0" y="163899"/>
                </a:lnTo>
                <a:lnTo>
                  <a:pt x="327799" y="163899"/>
                </a:lnTo>
                <a:lnTo>
                  <a:pt x="321944" y="207470"/>
                </a:lnTo>
                <a:lnTo>
                  <a:pt x="305422" y="246622"/>
                </a:lnTo>
                <a:lnTo>
                  <a:pt x="279794" y="279793"/>
                </a:lnTo>
                <a:lnTo>
                  <a:pt x="246622" y="305421"/>
                </a:lnTo>
                <a:lnTo>
                  <a:pt x="207470" y="321944"/>
                </a:lnTo>
                <a:lnTo>
                  <a:pt x="163900" y="327798"/>
                </a:lnTo>
                <a:close/>
              </a:path>
            </a:pathLst>
          </a:custGeom>
          <a:solidFill>
            <a:srgbClr val="FF860C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6" name="object 6"/>
          <p:cNvGrpSpPr/>
          <p:nvPr/>
        </p:nvGrpSpPr>
        <p:grpSpPr>
          <a:xfrm>
            <a:off x="737703" y="590549"/>
            <a:ext cx="7644765" cy="4448810"/>
            <a:chOff x="737703" y="590549"/>
            <a:chExt cx="7644765" cy="4448810"/>
          </a:xfrm>
        </p:grpSpPr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51890" y="590549"/>
              <a:ext cx="252364" cy="252363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737703" y="742949"/>
              <a:ext cx="7644765" cy="3581400"/>
            </a:xfrm>
            <a:custGeom>
              <a:rect l="l" t="t" r="r" b="b"/>
              <a:pathLst>
                <a:path w="7644765" h="3581400">
                  <a:moveTo>
                    <a:pt x="179857" y="3581400"/>
                  </a:moveTo>
                  <a:lnTo>
                    <a:pt x="132044" y="3574974"/>
                  </a:lnTo>
                  <a:lnTo>
                    <a:pt x="89080" y="3556843"/>
                  </a:lnTo>
                  <a:lnTo>
                    <a:pt x="52679" y="3528720"/>
                  </a:lnTo>
                  <a:lnTo>
                    <a:pt x="24555" y="3492319"/>
                  </a:lnTo>
                  <a:lnTo>
                    <a:pt x="6424" y="3449354"/>
                  </a:lnTo>
                  <a:lnTo>
                    <a:pt x="0" y="3401542"/>
                  </a:lnTo>
                  <a:lnTo>
                    <a:pt x="0" y="179857"/>
                  </a:lnTo>
                  <a:lnTo>
                    <a:pt x="6424" y="132044"/>
                  </a:lnTo>
                  <a:lnTo>
                    <a:pt x="24555" y="89079"/>
                  </a:lnTo>
                  <a:lnTo>
                    <a:pt x="52679" y="52678"/>
                  </a:lnTo>
                  <a:lnTo>
                    <a:pt x="89080" y="24555"/>
                  </a:lnTo>
                  <a:lnTo>
                    <a:pt x="132045" y="6424"/>
                  </a:lnTo>
                  <a:lnTo>
                    <a:pt x="179857" y="0"/>
                  </a:lnTo>
                  <a:lnTo>
                    <a:pt x="7464437" y="0"/>
                  </a:lnTo>
                  <a:lnTo>
                    <a:pt x="7512250" y="6424"/>
                  </a:lnTo>
                  <a:lnTo>
                    <a:pt x="7555214" y="24555"/>
                  </a:lnTo>
                  <a:lnTo>
                    <a:pt x="7591615" y="52679"/>
                  </a:lnTo>
                  <a:lnTo>
                    <a:pt x="7619738" y="89080"/>
                  </a:lnTo>
                  <a:lnTo>
                    <a:pt x="7637870" y="132044"/>
                  </a:lnTo>
                  <a:lnTo>
                    <a:pt x="7644294" y="179857"/>
                  </a:lnTo>
                  <a:lnTo>
                    <a:pt x="7644294" y="3401542"/>
                  </a:lnTo>
                  <a:lnTo>
                    <a:pt x="7637869" y="3449355"/>
                  </a:lnTo>
                  <a:lnTo>
                    <a:pt x="7619738" y="3492319"/>
                  </a:lnTo>
                  <a:lnTo>
                    <a:pt x="7591615" y="3528720"/>
                  </a:lnTo>
                  <a:lnTo>
                    <a:pt x="7555214" y="3556843"/>
                  </a:lnTo>
                  <a:lnTo>
                    <a:pt x="7512250" y="3574974"/>
                  </a:lnTo>
                  <a:lnTo>
                    <a:pt x="7464437" y="3581399"/>
                  </a:lnTo>
                  <a:lnTo>
                    <a:pt x="179857" y="35814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266191" y="3797300"/>
              <a:ext cx="3725180" cy="1241726"/>
            </a:xfrm>
            <a:prstGeom prst="rect">
              <a:avLst/>
            </a:prstGeom>
          </p:spPr>
        </p:pic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1948380" y="1231919"/>
            <a:ext cx="5359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>
                <a:solidFill>
                  <a:srgbClr val="2EA5BB"/>
                </a:solidFill>
                <a:latin typeface="Microsoft JhengHei"/>
                <a:cs typeface="Microsoft JhengHei"/>
              </a:rPr>
              <a:t>新教师</a:t>
            </a:r>
            <a:r>
              <a:rPr sz="6000" b="1">
                <a:solidFill>
                  <a:srgbClr val="FF860C"/>
                </a:solidFill>
                <a:latin typeface="Microsoft JhengHei"/>
                <a:cs typeface="Microsoft JhengHei"/>
              </a:rPr>
              <a:t>角色</a:t>
            </a:r>
            <a:r>
              <a:rPr sz="6000" b="1" spc="-25">
                <a:solidFill>
                  <a:srgbClr val="2EA5BB"/>
                </a:solidFill>
                <a:latin typeface="Microsoft JhengHei"/>
                <a:cs typeface="Microsoft JhengHei"/>
              </a:rPr>
              <a:t>心理</a:t>
            </a:r>
            <a:endParaRPr sz="6000">
              <a:latin typeface="Microsoft JhengHei"/>
              <a:cs typeface="Microsoft JhengHei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165100" y="687194"/>
            <a:ext cx="8390255" cy="4446270"/>
            <a:chOff x="165100" y="687194"/>
            <a:chExt cx="8390255" cy="4446270"/>
          </a:xfrm>
        </p:grpSpPr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65100" y="3124200"/>
              <a:ext cx="1690940" cy="2008787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2059114" y="2804825"/>
              <a:ext cx="4890135" cy="0"/>
            </a:xfrm>
            <a:custGeom>
              <a:rect l="l" t="t" r="r" b="b"/>
              <a:pathLst>
                <a:path w="4890134">
                  <a:moveTo>
                    <a:pt x="0" y="0"/>
                  </a:moveTo>
                  <a:lnTo>
                    <a:pt x="4889643" y="0"/>
                  </a:lnTo>
                </a:path>
              </a:pathLst>
            </a:custGeom>
            <a:ln w="6350">
              <a:solidFill>
                <a:srgbClr val="2EA5BB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85226" y="908692"/>
              <a:ext cx="159039" cy="159039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1651000" y="3873499"/>
              <a:ext cx="1813868" cy="107749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8395916" y="687194"/>
              <a:ext cx="159039" cy="159038"/>
            </a:xfrm>
            <a:prstGeom prst="rect">
              <a:avLst/>
            </a:prstGeom>
          </p:spPr>
        </p:pic>
      </p:grpSp>
      <p:sp>
        <p:nvSpPr>
          <p:cNvPr id="17" name="object 17"/>
          <p:cNvSpPr txBox="1"/>
          <p:nvPr/>
        </p:nvSpPr>
        <p:spPr>
          <a:xfrm>
            <a:off x="2061654" y="2355929"/>
            <a:ext cx="490220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69365"/>
                <a:tab pos="1688464"/>
                <a:tab pos="2107565"/>
                <a:tab pos="2526665"/>
                <a:tab pos="2945765"/>
                <a:tab pos="3364865"/>
                <a:tab pos="3783965"/>
                <a:tab pos="4203065"/>
                <a:tab pos="4622165"/>
              </a:tabLst>
            </a:pPr>
            <a:r>
              <a:rPr sz="2100">
                <a:solidFill>
                  <a:srgbClr val="2EA5BB"/>
                </a:solidFill>
                <a:latin typeface="MS Gothic"/>
                <a:cs typeface="MS Gothic"/>
              </a:rPr>
              <a:t>新</a:t>
            </a:r>
            <a:r>
              <a:rPr sz="2100" spc="150">
                <a:solidFill>
                  <a:srgbClr val="2EA5BB"/>
                </a:solidFill>
                <a:latin typeface="MS Gothic"/>
                <a:cs typeface="MS Gothic"/>
              </a:rPr>
              <a:t> </a:t>
            </a:r>
            <a:r>
              <a:rPr sz="2100">
                <a:solidFill>
                  <a:srgbClr val="2EA5BB"/>
                </a:solidFill>
                <a:latin typeface="MS Gothic"/>
                <a:cs typeface="MS Gothic"/>
              </a:rPr>
              <a:t>教</a:t>
            </a:r>
            <a:r>
              <a:rPr sz="2100" spc="150">
                <a:solidFill>
                  <a:srgbClr val="2EA5BB"/>
                </a:solidFill>
                <a:latin typeface="MS Gothic"/>
                <a:cs typeface="MS Gothic"/>
              </a:rPr>
              <a:t> </a:t>
            </a:r>
            <a:r>
              <a:rPr sz="2100" spc="-50">
                <a:solidFill>
                  <a:srgbClr val="2EA5BB"/>
                </a:solidFill>
                <a:latin typeface="Microsoft JhengHei"/>
                <a:cs typeface="Microsoft JhengHei"/>
              </a:rPr>
              <a:t>师</a:t>
            </a:r>
            <a:r>
              <a:rPr sz="2100">
                <a:solidFill>
                  <a:srgbClr val="2EA5BB"/>
                </a:solidFill>
                <a:latin typeface="Microsoft JhengHei"/>
                <a:cs typeface="Microsoft JhengHei"/>
              </a:rPr>
              <a:t>	</a:t>
            </a:r>
            <a:r>
              <a:rPr sz="2100" spc="-50">
                <a:solidFill>
                  <a:srgbClr val="2EA5BB"/>
                </a:solidFill>
                <a:latin typeface="Microsoft JhengHei"/>
                <a:cs typeface="Microsoft JhengHei"/>
              </a:rPr>
              <a:t>角</a:t>
            </a:r>
            <a:r>
              <a:rPr sz="2100">
                <a:solidFill>
                  <a:srgbClr val="2EA5BB"/>
                </a:solidFill>
                <a:latin typeface="Microsoft JhengHei"/>
                <a:cs typeface="Microsoft JhengHei"/>
              </a:rPr>
              <a:t>	</a:t>
            </a:r>
            <a:r>
              <a:rPr sz="2100" spc="-50">
                <a:solidFill>
                  <a:srgbClr val="2EA5BB"/>
                </a:solidFill>
                <a:latin typeface="Microsoft JhengHei"/>
                <a:cs typeface="Microsoft JhengHei"/>
              </a:rPr>
              <a:t>色</a:t>
            </a:r>
            <a:r>
              <a:rPr sz="2100">
                <a:solidFill>
                  <a:srgbClr val="2EA5BB"/>
                </a:solidFill>
                <a:latin typeface="Microsoft JhengHei"/>
                <a:cs typeface="Microsoft JhengHei"/>
              </a:rPr>
              <a:t>	</a:t>
            </a:r>
            <a:r>
              <a:rPr sz="2100" spc="-50">
                <a:solidFill>
                  <a:srgbClr val="2EA5BB"/>
                </a:solidFill>
                <a:latin typeface="Microsoft JhengHei"/>
                <a:cs typeface="Microsoft JhengHei"/>
              </a:rPr>
              <a:t>转</a:t>
            </a:r>
            <a:r>
              <a:rPr sz="2100">
                <a:solidFill>
                  <a:srgbClr val="2EA5BB"/>
                </a:solidFill>
                <a:latin typeface="Microsoft JhengHei"/>
                <a:cs typeface="Microsoft JhengHei"/>
              </a:rPr>
              <a:t>	</a:t>
            </a:r>
            <a:r>
              <a:rPr sz="2100" spc="-50">
                <a:solidFill>
                  <a:srgbClr val="2EA5BB"/>
                </a:solidFill>
                <a:latin typeface="Microsoft JhengHei"/>
                <a:cs typeface="Microsoft JhengHei"/>
              </a:rPr>
              <a:t>变</a:t>
            </a:r>
            <a:r>
              <a:rPr sz="2100">
                <a:solidFill>
                  <a:srgbClr val="2EA5BB"/>
                </a:solidFill>
                <a:latin typeface="Microsoft JhengHei"/>
                <a:cs typeface="Microsoft JhengHei"/>
              </a:rPr>
              <a:t>	</a:t>
            </a:r>
            <a:r>
              <a:rPr sz="2100" spc="-50">
                <a:solidFill>
                  <a:srgbClr val="2EA5BB"/>
                </a:solidFill>
                <a:latin typeface="Microsoft JhengHei"/>
                <a:cs typeface="Microsoft JhengHei"/>
              </a:rPr>
              <a:t>与</a:t>
            </a:r>
            <a:r>
              <a:rPr sz="2100">
                <a:solidFill>
                  <a:srgbClr val="2EA5BB"/>
                </a:solidFill>
                <a:latin typeface="Microsoft JhengHei"/>
                <a:cs typeface="Microsoft JhengHei"/>
              </a:rPr>
              <a:t>	</a:t>
            </a:r>
            <a:r>
              <a:rPr sz="2100" spc="-50">
                <a:solidFill>
                  <a:srgbClr val="2EA5BB"/>
                </a:solidFill>
                <a:latin typeface="Microsoft JhengHei"/>
                <a:cs typeface="Microsoft JhengHei"/>
              </a:rPr>
              <a:t>心</a:t>
            </a:r>
            <a:r>
              <a:rPr sz="2100">
                <a:solidFill>
                  <a:srgbClr val="2EA5BB"/>
                </a:solidFill>
                <a:latin typeface="Microsoft JhengHei"/>
                <a:cs typeface="Microsoft JhengHei"/>
              </a:rPr>
              <a:t>	</a:t>
            </a:r>
            <a:r>
              <a:rPr sz="2100" spc="-50">
                <a:solidFill>
                  <a:srgbClr val="2EA5BB"/>
                </a:solidFill>
                <a:latin typeface="Microsoft JhengHei"/>
                <a:cs typeface="Microsoft JhengHei"/>
              </a:rPr>
              <a:t>理</a:t>
            </a:r>
            <a:r>
              <a:rPr sz="2100">
                <a:solidFill>
                  <a:srgbClr val="2EA5BB"/>
                </a:solidFill>
                <a:latin typeface="Microsoft JhengHei"/>
                <a:cs typeface="Microsoft JhengHei"/>
              </a:rPr>
              <a:t>	</a:t>
            </a:r>
            <a:r>
              <a:rPr sz="2100" spc="-50">
                <a:solidFill>
                  <a:srgbClr val="2EA5BB"/>
                </a:solidFill>
                <a:latin typeface="Microsoft JhengHei"/>
                <a:cs typeface="Microsoft JhengHei"/>
              </a:rPr>
              <a:t>成</a:t>
            </a:r>
            <a:r>
              <a:rPr sz="2100">
                <a:solidFill>
                  <a:srgbClr val="2EA5BB"/>
                </a:solidFill>
                <a:latin typeface="Microsoft JhengHei"/>
                <a:cs typeface="Microsoft JhengHei"/>
              </a:rPr>
              <a:t>	</a:t>
            </a:r>
            <a:r>
              <a:rPr sz="2100" spc="-50">
                <a:solidFill>
                  <a:srgbClr val="2EA5BB"/>
                </a:solidFill>
                <a:latin typeface="Microsoft JhengHei"/>
                <a:cs typeface="Microsoft JhengHei"/>
              </a:rPr>
              <a:t>长</a:t>
            </a:r>
            <a:endParaRPr sz="2100">
              <a:latin typeface="Microsoft JhengHei"/>
              <a:cs typeface="Microsoft JhengHe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026684" y="2971551"/>
            <a:ext cx="4923790" cy="7816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2EA5BB"/>
                </a:solidFill>
                <a:latin typeface="Calibri"/>
                <a:cs typeface="Calibri"/>
              </a:rPr>
              <a:t>new</a:t>
            </a:r>
            <a:r>
              <a:rPr sz="1200" spc="-40">
                <a:solidFill>
                  <a:srgbClr val="2EA5BB"/>
                </a:solidFill>
                <a:latin typeface="Calibri"/>
                <a:cs typeface="Calibri"/>
              </a:rPr>
              <a:t> </a:t>
            </a:r>
            <a:r>
              <a:rPr sz="1200">
                <a:solidFill>
                  <a:srgbClr val="2EA5BB"/>
                </a:solidFill>
                <a:latin typeface="Calibri"/>
                <a:cs typeface="Calibri"/>
              </a:rPr>
              <a:t>teachers'</a:t>
            </a:r>
            <a:r>
              <a:rPr sz="1200" spc="-30">
                <a:solidFill>
                  <a:srgbClr val="2EA5BB"/>
                </a:solidFill>
                <a:latin typeface="Calibri"/>
                <a:cs typeface="Calibri"/>
              </a:rPr>
              <a:t> </a:t>
            </a:r>
            <a:r>
              <a:rPr sz="1200">
                <a:solidFill>
                  <a:srgbClr val="2EA5BB"/>
                </a:solidFill>
                <a:latin typeface="Calibri"/>
                <a:cs typeface="Calibri"/>
              </a:rPr>
              <a:t>role</a:t>
            </a:r>
            <a:r>
              <a:rPr sz="1200" spc="-30">
                <a:solidFill>
                  <a:srgbClr val="2EA5BB"/>
                </a:solidFill>
                <a:latin typeface="Calibri"/>
                <a:cs typeface="Calibri"/>
              </a:rPr>
              <a:t> </a:t>
            </a:r>
            <a:r>
              <a:rPr sz="1200">
                <a:solidFill>
                  <a:srgbClr val="2EA5BB"/>
                </a:solidFill>
                <a:latin typeface="Calibri"/>
                <a:cs typeface="Calibri"/>
              </a:rPr>
              <a:t>transformation</a:t>
            </a:r>
            <a:r>
              <a:rPr sz="1200" spc="-30">
                <a:solidFill>
                  <a:srgbClr val="2EA5BB"/>
                </a:solidFill>
                <a:latin typeface="Calibri"/>
                <a:cs typeface="Calibri"/>
              </a:rPr>
              <a:t> </a:t>
            </a:r>
            <a:r>
              <a:rPr sz="1200">
                <a:solidFill>
                  <a:srgbClr val="2EA5BB"/>
                </a:solidFill>
                <a:latin typeface="Calibri"/>
                <a:cs typeface="Calibri"/>
              </a:rPr>
              <a:t>and</a:t>
            </a:r>
            <a:r>
              <a:rPr sz="1200" spc="-25">
                <a:solidFill>
                  <a:srgbClr val="2EA5BB"/>
                </a:solidFill>
                <a:latin typeface="Calibri"/>
                <a:cs typeface="Calibri"/>
              </a:rPr>
              <a:t> </a:t>
            </a:r>
            <a:r>
              <a:rPr sz="1200">
                <a:solidFill>
                  <a:srgbClr val="2EA5BB"/>
                </a:solidFill>
                <a:latin typeface="Calibri"/>
                <a:cs typeface="Calibri"/>
              </a:rPr>
              <a:t>psychological</a:t>
            </a:r>
            <a:r>
              <a:rPr sz="1200" spc="-30">
                <a:solidFill>
                  <a:srgbClr val="2EA5BB"/>
                </a:solidFill>
                <a:latin typeface="Calibri"/>
                <a:cs typeface="Calibri"/>
              </a:rPr>
              <a:t> </a:t>
            </a:r>
            <a:r>
              <a:rPr sz="1200">
                <a:solidFill>
                  <a:srgbClr val="2EA5BB"/>
                </a:solidFill>
                <a:latin typeface="Calibri"/>
                <a:cs typeface="Calibri"/>
              </a:rPr>
              <a:t>growth</a:t>
            </a:r>
            <a:r>
              <a:rPr sz="1200" spc="-30">
                <a:solidFill>
                  <a:srgbClr val="2EA5BB"/>
                </a:solidFill>
                <a:latin typeface="Calibri"/>
                <a:cs typeface="Calibri"/>
              </a:rPr>
              <a:t> </a:t>
            </a:r>
            <a:r>
              <a:rPr sz="1200">
                <a:solidFill>
                  <a:srgbClr val="2EA5BB"/>
                </a:solidFill>
                <a:latin typeface="Calibri"/>
                <a:cs typeface="Calibri"/>
              </a:rPr>
              <a:t>new</a:t>
            </a:r>
            <a:r>
              <a:rPr sz="1200" spc="-30">
                <a:solidFill>
                  <a:srgbClr val="2EA5BB"/>
                </a:solidFill>
                <a:latin typeface="Calibri"/>
                <a:cs typeface="Calibri"/>
              </a:rPr>
              <a:t> </a:t>
            </a:r>
            <a:r>
              <a:rPr sz="1200">
                <a:solidFill>
                  <a:srgbClr val="2EA5BB"/>
                </a:solidFill>
                <a:latin typeface="Calibri"/>
                <a:cs typeface="Calibri"/>
              </a:rPr>
              <a:t>teachers'</a:t>
            </a:r>
            <a:r>
              <a:rPr sz="1200" spc="-25">
                <a:solidFill>
                  <a:srgbClr val="2EA5BB"/>
                </a:solidFill>
                <a:latin typeface="Calibri"/>
                <a:cs typeface="Calibri"/>
              </a:rPr>
              <a:t> </a:t>
            </a:r>
            <a:r>
              <a:rPr sz="1200" spc="-20">
                <a:solidFill>
                  <a:srgbClr val="2EA5BB"/>
                </a:solidFill>
                <a:latin typeface="Calibri"/>
                <a:cs typeface="Calibri"/>
              </a:rPr>
              <a:t>role </a:t>
            </a:r>
            <a:r>
              <a:rPr sz="1200">
                <a:solidFill>
                  <a:srgbClr val="2EA5BB"/>
                </a:solidFill>
                <a:latin typeface="Calibri"/>
                <a:cs typeface="Calibri"/>
              </a:rPr>
              <a:t>transformation</a:t>
            </a:r>
            <a:r>
              <a:rPr sz="1200" spc="-20">
                <a:solidFill>
                  <a:srgbClr val="2EA5BB"/>
                </a:solidFill>
                <a:latin typeface="Calibri"/>
                <a:cs typeface="Calibri"/>
              </a:rPr>
              <a:t> </a:t>
            </a:r>
            <a:r>
              <a:rPr sz="1200">
                <a:solidFill>
                  <a:srgbClr val="2EA5BB"/>
                </a:solidFill>
                <a:latin typeface="Calibri"/>
                <a:cs typeface="Calibri"/>
              </a:rPr>
              <a:t>and</a:t>
            </a:r>
            <a:r>
              <a:rPr sz="1200" spc="-15">
                <a:solidFill>
                  <a:srgbClr val="2EA5BB"/>
                </a:solidFill>
                <a:latin typeface="Calibri"/>
                <a:cs typeface="Calibri"/>
              </a:rPr>
              <a:t> </a:t>
            </a:r>
            <a:r>
              <a:rPr sz="1200" spc="-10">
                <a:solidFill>
                  <a:srgbClr val="2EA5BB"/>
                </a:solidFill>
                <a:latin typeface="Calibri"/>
                <a:cs typeface="Calibri"/>
              </a:rPr>
              <a:t>psychological</a:t>
            </a: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100">
              <a:latin typeface="Calibri"/>
              <a:cs typeface="Calibri"/>
            </a:endParaRPr>
          </a:p>
          <a:p>
            <a:pPr marR="40005" algn="ctr">
              <a:lnSpc>
                <a:spcPct val="100000"/>
              </a:lnSpc>
              <a:tabLst>
                <a:tab pos="1510665"/>
              </a:tabLst>
            </a:pPr>
            <a:r>
              <a:rPr sz="1400">
                <a:solidFill>
                  <a:srgbClr val="2EA5BB"/>
                </a:solidFill>
                <a:latin typeface="MS Gothic"/>
                <a:cs typeface="MS Gothic"/>
              </a:rPr>
              <a:t>宣</a:t>
            </a:r>
            <a:r>
              <a:rPr sz="1400">
                <a:solidFill>
                  <a:srgbClr val="2EA5BB"/>
                </a:solidFill>
                <a:latin typeface="Microsoft JhengHei"/>
                <a:cs typeface="Microsoft JhengHei"/>
              </a:rPr>
              <a:t>讲人：某某</a:t>
            </a:r>
            <a:r>
              <a:rPr sz="1400" spc="-50">
                <a:solidFill>
                  <a:srgbClr val="2EA5BB"/>
                </a:solidFill>
                <a:latin typeface="Microsoft JhengHei"/>
                <a:cs typeface="Microsoft JhengHei"/>
              </a:rPr>
              <a:t>某</a:t>
            </a:r>
            <a:r>
              <a:rPr sz="1400">
                <a:solidFill>
                  <a:srgbClr val="2EA5BB"/>
                </a:solidFill>
                <a:latin typeface="Microsoft JhengHei"/>
                <a:cs typeface="Microsoft JhengHei"/>
              </a:rPr>
              <a:t>	时间</a:t>
            </a:r>
            <a:r>
              <a:rPr sz="1400" spc="-10">
                <a:solidFill>
                  <a:srgbClr val="2EA5BB"/>
                </a:solidFill>
                <a:latin typeface="Microsoft JhengHei"/>
                <a:cs typeface="Microsoft JhengHei"/>
              </a:rPr>
              <a:t>：</a:t>
            </a:r>
            <a:r>
              <a:rPr sz="1400" spc="-10">
                <a:solidFill>
                  <a:srgbClr val="2EA5BB"/>
                </a:solidFill>
                <a:latin typeface="Arial"/>
                <a:cs typeface="Arial"/>
              </a:rPr>
              <a:t>20XX.XX</a:t>
            </a:r>
            <a:endParaRPr sz="1400">
              <a:latin typeface="Arial"/>
              <a:cs typeface="Arial"/>
            </a:endParaRPr>
          </a:p>
        </p:txBody>
      </p:sp>
      <p:pic>
        <p:nvPicPr>
          <p:cNvPr id="19" name="object 19"/>
          <p:cNvPicPr/>
          <p:nvPr/>
        </p:nvPicPr>
        <p:blipFill>
          <a:blip r:embed="rId10"/>
          <a:stretch>
            <a:fillRect/>
          </a:stretch>
        </p:blipFill>
        <p:spPr>
          <a:xfrm>
            <a:off x="8534179" y="1145421"/>
            <a:ext cx="152619" cy="152618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11"/>
          <a:stretch>
            <a:fillRect/>
          </a:stretch>
        </p:blipFill>
        <p:spPr>
          <a:xfrm>
            <a:off x="6813101" y="2413000"/>
            <a:ext cx="2208468" cy="27305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rect l="l" t="t" r="r" b="b"/>
            <a:pathLst>
              <a:path w="9144000" h="5143500">
                <a:moveTo>
                  <a:pt x="9144000" y="5143500"/>
                </a:moveTo>
                <a:lnTo>
                  <a:pt x="0" y="51435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5143500"/>
                </a:lnTo>
                <a:close/>
              </a:path>
            </a:pathLst>
          </a:custGeom>
          <a:solidFill>
            <a:srgbClr val="2EA5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MS Gothic"/>
                <a:cs typeface="MS Gothic"/>
              </a:rPr>
              <a:t>新教</a:t>
            </a:r>
            <a:r>
              <a:rPr spc="-10"/>
              <a:t>师角色心理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165100" y="406400"/>
            <a:ext cx="8794115" cy="4580890"/>
            <a:chOff x="165100" y="406400"/>
            <a:chExt cx="8794115" cy="4580890"/>
          </a:xfrm>
        </p:grpSpPr>
        <p:sp>
          <p:nvSpPr>
            <p:cNvPr id="5" name="object 5"/>
            <p:cNvSpPr/>
            <p:nvPr/>
          </p:nvSpPr>
          <p:spPr>
            <a:xfrm>
              <a:off x="189913" y="780756"/>
              <a:ext cx="8769350" cy="4206240"/>
            </a:xfrm>
            <a:custGeom>
              <a:rect l="l" t="t" r="r" b="b"/>
              <a:pathLst>
                <a:path w="8769350" h="4206240">
                  <a:moveTo>
                    <a:pt x="8769150" y="4206240"/>
                  </a:moveTo>
                  <a:lnTo>
                    <a:pt x="0" y="4206240"/>
                  </a:lnTo>
                  <a:lnTo>
                    <a:pt x="0" y="0"/>
                  </a:lnTo>
                  <a:lnTo>
                    <a:pt x="8769150" y="0"/>
                  </a:lnTo>
                  <a:lnTo>
                    <a:pt x="8769150" y="42062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5100" y="406400"/>
              <a:ext cx="361950" cy="36195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1242475" y="1618089"/>
            <a:ext cx="3073400" cy="81915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1600">
                <a:solidFill>
                  <a:srgbClr val="2EA5BB"/>
                </a:solidFill>
                <a:latin typeface="MS Gothic"/>
                <a:cs typeface="MS Gothic"/>
              </a:rPr>
              <a:t>新教</a:t>
            </a:r>
            <a:r>
              <a:rPr sz="1600" spc="-15">
                <a:solidFill>
                  <a:srgbClr val="2EA5BB"/>
                </a:solidFill>
                <a:latin typeface="Microsoft JhengHei"/>
                <a:cs typeface="Microsoft JhengHei"/>
              </a:rPr>
              <a:t>师的特点</a:t>
            </a:r>
            <a:endParaRPr sz="1600">
              <a:latin typeface="Microsoft JhengHei"/>
              <a:cs typeface="Microsoft JhengHei"/>
            </a:endParaRPr>
          </a:p>
          <a:p>
            <a:pPr marL="12700" marR="5080">
              <a:lnSpc>
                <a:spcPct val="130000"/>
              </a:lnSpc>
              <a:spcBef>
                <a:spcPts val="5"/>
              </a:spcBef>
            </a:pPr>
            <a:r>
              <a:rPr sz="1200" spc="-5">
                <a:solidFill>
                  <a:srgbClr val="262626"/>
                </a:solidFill>
                <a:latin typeface="微软雅黑"/>
                <a:cs typeface="微软雅黑"/>
              </a:rPr>
              <a:t>新教师的特点，对教师职业的态度，作为一个新教师，需要哪些方面的心理成长？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242475" y="2899363"/>
            <a:ext cx="3073400" cy="1081405"/>
          </a:xfrm>
          <a:prstGeom prst="rect">
            <a:avLst/>
          </a:prstGeom>
        </p:spPr>
        <p:txBody>
          <a:bodyPr vert="horz" wrap="square" lIns="0" tIns="100330" rIns="0" bIns="0" rtlCol="0">
            <a:spAutoFit/>
          </a:bodyPr>
          <a:lstStyle/>
          <a:p>
            <a:pPr marL="26670">
              <a:lnSpc>
                <a:spcPct val="100000"/>
              </a:lnSpc>
              <a:spcBef>
                <a:spcPts val="790"/>
              </a:spcBef>
            </a:pPr>
            <a:r>
              <a:rPr sz="1600" spc="-10">
                <a:solidFill>
                  <a:srgbClr val="2EA5BB"/>
                </a:solidFill>
                <a:latin typeface="MS Gothic"/>
                <a:cs typeface="MS Gothic"/>
              </a:rPr>
              <a:t>新在哪里？</a:t>
            </a:r>
            <a:endParaRPr sz="1600">
              <a:latin typeface="MS Gothic"/>
              <a:cs typeface="MS Gothic"/>
            </a:endParaRPr>
          </a:p>
          <a:p>
            <a:pPr marL="12700" marR="5080" algn="just">
              <a:lnSpc>
                <a:spcPct val="130000"/>
              </a:lnSpc>
              <a:spcBef>
                <a:spcPts val="85"/>
              </a:spcBef>
            </a:pPr>
            <a:r>
              <a:rPr sz="1200" spc="-5">
                <a:solidFill>
                  <a:srgbClr val="262626"/>
                </a:solidFill>
                <a:latin typeface="微软雅黑"/>
                <a:cs typeface="微软雅黑"/>
              </a:rPr>
              <a:t>新教师“新”在哪里？新，并不仅仅指年轻，更是指一种新的力量，新的活力，新的理念，</a:t>
            </a:r>
            <a:r>
              <a:rPr sz="1200" spc="-10">
                <a:solidFill>
                  <a:srgbClr val="262626"/>
                </a:solidFill>
                <a:latin typeface="微软雅黑"/>
                <a:cs typeface="微软雅黑"/>
              </a:rPr>
              <a:t>新的方法。</a:t>
            </a:r>
            <a:endParaRPr sz="1200">
              <a:latin typeface="微软雅黑"/>
              <a:cs typeface="微软雅黑"/>
            </a:endParaRPr>
          </a:p>
        </p:txBody>
      </p:sp>
      <p:pic>
        <p:nvPicPr>
          <p:cNvPr id="9" name="object 9"/>
          <p:cNvPicPr/>
          <p:nvPr/>
        </p:nvPicPr>
        <p:blipFill>
          <a:blip r:embed="rId3"/>
          <a:stretch>
            <a:fillRect/>
          </a:stretch>
        </p:blipFill>
        <p:spPr>
          <a:xfrm>
            <a:off x="4267200" y="1511300"/>
            <a:ext cx="3636864" cy="262641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MS Gothic"/>
                <a:cs typeface="MS Gothic"/>
              </a:rPr>
              <a:t>新教</a:t>
            </a:r>
            <a:r>
              <a:rPr spc="-10"/>
              <a:t>师角色心理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165100" y="406400"/>
            <a:ext cx="8794115" cy="4580890"/>
            <a:chOff x="165100" y="406400"/>
            <a:chExt cx="8794115" cy="4580890"/>
          </a:xfrm>
        </p:grpSpPr>
        <p:sp>
          <p:nvSpPr>
            <p:cNvPr id="4" name="object 4"/>
            <p:cNvSpPr/>
            <p:nvPr/>
          </p:nvSpPr>
          <p:spPr>
            <a:xfrm>
              <a:off x="189913" y="780756"/>
              <a:ext cx="8769350" cy="4206240"/>
            </a:xfrm>
            <a:custGeom>
              <a:rect l="l" t="t" r="r" b="b"/>
              <a:pathLst>
                <a:path w="8769350" h="4206240">
                  <a:moveTo>
                    <a:pt x="8769150" y="4206240"/>
                  </a:moveTo>
                  <a:lnTo>
                    <a:pt x="0" y="4206240"/>
                  </a:lnTo>
                  <a:lnTo>
                    <a:pt x="0" y="0"/>
                  </a:lnTo>
                  <a:lnTo>
                    <a:pt x="8769150" y="0"/>
                  </a:lnTo>
                  <a:lnTo>
                    <a:pt x="8769150" y="42062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5100" y="406400"/>
              <a:ext cx="361950" cy="361950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3908626" y="2182237"/>
            <a:ext cx="1854200" cy="5010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1200" spc="-5">
                <a:solidFill>
                  <a:srgbClr val="262626"/>
                </a:solidFill>
                <a:latin typeface="微软雅黑"/>
                <a:cs typeface="微软雅黑"/>
              </a:rPr>
              <a:t>年轻就是资本，但年轻是学习知识和打拼事业的资本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906085" y="1851804"/>
            <a:ext cx="1205230" cy="323215"/>
          </a:xfrm>
          <a:prstGeom prst="rect">
            <a:avLst/>
          </a:prstGeom>
          <a:solidFill>
            <a:srgbClr val="2EA5BB"/>
          </a:solidFill>
        </p:spPr>
        <p:txBody>
          <a:bodyPr vert="horz" wrap="square" lIns="0" tIns="381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00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资本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908626" y="3516659"/>
            <a:ext cx="1701800" cy="5010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1200" spc="-5">
                <a:solidFill>
                  <a:srgbClr val="262626"/>
                </a:solidFill>
                <a:latin typeface="微软雅黑"/>
                <a:cs typeface="微软雅黑"/>
              </a:rPr>
              <a:t>年轻人犯错误，上帝都可</a:t>
            </a:r>
            <a:r>
              <a:rPr sz="1200" spc="-20">
                <a:solidFill>
                  <a:srgbClr val="262626"/>
                </a:solidFill>
                <a:latin typeface="微软雅黑"/>
                <a:cs typeface="微软雅黑"/>
              </a:rPr>
              <a:t>以原谅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906085" y="3186225"/>
            <a:ext cx="1205230" cy="323215"/>
          </a:xfrm>
          <a:prstGeom prst="rect">
            <a:avLst/>
          </a:prstGeom>
          <a:solidFill>
            <a:srgbClr val="FF860C"/>
          </a:solidFill>
        </p:spPr>
        <p:txBody>
          <a:bodyPr vert="horz" wrap="square" lIns="0" tIns="381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00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错误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27167" y="2182237"/>
            <a:ext cx="1549400" cy="5010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1200" spc="-5">
                <a:solidFill>
                  <a:srgbClr val="262626"/>
                </a:solidFill>
                <a:latin typeface="微软雅黑"/>
                <a:cs typeface="微软雅黑"/>
              </a:rPr>
              <a:t>但不是放纵自己和庸碌</a:t>
            </a:r>
            <a:r>
              <a:rPr sz="1200" spc="-10">
                <a:solidFill>
                  <a:srgbClr val="262626"/>
                </a:solidFill>
                <a:latin typeface="微软雅黑"/>
                <a:cs typeface="微软雅黑"/>
              </a:rPr>
              <a:t>生活的理由。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124627" y="1851804"/>
            <a:ext cx="1205230" cy="323215"/>
          </a:xfrm>
          <a:prstGeom prst="rect">
            <a:avLst/>
          </a:prstGeom>
          <a:solidFill>
            <a:srgbClr val="FF860C"/>
          </a:solidFill>
        </p:spPr>
        <p:txBody>
          <a:bodyPr vert="horz" wrap="square" lIns="0" tIns="381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00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庸碌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127167" y="3470324"/>
            <a:ext cx="1701800" cy="739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1200" spc="-5">
                <a:solidFill>
                  <a:srgbClr val="262626"/>
                </a:solidFill>
                <a:latin typeface="微软雅黑"/>
                <a:cs typeface="微软雅黑"/>
              </a:rPr>
              <a:t>何况是一个普通的老师。上帝能够原谅的事，社</a:t>
            </a:r>
            <a:r>
              <a:rPr sz="1200" spc="-50">
                <a:solidFill>
                  <a:srgbClr val="262626"/>
                </a:solidFill>
                <a:latin typeface="微软雅黑"/>
                <a:cs typeface="微软雅黑"/>
              </a:rPr>
              <a:t> </a:t>
            </a:r>
            <a:r>
              <a:rPr sz="1200" spc="-10">
                <a:solidFill>
                  <a:srgbClr val="262626"/>
                </a:solidFill>
                <a:latin typeface="微软雅黑"/>
                <a:cs typeface="微软雅黑"/>
              </a:rPr>
              <a:t>会不一定会原谅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24627" y="3139891"/>
            <a:ext cx="1205230" cy="323215"/>
          </a:xfrm>
          <a:prstGeom prst="rect">
            <a:avLst/>
          </a:prstGeom>
          <a:solidFill>
            <a:srgbClr val="2EA5BB"/>
          </a:solidFill>
        </p:spPr>
        <p:txBody>
          <a:bodyPr vert="horz" wrap="square" lIns="0" tIns="381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00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普通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14" name="object 14"/>
          <p:cNvPicPr/>
          <p:nvPr/>
        </p:nvPicPr>
        <p:blipFill>
          <a:blip r:embed="rId3"/>
          <a:stretch>
            <a:fillRect/>
          </a:stretch>
        </p:blipFill>
        <p:spPr>
          <a:xfrm>
            <a:off x="914400" y="1346200"/>
            <a:ext cx="2809306" cy="280930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rect l="l" t="t" r="r" b="b"/>
            <a:pathLst>
              <a:path w="9144000" h="5143500">
                <a:moveTo>
                  <a:pt x="9144000" y="5143500"/>
                </a:moveTo>
                <a:lnTo>
                  <a:pt x="0" y="51435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5143500"/>
                </a:lnTo>
                <a:close/>
              </a:path>
            </a:pathLst>
          </a:custGeom>
          <a:solidFill>
            <a:srgbClr val="2EA5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MS Gothic"/>
                <a:cs typeface="MS Gothic"/>
              </a:rPr>
              <a:t>新教</a:t>
            </a:r>
            <a:r>
              <a:rPr spc="-10"/>
              <a:t>师角色心理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165100" y="406400"/>
            <a:ext cx="8794115" cy="4580890"/>
            <a:chOff x="165100" y="406400"/>
            <a:chExt cx="8794115" cy="4580890"/>
          </a:xfrm>
        </p:grpSpPr>
        <p:sp>
          <p:nvSpPr>
            <p:cNvPr id="5" name="object 5"/>
            <p:cNvSpPr/>
            <p:nvPr/>
          </p:nvSpPr>
          <p:spPr>
            <a:xfrm>
              <a:off x="189913" y="780756"/>
              <a:ext cx="8769350" cy="4206240"/>
            </a:xfrm>
            <a:custGeom>
              <a:rect l="l" t="t" r="r" b="b"/>
              <a:pathLst>
                <a:path w="8769350" h="4206240">
                  <a:moveTo>
                    <a:pt x="8769150" y="4206240"/>
                  </a:moveTo>
                  <a:lnTo>
                    <a:pt x="0" y="4206240"/>
                  </a:lnTo>
                  <a:lnTo>
                    <a:pt x="0" y="0"/>
                  </a:lnTo>
                  <a:lnTo>
                    <a:pt x="8769150" y="0"/>
                  </a:lnTo>
                  <a:lnTo>
                    <a:pt x="8769150" y="42062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5100" y="406400"/>
              <a:ext cx="361950" cy="36195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1259839" y="1641679"/>
            <a:ext cx="1492250" cy="795020"/>
          </a:xfrm>
          <a:prstGeom prst="rect">
            <a:avLst/>
          </a:prstGeom>
        </p:spPr>
        <p:txBody>
          <a:bodyPr vert="horz" wrap="square" lIns="0" tIns="114300" rIns="0" bIns="0" rtlCol="0">
            <a:spAutoFit/>
          </a:bodyPr>
          <a:lstStyle/>
          <a:p>
            <a:pPr marL="57150">
              <a:lnSpc>
                <a:spcPct val="100000"/>
              </a:lnSpc>
              <a:spcBef>
                <a:spcPts val="900"/>
              </a:spcBef>
            </a:pPr>
            <a:r>
              <a:rPr sz="1500" spc="-20">
                <a:solidFill>
                  <a:srgbClr val="262626"/>
                </a:solidFill>
                <a:latin typeface="微软雅黑"/>
                <a:cs typeface="微软雅黑"/>
              </a:rPr>
              <a:t>原 谅</a:t>
            </a:r>
            <a:r>
              <a:rPr sz="1500" spc="-50">
                <a:solidFill>
                  <a:srgbClr val="262626"/>
                </a:solidFill>
                <a:latin typeface="微软雅黑"/>
                <a:cs typeface="微软雅黑"/>
              </a:rPr>
              <a:t> </a:t>
            </a:r>
            <a:endParaRPr sz="1500">
              <a:latin typeface="微软雅黑"/>
              <a:cs typeface="微软雅黑"/>
            </a:endParaRPr>
          </a:p>
          <a:p>
            <a:pPr marL="12700" marR="5080">
              <a:lnSpc>
                <a:spcPct val="130000"/>
              </a:lnSpc>
              <a:spcBef>
                <a:spcPts val="180"/>
              </a:spcBef>
            </a:pPr>
            <a:r>
              <a:rPr sz="1050" spc="-5">
                <a:solidFill>
                  <a:srgbClr val="262626"/>
                </a:solidFill>
                <a:latin typeface="微软雅黑"/>
                <a:cs typeface="微软雅黑"/>
              </a:rPr>
              <a:t>老师能够原谅的事，老板</a:t>
            </a:r>
            <a:r>
              <a:rPr sz="1050" spc="-10">
                <a:solidFill>
                  <a:srgbClr val="262626"/>
                </a:solidFill>
                <a:latin typeface="微软雅黑"/>
                <a:cs typeface="微软雅黑"/>
              </a:rPr>
              <a:t>不一定会原谅。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416040" y="1657838"/>
            <a:ext cx="1758950" cy="1002665"/>
          </a:xfrm>
          <a:prstGeom prst="rect">
            <a:avLst/>
          </a:prstGeom>
        </p:spPr>
        <p:txBody>
          <a:bodyPr vert="horz" wrap="square" lIns="0" tIns="114300" rIns="0" bIns="0" rtlCol="0">
            <a:spAutoFit/>
          </a:bodyPr>
          <a:lstStyle/>
          <a:p>
            <a:pPr marL="57150">
              <a:lnSpc>
                <a:spcPct val="100000"/>
              </a:lnSpc>
              <a:spcBef>
                <a:spcPts val="900"/>
              </a:spcBef>
            </a:pPr>
            <a:r>
              <a:rPr sz="1500" spc="-20">
                <a:solidFill>
                  <a:srgbClr val="262626"/>
                </a:solidFill>
                <a:latin typeface="微软雅黑"/>
                <a:cs typeface="微软雅黑"/>
              </a:rPr>
              <a:t>未 来</a:t>
            </a:r>
            <a:r>
              <a:rPr sz="1500" spc="-50">
                <a:solidFill>
                  <a:srgbClr val="262626"/>
                </a:solidFill>
                <a:latin typeface="微软雅黑"/>
                <a:cs typeface="微软雅黑"/>
              </a:rPr>
              <a:t> </a:t>
            </a:r>
            <a:endParaRPr sz="1500">
              <a:latin typeface="微软雅黑"/>
              <a:cs typeface="微软雅黑"/>
            </a:endParaRPr>
          </a:p>
          <a:p>
            <a:pPr marL="12700" marR="5080">
              <a:lnSpc>
                <a:spcPct val="130000"/>
              </a:lnSpc>
              <a:spcBef>
                <a:spcPts val="180"/>
              </a:spcBef>
            </a:pPr>
            <a:r>
              <a:rPr sz="1050" spc="-5">
                <a:solidFill>
                  <a:srgbClr val="262626"/>
                </a:solidFill>
                <a:latin typeface="微软雅黑"/>
                <a:cs typeface="微软雅黑"/>
              </a:rPr>
              <a:t>无论你的过去是如春花般千</a:t>
            </a:r>
            <a:r>
              <a:rPr sz="1050">
                <a:solidFill>
                  <a:srgbClr val="262626"/>
                </a:solidFill>
                <a:latin typeface="微软雅黑"/>
                <a:cs typeface="微软雅黑"/>
              </a:rPr>
              <a:t> </a:t>
            </a:r>
            <a:r>
              <a:rPr sz="1050" spc="-5">
                <a:solidFill>
                  <a:srgbClr val="262626"/>
                </a:solidFill>
                <a:latin typeface="微软雅黑"/>
                <a:cs typeface="微软雅黑"/>
              </a:rPr>
              <a:t>娇百媚，还是如秋草般枯萎，他们都不能决定你的未来！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914140" y="3079900"/>
            <a:ext cx="1625600" cy="795020"/>
          </a:xfrm>
          <a:prstGeom prst="rect">
            <a:avLst/>
          </a:prstGeom>
        </p:spPr>
        <p:txBody>
          <a:bodyPr vert="horz" wrap="square" lIns="0" tIns="114300" rIns="0" bIns="0" rtlCol="0">
            <a:spAutoFit/>
          </a:bodyPr>
          <a:lstStyle/>
          <a:p>
            <a:pPr marL="57150">
              <a:lnSpc>
                <a:spcPct val="100000"/>
              </a:lnSpc>
              <a:spcBef>
                <a:spcPts val="900"/>
              </a:spcBef>
            </a:pPr>
            <a:r>
              <a:rPr sz="1500" spc="-20">
                <a:solidFill>
                  <a:srgbClr val="262626"/>
                </a:solidFill>
                <a:latin typeface="微软雅黑"/>
                <a:cs typeface="微软雅黑"/>
              </a:rPr>
              <a:t>生 活</a:t>
            </a:r>
            <a:r>
              <a:rPr sz="1500" spc="-50">
                <a:solidFill>
                  <a:srgbClr val="262626"/>
                </a:solidFill>
                <a:latin typeface="微软雅黑"/>
                <a:cs typeface="微软雅黑"/>
              </a:rPr>
              <a:t> </a:t>
            </a:r>
            <a:endParaRPr sz="1500">
              <a:latin typeface="微软雅黑"/>
              <a:cs typeface="微软雅黑"/>
            </a:endParaRPr>
          </a:p>
          <a:p>
            <a:pPr marL="12700" marR="5080">
              <a:lnSpc>
                <a:spcPct val="130000"/>
              </a:lnSpc>
              <a:spcBef>
                <a:spcPts val="180"/>
              </a:spcBef>
            </a:pPr>
            <a:r>
              <a:rPr sz="1050" spc="-5">
                <a:solidFill>
                  <a:srgbClr val="262626"/>
                </a:solidFill>
                <a:latin typeface="微软雅黑"/>
                <a:cs typeface="微软雅黑"/>
              </a:rPr>
              <a:t>你将生活在现实而复杂的</a:t>
            </a:r>
            <a:r>
              <a:rPr sz="1050">
                <a:solidFill>
                  <a:srgbClr val="262626"/>
                </a:solidFill>
                <a:latin typeface="微软雅黑"/>
                <a:cs typeface="微软雅黑"/>
              </a:rPr>
              <a:t> </a:t>
            </a:r>
            <a:r>
              <a:rPr sz="1050" spc="-5">
                <a:solidFill>
                  <a:srgbClr val="262626"/>
                </a:solidFill>
                <a:latin typeface="微软雅黑"/>
                <a:cs typeface="微软雅黑"/>
              </a:rPr>
              <a:t>社会，而不是大学和天堂。</a:t>
            </a:r>
            <a:endParaRPr sz="10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1066800" y="1435100"/>
            <a:ext cx="4343400" cy="2668905"/>
            <a:chOff x="1066800" y="1435100"/>
            <a:chExt cx="4343400" cy="266890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683000" y="1435100"/>
              <a:ext cx="1726615" cy="1662088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066800" y="2425700"/>
              <a:ext cx="1828800" cy="1678192"/>
            </a:xfrm>
            <a:prstGeom prst="rect">
              <a:avLst/>
            </a:prstGeom>
          </p:spPr>
        </p:pic>
      </p:grpSp>
      <p:pic>
        <p:nvPicPr>
          <p:cNvPr id="13" name="object 13"/>
          <p:cNvPicPr/>
          <p:nvPr/>
        </p:nvPicPr>
        <p:blipFill>
          <a:blip r:embed="rId5"/>
          <a:stretch>
            <a:fillRect/>
          </a:stretch>
        </p:blipFill>
        <p:spPr>
          <a:xfrm>
            <a:off x="6172200" y="2476500"/>
            <a:ext cx="2020163" cy="202016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rect l="l" t="t" r="r" b="b"/>
            <a:pathLst>
              <a:path w="9144000" h="5143500">
                <a:moveTo>
                  <a:pt x="9144000" y="5143500"/>
                </a:moveTo>
                <a:lnTo>
                  <a:pt x="0" y="51435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5143500"/>
                </a:lnTo>
                <a:close/>
              </a:path>
            </a:pathLst>
          </a:custGeom>
          <a:solidFill>
            <a:srgbClr val="2EA5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MS Gothic"/>
                <a:cs typeface="MS Gothic"/>
              </a:rPr>
              <a:t>新教</a:t>
            </a:r>
            <a:r>
              <a:rPr spc="-10"/>
              <a:t>师角色心理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165100" y="406400"/>
            <a:ext cx="8794115" cy="4580890"/>
            <a:chOff x="165100" y="406400"/>
            <a:chExt cx="8794115" cy="4580890"/>
          </a:xfrm>
        </p:grpSpPr>
        <p:sp>
          <p:nvSpPr>
            <p:cNvPr id="5" name="object 5"/>
            <p:cNvSpPr/>
            <p:nvPr/>
          </p:nvSpPr>
          <p:spPr>
            <a:xfrm>
              <a:off x="189913" y="780756"/>
              <a:ext cx="8769350" cy="4206240"/>
            </a:xfrm>
            <a:custGeom>
              <a:rect l="l" t="t" r="r" b="b"/>
              <a:pathLst>
                <a:path w="8769350" h="4206240">
                  <a:moveTo>
                    <a:pt x="8769150" y="4206240"/>
                  </a:moveTo>
                  <a:lnTo>
                    <a:pt x="0" y="4206240"/>
                  </a:lnTo>
                  <a:lnTo>
                    <a:pt x="0" y="0"/>
                  </a:lnTo>
                  <a:lnTo>
                    <a:pt x="8769150" y="0"/>
                  </a:lnTo>
                  <a:lnTo>
                    <a:pt x="8769150" y="42062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5100" y="406400"/>
              <a:ext cx="361950" cy="36195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1103341" y="1815157"/>
            <a:ext cx="40640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200">
                <a:solidFill>
                  <a:srgbClr val="0C0C0C"/>
                </a:solidFill>
                <a:latin typeface="MS Gothic"/>
                <a:cs typeface="MS Gothic"/>
              </a:rPr>
              <a:t>一份小</a:t>
            </a:r>
            <a:r>
              <a:rPr sz="1200" spc="-5">
                <a:solidFill>
                  <a:srgbClr val="0C0C0C"/>
                </a:solidFill>
                <a:latin typeface="Microsoft JhengHei"/>
                <a:cs typeface="Microsoft JhengHei"/>
              </a:rPr>
              <a:t>调查：你喜欢做教师吗？做教师和学生们在一起能求</a:t>
            </a:r>
            <a:r>
              <a:rPr sz="1200">
                <a:solidFill>
                  <a:srgbClr val="0C0C0C"/>
                </a:solidFill>
                <a:latin typeface="MS Gothic"/>
                <a:cs typeface="MS Gothic"/>
              </a:rPr>
              <a:t>得一份心灵的宁静，我喜</a:t>
            </a:r>
            <a:r>
              <a:rPr sz="1200" spc="75">
                <a:solidFill>
                  <a:srgbClr val="0C0C0C"/>
                </a:solidFill>
                <a:latin typeface="Microsoft JhengHei"/>
                <a:cs typeface="Microsoft JhengHei"/>
              </a:rPr>
              <a:t>欢 </a:t>
            </a:r>
            <a:r>
              <a:rPr sz="1200">
                <a:solidFill>
                  <a:srgbClr val="0C0C0C"/>
                </a:solidFill>
                <a:latin typeface="MS Gothic"/>
                <a:cs typeface="MS Gothic"/>
              </a:rPr>
              <a:t>。我喜</a:t>
            </a:r>
            <a:r>
              <a:rPr sz="1200" spc="-5">
                <a:solidFill>
                  <a:srgbClr val="0C0C0C"/>
                </a:solidFill>
                <a:latin typeface="Microsoft JhengHei"/>
                <a:cs typeface="Microsoft JhengHei"/>
              </a:rPr>
              <a:t>欢做教师。因为教师是知识的化身，真、善、美是每个人的追求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55130" y="3163663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200">
                <a:solidFill>
                  <a:srgbClr val="0C0C0C"/>
                </a:solidFill>
                <a:latin typeface="MS Gothic"/>
                <a:cs typeface="MS Gothic"/>
              </a:rPr>
              <a:t>我</a:t>
            </a:r>
            <a:r>
              <a:rPr sz="1200" spc="-5">
                <a:solidFill>
                  <a:srgbClr val="0C0C0C"/>
                </a:solidFill>
                <a:latin typeface="Microsoft JhengHei"/>
                <a:cs typeface="Microsoft JhengHei"/>
              </a:rPr>
              <a:t>们有这个有利条件啊！还有就是教师可以传道、授业、解惑</a:t>
            </a:r>
            <a:r>
              <a:rPr sz="1200">
                <a:solidFill>
                  <a:srgbClr val="0C0C0C"/>
                </a:solidFill>
                <a:latin typeface="MS Gothic"/>
                <a:cs typeface="MS Gothic"/>
              </a:rPr>
              <a:t>不亦</a:t>
            </a:r>
            <a:r>
              <a:rPr sz="1200" spc="-5">
                <a:solidFill>
                  <a:srgbClr val="0C0C0C"/>
                </a:solidFill>
                <a:latin typeface="Microsoft JhengHei"/>
                <a:cs typeface="Microsoft JhengHei"/>
              </a:rPr>
              <a:t>乐乎？有寒假、暑假、双休日，呵呵，多少人羡慕啊！</a:t>
            </a:r>
            <a:endParaRPr sz="1200">
              <a:latin typeface="Microsoft JhengHei"/>
              <a:cs typeface="Microsoft JhengHe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084028" y="1511300"/>
            <a:ext cx="7145655" cy="2664460"/>
            <a:chOff x="1084028" y="1511300"/>
            <a:chExt cx="7145655" cy="2664460"/>
          </a:xfrm>
        </p:grpSpPr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626099" y="1511300"/>
              <a:ext cx="2603064" cy="2664242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084028" y="2952750"/>
              <a:ext cx="4069715" cy="0"/>
            </a:xfrm>
            <a:custGeom>
              <a:rect l="l" t="t" r="r" b="b"/>
              <a:pathLst>
                <a:path w="4069715">
                  <a:moveTo>
                    <a:pt x="0" y="0"/>
                  </a:moveTo>
                  <a:lnTo>
                    <a:pt x="4069581" y="0"/>
                  </a:lnTo>
                </a:path>
              </a:pathLst>
            </a:custGeom>
            <a:ln w="6350">
              <a:solidFill>
                <a:srgbClr val="2EA5BB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rect l="l" t="t" r="r" b="b"/>
            <a:pathLst>
              <a:path w="9144000" h="5143500">
                <a:moveTo>
                  <a:pt x="9144000" y="5143500"/>
                </a:moveTo>
                <a:lnTo>
                  <a:pt x="0" y="51435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5143500"/>
                </a:lnTo>
                <a:close/>
              </a:path>
            </a:pathLst>
          </a:custGeom>
          <a:solidFill>
            <a:srgbClr val="2EA5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MS Gothic"/>
                <a:cs typeface="MS Gothic"/>
              </a:rPr>
              <a:t>新教</a:t>
            </a:r>
            <a:r>
              <a:rPr spc="-10"/>
              <a:t>师角色心理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165100" y="406400"/>
            <a:ext cx="8794115" cy="4580890"/>
            <a:chOff x="165100" y="406400"/>
            <a:chExt cx="8794115" cy="4580890"/>
          </a:xfrm>
        </p:grpSpPr>
        <p:sp>
          <p:nvSpPr>
            <p:cNvPr id="5" name="object 5"/>
            <p:cNvSpPr/>
            <p:nvPr/>
          </p:nvSpPr>
          <p:spPr>
            <a:xfrm>
              <a:off x="189913" y="780756"/>
              <a:ext cx="8769350" cy="4206240"/>
            </a:xfrm>
            <a:custGeom>
              <a:rect l="l" t="t" r="r" b="b"/>
              <a:pathLst>
                <a:path w="8769350" h="4206240">
                  <a:moveTo>
                    <a:pt x="8769150" y="4206240"/>
                  </a:moveTo>
                  <a:lnTo>
                    <a:pt x="0" y="4206240"/>
                  </a:lnTo>
                  <a:lnTo>
                    <a:pt x="0" y="0"/>
                  </a:lnTo>
                  <a:lnTo>
                    <a:pt x="8769150" y="0"/>
                  </a:lnTo>
                  <a:lnTo>
                    <a:pt x="8769150" y="42062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5100" y="406400"/>
              <a:ext cx="361950" cy="36195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1069339" y="1462532"/>
            <a:ext cx="3279140" cy="2735580"/>
          </a:xfrm>
          <a:prstGeom prst="rect">
            <a:avLst/>
          </a:prstGeom>
        </p:spPr>
        <p:txBody>
          <a:bodyPr vert="horz" wrap="square" lIns="0" tIns="1720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5"/>
              </a:spcBef>
            </a:pPr>
            <a:r>
              <a:rPr sz="2000" b="1" spc="-30">
                <a:solidFill>
                  <a:srgbClr val="2EA5BB"/>
                </a:solidFill>
                <a:latin typeface="MS Gothic"/>
                <a:cs typeface="MS Gothic"/>
              </a:rPr>
              <a:t>感</a:t>
            </a:r>
            <a:r>
              <a:rPr sz="2000" b="1" spc="-20">
                <a:solidFill>
                  <a:srgbClr val="2EA5BB"/>
                </a:solidFill>
                <a:latin typeface="Microsoft JhengHei"/>
                <a:cs typeface="Microsoft JhengHei"/>
              </a:rPr>
              <a:t>觉清贫</a:t>
            </a:r>
            <a:endParaRPr sz="2000">
              <a:latin typeface="Microsoft JhengHei"/>
              <a:cs typeface="Microsoft JhengHei"/>
            </a:endParaRPr>
          </a:p>
          <a:p>
            <a:pPr marL="65405" marR="5080" algn="just">
              <a:lnSpc>
                <a:spcPct val="150000"/>
              </a:lnSpc>
              <a:spcBef>
                <a:spcPts val="40"/>
              </a:spcBef>
            </a:pPr>
            <a:r>
              <a:rPr sz="1400">
                <a:latin typeface="MS Gothic"/>
                <a:cs typeface="MS Gothic"/>
              </a:rPr>
              <a:t>我不喜</a:t>
            </a:r>
            <a:r>
              <a:rPr sz="1400" spc="-5">
                <a:latin typeface="Microsoft JhengHei"/>
                <a:cs typeface="Microsoft JhengHei"/>
              </a:rPr>
              <a:t>欢教师这个职业，虽然我曾经从教</a:t>
            </a:r>
            <a:r>
              <a:rPr sz="1400">
                <a:latin typeface="MS Gothic"/>
                <a:cs typeface="MS Gothic"/>
              </a:rPr>
              <a:t>十二年，在</a:t>
            </a:r>
            <a:r>
              <a:rPr sz="1400" spc="-5">
                <a:latin typeface="Microsoft JhengHei"/>
                <a:cs typeface="Microsoft JhengHei"/>
              </a:rPr>
              <a:t>这十二年里，我得到了不少鲜</a:t>
            </a:r>
            <a:r>
              <a:rPr sz="1400">
                <a:latin typeface="MS Gothic"/>
                <a:cs typeface="MS Gothic"/>
              </a:rPr>
              <a:t>花和掌声，但是我付出的，</a:t>
            </a:r>
            <a:r>
              <a:rPr sz="1400" spc="-10">
                <a:latin typeface="Microsoft JhengHei"/>
                <a:cs typeface="Microsoft JhengHei"/>
              </a:rPr>
              <a:t>远远比得到的</a:t>
            </a:r>
            <a:r>
              <a:rPr sz="1400">
                <a:latin typeface="MS Gothic"/>
                <a:cs typeface="MS Gothic"/>
              </a:rPr>
              <a:t>要不知多多少倍。而且</a:t>
            </a:r>
            <a:r>
              <a:rPr sz="1400" spc="-10">
                <a:latin typeface="Microsoft JhengHei"/>
                <a:cs typeface="Microsoft JhengHei"/>
              </a:rPr>
              <a:t>现在的孩子也不好</a:t>
            </a:r>
            <a:r>
              <a:rPr sz="1400">
                <a:latin typeface="MS Gothic"/>
                <a:cs typeface="MS Gothic"/>
              </a:rPr>
              <a:t>教，</a:t>
            </a:r>
            <a:r>
              <a:rPr sz="1400" spc="-5">
                <a:latin typeface="Microsoft JhengHei"/>
                <a:cs typeface="Microsoft JhengHei"/>
              </a:rPr>
              <a:t>说不得，打不得，轻不得，重不得。</a:t>
            </a:r>
            <a:r>
              <a:rPr sz="1400">
                <a:latin typeface="MS Gothic"/>
                <a:cs typeface="MS Gothic"/>
              </a:rPr>
              <a:t>当老</a:t>
            </a:r>
            <a:r>
              <a:rPr sz="1400" spc="-5">
                <a:latin typeface="Microsoft JhengHei"/>
                <a:cs typeface="Microsoft JhengHei"/>
              </a:rPr>
              <a:t>师给人的感觉是清贫，木讷，没有潮</a:t>
            </a:r>
            <a:r>
              <a:rPr sz="1400" spc="-20">
                <a:latin typeface="MS Gothic"/>
                <a:cs typeface="MS Gothic"/>
              </a:rPr>
              <a:t>流感。</a:t>
            </a:r>
            <a:endParaRPr sz="1400">
              <a:latin typeface="MS Gothic"/>
              <a:cs typeface="MS Gothic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953000" y="1962150"/>
            <a:ext cx="3197860" cy="323215"/>
          </a:xfrm>
          <a:prstGeom prst="rect">
            <a:avLst/>
          </a:prstGeom>
          <a:solidFill>
            <a:srgbClr val="2EA5BB"/>
          </a:solidFill>
        </p:spPr>
        <p:txBody>
          <a:bodyPr vert="horz" wrap="square" lIns="0" tIns="381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00"/>
              </a:spcBef>
            </a:pPr>
            <a:r>
              <a:rPr sz="1500" spc="180">
                <a:solidFill>
                  <a:srgbClr val="FFFFFF"/>
                </a:solidFill>
                <a:latin typeface="微软雅黑"/>
                <a:cs typeface="微软雅黑"/>
              </a:rPr>
              <a:t>说不得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953000" y="2536086"/>
            <a:ext cx="3197860" cy="323215"/>
          </a:xfrm>
          <a:prstGeom prst="rect">
            <a:avLst/>
          </a:prstGeom>
          <a:solidFill>
            <a:srgbClr val="FF860C"/>
          </a:solidFill>
        </p:spPr>
        <p:txBody>
          <a:bodyPr vert="horz" wrap="square" lIns="0" tIns="381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00"/>
              </a:spcBef>
            </a:pPr>
            <a:r>
              <a:rPr sz="1500" spc="180">
                <a:solidFill>
                  <a:srgbClr val="FFFFFF"/>
                </a:solidFill>
                <a:latin typeface="微软雅黑"/>
                <a:cs typeface="微软雅黑"/>
              </a:rPr>
              <a:t>打不得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953000" y="3110021"/>
            <a:ext cx="3197860" cy="323215"/>
          </a:xfrm>
          <a:prstGeom prst="rect">
            <a:avLst/>
          </a:prstGeom>
          <a:solidFill>
            <a:srgbClr val="2EA5BB"/>
          </a:solidFill>
        </p:spPr>
        <p:txBody>
          <a:bodyPr vert="horz" wrap="square" lIns="0" tIns="381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00"/>
              </a:spcBef>
            </a:pPr>
            <a:r>
              <a:rPr sz="1500" spc="180">
                <a:solidFill>
                  <a:srgbClr val="FFFFFF"/>
                </a:solidFill>
                <a:latin typeface="微软雅黑"/>
                <a:cs typeface="微软雅黑"/>
              </a:rPr>
              <a:t>轻不得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953000" y="3683956"/>
            <a:ext cx="3197860" cy="323215"/>
          </a:xfrm>
          <a:prstGeom prst="rect">
            <a:avLst/>
          </a:prstGeom>
          <a:solidFill>
            <a:srgbClr val="FF860C"/>
          </a:solidFill>
        </p:spPr>
        <p:txBody>
          <a:bodyPr vert="horz" wrap="square" lIns="0" tIns="381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00"/>
              </a:spcBef>
            </a:pPr>
            <a:r>
              <a:rPr sz="1500" spc="180">
                <a:solidFill>
                  <a:srgbClr val="FFFFFF"/>
                </a:solidFill>
                <a:latin typeface="微软雅黑"/>
                <a:cs typeface="微软雅黑"/>
              </a:rPr>
              <a:t>重不得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71775" y="487045"/>
            <a:ext cx="1447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solidFill>
                  <a:srgbClr val="FFFFFF"/>
                </a:solidFill>
                <a:latin typeface="MS Gothic"/>
                <a:cs typeface="MS Gothic"/>
              </a:rPr>
              <a:t>新教</a:t>
            </a:r>
            <a:r>
              <a:rPr sz="1600" spc="-10">
                <a:solidFill>
                  <a:srgbClr val="FFFFFF"/>
                </a:solidFill>
                <a:latin typeface="Microsoft JhengHei"/>
                <a:cs typeface="Microsoft JhengHei"/>
              </a:rPr>
              <a:t>师角色心理</a:t>
            </a:r>
            <a:endParaRPr sz="16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65100" y="406400"/>
            <a:ext cx="8794115" cy="4580890"/>
            <a:chOff x="165100" y="406400"/>
            <a:chExt cx="8794115" cy="4580890"/>
          </a:xfrm>
        </p:grpSpPr>
        <p:sp>
          <p:nvSpPr>
            <p:cNvPr id="4" name="object 4"/>
            <p:cNvSpPr/>
            <p:nvPr/>
          </p:nvSpPr>
          <p:spPr>
            <a:xfrm>
              <a:off x="189913" y="780756"/>
              <a:ext cx="8769350" cy="4206240"/>
            </a:xfrm>
            <a:custGeom>
              <a:rect l="l" t="t" r="r" b="b"/>
              <a:pathLst>
                <a:path w="8769350" h="4206240">
                  <a:moveTo>
                    <a:pt x="8769150" y="4206240"/>
                  </a:moveTo>
                  <a:lnTo>
                    <a:pt x="0" y="4206240"/>
                  </a:lnTo>
                  <a:lnTo>
                    <a:pt x="0" y="0"/>
                  </a:lnTo>
                  <a:lnTo>
                    <a:pt x="8769150" y="0"/>
                  </a:lnTo>
                  <a:lnTo>
                    <a:pt x="8769150" y="42062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5100" y="406400"/>
              <a:ext cx="361950" cy="36195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3327970" y="1876531"/>
              <a:ext cx="2425065" cy="2219325"/>
            </a:xfrm>
            <a:custGeom>
              <a:rect l="l" t="t" r="r" b="b"/>
              <a:pathLst>
                <a:path w="2425065" h="2219325">
                  <a:moveTo>
                    <a:pt x="2219202" y="2219218"/>
                  </a:moveTo>
                  <a:lnTo>
                    <a:pt x="205500" y="2219218"/>
                  </a:lnTo>
                  <a:lnTo>
                    <a:pt x="158381" y="2213790"/>
                  </a:lnTo>
                  <a:lnTo>
                    <a:pt x="115126" y="2198331"/>
                  </a:lnTo>
                  <a:lnTo>
                    <a:pt x="76970" y="2174072"/>
                  </a:lnTo>
                  <a:lnTo>
                    <a:pt x="45146" y="2142248"/>
                  </a:lnTo>
                  <a:lnTo>
                    <a:pt x="20887" y="2104092"/>
                  </a:lnTo>
                  <a:lnTo>
                    <a:pt x="5427" y="2060837"/>
                  </a:lnTo>
                  <a:lnTo>
                    <a:pt x="0" y="2013718"/>
                  </a:lnTo>
                  <a:lnTo>
                    <a:pt x="0" y="205499"/>
                  </a:lnTo>
                  <a:lnTo>
                    <a:pt x="5427" y="158380"/>
                  </a:lnTo>
                  <a:lnTo>
                    <a:pt x="20887" y="115125"/>
                  </a:lnTo>
                  <a:lnTo>
                    <a:pt x="45146" y="76969"/>
                  </a:lnTo>
                  <a:lnTo>
                    <a:pt x="76970" y="45145"/>
                  </a:lnTo>
                  <a:lnTo>
                    <a:pt x="115126" y="20887"/>
                  </a:lnTo>
                  <a:lnTo>
                    <a:pt x="158381" y="5427"/>
                  </a:lnTo>
                  <a:lnTo>
                    <a:pt x="205499" y="0"/>
                  </a:lnTo>
                  <a:lnTo>
                    <a:pt x="2219202" y="0"/>
                  </a:lnTo>
                  <a:lnTo>
                    <a:pt x="2266321" y="5427"/>
                  </a:lnTo>
                  <a:lnTo>
                    <a:pt x="2309575" y="20887"/>
                  </a:lnTo>
                  <a:lnTo>
                    <a:pt x="2347731" y="45145"/>
                  </a:lnTo>
                  <a:lnTo>
                    <a:pt x="2379555" y="76970"/>
                  </a:lnTo>
                  <a:lnTo>
                    <a:pt x="2403814" y="115126"/>
                  </a:lnTo>
                  <a:lnTo>
                    <a:pt x="2419274" y="158380"/>
                  </a:lnTo>
                  <a:lnTo>
                    <a:pt x="2424701" y="205499"/>
                  </a:lnTo>
                  <a:lnTo>
                    <a:pt x="2424701" y="2013718"/>
                  </a:lnTo>
                  <a:lnTo>
                    <a:pt x="2419274" y="2060837"/>
                  </a:lnTo>
                  <a:lnTo>
                    <a:pt x="2403814" y="2104092"/>
                  </a:lnTo>
                  <a:lnTo>
                    <a:pt x="2379555" y="2142248"/>
                  </a:lnTo>
                  <a:lnTo>
                    <a:pt x="2347731" y="2174072"/>
                  </a:lnTo>
                  <a:lnTo>
                    <a:pt x="2309575" y="2198331"/>
                  </a:lnTo>
                  <a:lnTo>
                    <a:pt x="2266321" y="2213790"/>
                  </a:lnTo>
                  <a:lnTo>
                    <a:pt x="2219202" y="2219218"/>
                  </a:lnTo>
                  <a:close/>
                </a:path>
              </a:pathLst>
            </a:custGeom>
            <a:solidFill>
              <a:srgbClr val="2EA5B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970279" y="2228316"/>
            <a:ext cx="1625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MS Gothic"/>
                <a:cs typeface="MS Gothic"/>
              </a:rPr>
              <a:t>作</a:t>
            </a:r>
            <a:r>
              <a:rPr sz="1400" spc="-10">
                <a:latin typeface="Microsoft JhengHei"/>
                <a:cs typeface="Microsoft JhengHei"/>
              </a:rPr>
              <a:t>为一位新教师，需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70279" y="2655036"/>
            <a:ext cx="1625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10">
                <a:latin typeface="MS Gothic"/>
                <a:cs typeface="MS Gothic"/>
              </a:rPr>
              <a:t>要哪些方面的心理成</a:t>
            </a:r>
            <a:endParaRPr sz="1400">
              <a:latin typeface="MS Gothic"/>
              <a:cs typeface="MS Gothic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70279" y="3081756"/>
            <a:ext cx="1625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10">
                <a:latin typeface="Microsoft JhengHei"/>
                <a:cs typeface="Microsoft JhengHei"/>
              </a:rPr>
              <a:t>长？正确处理自己与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70279" y="3508476"/>
            <a:ext cx="9144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10">
                <a:latin typeface="MS Gothic"/>
                <a:cs typeface="MS Gothic"/>
              </a:rPr>
              <a:t>同事的关系</a:t>
            </a:r>
            <a:endParaRPr sz="1400">
              <a:latin typeface="MS Gothic"/>
              <a:cs typeface="MS Gothic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834876" y="2511628"/>
            <a:ext cx="1447800" cy="858519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91440" marR="5080" indent="-79375">
              <a:lnSpc>
                <a:spcPts val="3200"/>
              </a:lnSpc>
              <a:spcBef>
                <a:spcPts val="340"/>
              </a:spcBef>
            </a:pP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做教</a:t>
            </a:r>
            <a:r>
              <a:rPr sz="2800" spc="-25">
                <a:solidFill>
                  <a:srgbClr val="FFFFFF"/>
                </a:solidFill>
                <a:latin typeface="Microsoft JhengHei"/>
                <a:cs typeface="Microsoft JhengHei"/>
              </a:rPr>
              <a:t>师你</a:t>
            </a: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快</a:t>
            </a:r>
            <a:r>
              <a:rPr sz="2800">
                <a:solidFill>
                  <a:srgbClr val="FFFFFF"/>
                </a:solidFill>
                <a:latin typeface="Microsoft JhengHei"/>
                <a:cs typeface="Microsoft JhengHei"/>
              </a:rPr>
              <a:t>乐吗</a:t>
            </a:r>
            <a:r>
              <a:rPr sz="2800" spc="-50">
                <a:solidFill>
                  <a:srgbClr val="FFFFFF"/>
                </a:solidFill>
                <a:latin typeface="Arial"/>
                <a:cs typeface="Arial"/>
              </a:rPr>
              <a:t>?</a:t>
            </a:r>
            <a:endParaRPr sz="2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508050" y="2501142"/>
            <a:ext cx="16700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Microsoft JhengHei"/>
                <a:cs typeface="Microsoft JhengHei"/>
              </a:rPr>
              <a:t>习惯决定性格</a:t>
            </a:r>
            <a:r>
              <a:rPr sz="1400">
                <a:latin typeface="Calibri"/>
                <a:cs typeface="Calibri"/>
              </a:rPr>
              <a:t>,</a:t>
            </a:r>
            <a:r>
              <a:rPr sz="1400" spc="-20">
                <a:latin typeface="MS Gothic"/>
                <a:cs typeface="MS Gothic"/>
              </a:rPr>
              <a:t>性格决</a:t>
            </a:r>
            <a:endParaRPr sz="1400">
              <a:latin typeface="MS Gothic"/>
              <a:cs typeface="MS Gothic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508050" y="2959836"/>
            <a:ext cx="1625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MS Gothic"/>
                <a:cs typeface="MS Gothic"/>
              </a:rPr>
              <a:t>定命运，正确</a:t>
            </a:r>
            <a:r>
              <a:rPr sz="1400" spc="-20">
                <a:latin typeface="Microsoft JhengHei"/>
                <a:cs typeface="Microsoft JhengHei"/>
              </a:rPr>
              <a:t>处理与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508050" y="3386556"/>
            <a:ext cx="9144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10">
                <a:latin typeface="MS Gothic"/>
                <a:cs typeface="MS Gothic"/>
              </a:rPr>
              <a:t>学生的关系</a:t>
            </a:r>
            <a:endParaRPr sz="1400">
              <a:latin typeface="MS Gothic"/>
              <a:cs typeface="MS Gothic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660970" y="1871932"/>
            <a:ext cx="7797800" cy="2223135"/>
          </a:xfrm>
          <a:custGeom>
            <a:rect l="l" t="t" r="r" b="b"/>
            <a:pathLst>
              <a:path w="7797800" h="2223135">
                <a:moveTo>
                  <a:pt x="0" y="209352"/>
                </a:moveTo>
                <a:lnTo>
                  <a:pt x="5427" y="162233"/>
                </a:lnTo>
                <a:lnTo>
                  <a:pt x="20887" y="118979"/>
                </a:lnTo>
                <a:lnTo>
                  <a:pt x="45145" y="80823"/>
                </a:lnTo>
                <a:lnTo>
                  <a:pt x="76969" y="48999"/>
                </a:lnTo>
                <a:lnTo>
                  <a:pt x="115125" y="24740"/>
                </a:lnTo>
                <a:lnTo>
                  <a:pt x="158380" y="9280"/>
                </a:lnTo>
                <a:lnTo>
                  <a:pt x="205499" y="3853"/>
                </a:lnTo>
                <a:lnTo>
                  <a:pt x="2219201" y="3853"/>
                </a:lnTo>
                <a:lnTo>
                  <a:pt x="2266320" y="9280"/>
                </a:lnTo>
                <a:lnTo>
                  <a:pt x="2309574" y="24740"/>
                </a:lnTo>
                <a:lnTo>
                  <a:pt x="2347730" y="48999"/>
                </a:lnTo>
                <a:lnTo>
                  <a:pt x="2379554" y="80823"/>
                </a:lnTo>
                <a:lnTo>
                  <a:pt x="2403813" y="118979"/>
                </a:lnTo>
                <a:lnTo>
                  <a:pt x="2419273" y="162233"/>
                </a:lnTo>
                <a:lnTo>
                  <a:pt x="2424700" y="209352"/>
                </a:lnTo>
                <a:lnTo>
                  <a:pt x="2424700" y="2017571"/>
                </a:lnTo>
                <a:lnTo>
                  <a:pt x="2419273" y="2064690"/>
                </a:lnTo>
                <a:lnTo>
                  <a:pt x="2403813" y="2107945"/>
                </a:lnTo>
                <a:lnTo>
                  <a:pt x="2379554" y="2146101"/>
                </a:lnTo>
                <a:lnTo>
                  <a:pt x="2347730" y="2177925"/>
                </a:lnTo>
                <a:lnTo>
                  <a:pt x="2309574" y="2202184"/>
                </a:lnTo>
                <a:lnTo>
                  <a:pt x="2266320" y="2217643"/>
                </a:lnTo>
                <a:lnTo>
                  <a:pt x="2219201" y="2223071"/>
                </a:lnTo>
                <a:lnTo>
                  <a:pt x="205499" y="2223071"/>
                </a:lnTo>
                <a:lnTo>
                  <a:pt x="158380" y="2217644"/>
                </a:lnTo>
                <a:lnTo>
                  <a:pt x="115126" y="2202184"/>
                </a:lnTo>
                <a:lnTo>
                  <a:pt x="76970" y="2177925"/>
                </a:lnTo>
                <a:lnTo>
                  <a:pt x="45146" y="2146101"/>
                </a:lnTo>
                <a:lnTo>
                  <a:pt x="20887" y="2107945"/>
                </a:lnTo>
                <a:lnTo>
                  <a:pt x="5427" y="2064691"/>
                </a:lnTo>
                <a:lnTo>
                  <a:pt x="0" y="2017572"/>
                </a:lnTo>
                <a:lnTo>
                  <a:pt x="0" y="209352"/>
                </a:lnTo>
                <a:close/>
              </a:path>
              <a:path w="7797800" h="2223135">
                <a:moveTo>
                  <a:pt x="5372528" y="205499"/>
                </a:moveTo>
                <a:lnTo>
                  <a:pt x="5377955" y="158380"/>
                </a:lnTo>
                <a:lnTo>
                  <a:pt x="5393415" y="115126"/>
                </a:lnTo>
                <a:lnTo>
                  <a:pt x="5417674" y="76970"/>
                </a:lnTo>
                <a:lnTo>
                  <a:pt x="5449498" y="45145"/>
                </a:lnTo>
                <a:lnTo>
                  <a:pt x="5487654" y="20887"/>
                </a:lnTo>
                <a:lnTo>
                  <a:pt x="5530908" y="5427"/>
                </a:lnTo>
                <a:lnTo>
                  <a:pt x="5578027" y="0"/>
                </a:lnTo>
                <a:lnTo>
                  <a:pt x="7591729" y="0"/>
                </a:lnTo>
                <a:lnTo>
                  <a:pt x="7638847" y="5427"/>
                </a:lnTo>
                <a:lnTo>
                  <a:pt x="7682102" y="20887"/>
                </a:lnTo>
                <a:lnTo>
                  <a:pt x="7720258" y="45145"/>
                </a:lnTo>
                <a:lnTo>
                  <a:pt x="7752082" y="76970"/>
                </a:lnTo>
                <a:lnTo>
                  <a:pt x="7776341" y="115126"/>
                </a:lnTo>
                <a:lnTo>
                  <a:pt x="7791800" y="158380"/>
                </a:lnTo>
                <a:lnTo>
                  <a:pt x="7797228" y="205499"/>
                </a:lnTo>
                <a:lnTo>
                  <a:pt x="7797229" y="2013718"/>
                </a:lnTo>
                <a:lnTo>
                  <a:pt x="7791800" y="2060837"/>
                </a:lnTo>
                <a:lnTo>
                  <a:pt x="7776341" y="2104091"/>
                </a:lnTo>
                <a:lnTo>
                  <a:pt x="7752082" y="2142247"/>
                </a:lnTo>
                <a:lnTo>
                  <a:pt x="7720258" y="2174072"/>
                </a:lnTo>
                <a:lnTo>
                  <a:pt x="7682102" y="2198330"/>
                </a:lnTo>
                <a:lnTo>
                  <a:pt x="7638848" y="2213790"/>
                </a:lnTo>
                <a:lnTo>
                  <a:pt x="7591729" y="2219218"/>
                </a:lnTo>
                <a:lnTo>
                  <a:pt x="5578028" y="2219218"/>
                </a:lnTo>
                <a:lnTo>
                  <a:pt x="5530908" y="2213791"/>
                </a:lnTo>
                <a:lnTo>
                  <a:pt x="5487654" y="2198331"/>
                </a:lnTo>
                <a:lnTo>
                  <a:pt x="5449498" y="2174072"/>
                </a:lnTo>
                <a:lnTo>
                  <a:pt x="5417674" y="2142248"/>
                </a:lnTo>
                <a:lnTo>
                  <a:pt x="5393415" y="2104092"/>
                </a:lnTo>
                <a:lnTo>
                  <a:pt x="5377955" y="2060838"/>
                </a:lnTo>
                <a:lnTo>
                  <a:pt x="5372528" y="2013718"/>
                </a:lnTo>
                <a:lnTo>
                  <a:pt x="5372528" y="205499"/>
                </a:lnTo>
                <a:close/>
              </a:path>
            </a:pathLst>
          </a:custGeom>
          <a:ln w="12700">
            <a:solidFill>
              <a:srgbClr val="2EA5BB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rect l="l" t="t" r="r" b="b"/>
            <a:pathLst>
              <a:path w="9144000" h="5143500">
                <a:moveTo>
                  <a:pt x="9144000" y="5143500"/>
                </a:moveTo>
                <a:lnTo>
                  <a:pt x="0" y="51435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5143500"/>
                </a:lnTo>
                <a:close/>
              </a:path>
            </a:pathLst>
          </a:custGeom>
          <a:solidFill>
            <a:srgbClr val="2EA5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MS Gothic"/>
                <a:cs typeface="MS Gothic"/>
              </a:rPr>
              <a:t>新教</a:t>
            </a:r>
            <a:r>
              <a:rPr spc="-10"/>
              <a:t>师角色心理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165100" y="406400"/>
            <a:ext cx="8794115" cy="4580890"/>
            <a:chOff x="165100" y="406400"/>
            <a:chExt cx="8794115" cy="4580890"/>
          </a:xfrm>
        </p:grpSpPr>
        <p:sp>
          <p:nvSpPr>
            <p:cNvPr id="5" name="object 5"/>
            <p:cNvSpPr/>
            <p:nvPr/>
          </p:nvSpPr>
          <p:spPr>
            <a:xfrm>
              <a:off x="189913" y="780756"/>
              <a:ext cx="8769350" cy="4206240"/>
            </a:xfrm>
            <a:custGeom>
              <a:rect l="l" t="t" r="r" b="b"/>
              <a:pathLst>
                <a:path w="8769350" h="4206240">
                  <a:moveTo>
                    <a:pt x="8769150" y="4206240"/>
                  </a:moveTo>
                  <a:lnTo>
                    <a:pt x="0" y="4206240"/>
                  </a:lnTo>
                  <a:lnTo>
                    <a:pt x="0" y="0"/>
                  </a:lnTo>
                  <a:lnTo>
                    <a:pt x="8769150" y="0"/>
                  </a:lnTo>
                  <a:lnTo>
                    <a:pt x="8769150" y="42062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5100" y="406400"/>
              <a:ext cx="361950" cy="36195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840741" y="1518256"/>
            <a:ext cx="7226300" cy="12414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400">
                <a:solidFill>
                  <a:srgbClr val="0C0C0C"/>
                </a:solidFill>
                <a:latin typeface="MS Gothic"/>
                <a:cs typeface="MS Gothic"/>
              </a:rPr>
              <a:t>你的学生尊敬你</a:t>
            </a:r>
            <a:r>
              <a:rPr sz="1400">
                <a:solidFill>
                  <a:srgbClr val="0C0C0C"/>
                </a:solidFill>
                <a:latin typeface="Microsoft JhengHei"/>
                <a:cs typeface="Microsoft JhengHei"/>
              </a:rPr>
              <a:t>吗？</a:t>
            </a:r>
            <a:r>
              <a:rPr sz="1400">
                <a:solidFill>
                  <a:srgbClr val="0C0C0C"/>
                </a:solidFill>
                <a:latin typeface="MS Gothic"/>
                <a:cs typeface="MS Gothic"/>
              </a:rPr>
              <a:t>“最受学生</a:t>
            </a:r>
            <a:r>
              <a:rPr sz="1400">
                <a:solidFill>
                  <a:srgbClr val="0C0C0C"/>
                </a:solidFill>
                <a:latin typeface="Microsoft JhengHei"/>
                <a:cs typeface="Microsoft JhengHei"/>
              </a:rPr>
              <a:t>欢迎的十种老师</a:t>
            </a:r>
            <a:r>
              <a:rPr sz="1400">
                <a:solidFill>
                  <a:srgbClr val="0C0C0C"/>
                </a:solidFill>
                <a:latin typeface="MS Gothic"/>
                <a:cs typeface="MS Gothic"/>
              </a:rPr>
              <a:t>”一是像父</a:t>
            </a:r>
            <a:r>
              <a:rPr sz="1400" spc="15">
                <a:solidFill>
                  <a:srgbClr val="0C0C0C"/>
                </a:solidFill>
                <a:latin typeface="Microsoft JhengHei"/>
                <a:cs typeface="Microsoft JhengHei"/>
              </a:rPr>
              <a:t>亲一样严而有度的老师 </a:t>
            </a:r>
            <a:r>
              <a:rPr sz="1400" spc="-15">
                <a:solidFill>
                  <a:srgbClr val="0C0C0C"/>
                </a:solidFill>
                <a:latin typeface="MS Gothic"/>
                <a:cs typeface="MS Gothic"/>
              </a:rPr>
              <a:t>，二是像</a:t>
            </a:r>
            <a:r>
              <a:rPr sz="1400">
                <a:solidFill>
                  <a:srgbClr val="0C0C0C"/>
                </a:solidFill>
                <a:latin typeface="MS Gothic"/>
                <a:cs typeface="MS Gothic"/>
              </a:rPr>
              <a:t>母</a:t>
            </a:r>
            <a:r>
              <a:rPr sz="1400" spc="35">
                <a:solidFill>
                  <a:srgbClr val="0C0C0C"/>
                </a:solidFill>
                <a:latin typeface="Microsoft JhengHei"/>
                <a:cs typeface="Microsoft JhengHei"/>
              </a:rPr>
              <a:t>亲一样慈爱的老师 </a:t>
            </a:r>
            <a:r>
              <a:rPr sz="1400">
                <a:solidFill>
                  <a:srgbClr val="0C0C0C"/>
                </a:solidFill>
                <a:latin typeface="MS Gothic"/>
                <a:cs typeface="MS Gothic"/>
              </a:rPr>
              <a:t>，三是</a:t>
            </a:r>
            <a:r>
              <a:rPr sz="1400" spc="70">
                <a:solidFill>
                  <a:srgbClr val="0C0C0C"/>
                </a:solidFill>
                <a:latin typeface="Microsoft JhengHei"/>
                <a:cs typeface="Microsoft JhengHei"/>
              </a:rPr>
              <a:t>实习老师 </a:t>
            </a:r>
            <a:r>
              <a:rPr sz="1400">
                <a:solidFill>
                  <a:srgbClr val="0C0C0C"/>
                </a:solidFill>
                <a:latin typeface="MS Gothic"/>
                <a:cs typeface="MS Gothic"/>
              </a:rPr>
              <a:t>，四是有</a:t>
            </a:r>
            <a:r>
              <a:rPr sz="1400" spc="40">
                <a:solidFill>
                  <a:srgbClr val="0C0C0C"/>
                </a:solidFill>
                <a:latin typeface="Microsoft JhengHei"/>
                <a:cs typeface="Microsoft JhengHei"/>
              </a:rPr>
              <a:t>宽容精神的老师 </a:t>
            </a:r>
            <a:r>
              <a:rPr sz="1400">
                <a:solidFill>
                  <a:srgbClr val="0C0C0C"/>
                </a:solidFill>
                <a:latin typeface="MS Gothic"/>
                <a:cs typeface="MS Gothic"/>
              </a:rPr>
              <a:t>，五是</a:t>
            </a:r>
            <a:r>
              <a:rPr sz="1400" spc="-15">
                <a:solidFill>
                  <a:srgbClr val="0C0C0C"/>
                </a:solidFill>
                <a:latin typeface="Microsoft JhengHei"/>
                <a:cs typeface="Microsoft JhengHei"/>
              </a:rPr>
              <a:t>帅哥老师</a:t>
            </a:r>
            <a:endParaRPr sz="1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250">
              <a:latin typeface="Microsoft JhengHei"/>
              <a:cs typeface="Microsoft JhengHei"/>
            </a:endParaRPr>
          </a:p>
          <a:p>
            <a:pPr marL="20320">
              <a:lnSpc>
                <a:spcPct val="100000"/>
              </a:lnSpc>
            </a:pPr>
            <a:r>
              <a:rPr sz="1800">
                <a:solidFill>
                  <a:srgbClr val="2EA5BB"/>
                </a:solidFill>
                <a:latin typeface="MS Gothic"/>
                <a:cs typeface="MS Gothic"/>
              </a:rPr>
              <a:t>你的学生喜</a:t>
            </a:r>
            <a:r>
              <a:rPr sz="1800" spc="-15">
                <a:solidFill>
                  <a:srgbClr val="2EA5BB"/>
                </a:solidFill>
                <a:latin typeface="Microsoft JhengHei"/>
                <a:cs typeface="Microsoft JhengHei"/>
              </a:rPr>
              <a:t>欢你吗？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42378" y="2953318"/>
            <a:ext cx="4949190" cy="307975"/>
          </a:xfrm>
          <a:prstGeom prst="rect">
            <a:avLst/>
          </a:prstGeom>
          <a:solidFill>
            <a:srgbClr val="FFFFFF"/>
          </a:solidFill>
          <a:ln w="9525">
            <a:solidFill>
              <a:srgbClr val="2EA5BB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00"/>
              </a:spcBef>
            </a:pPr>
            <a:r>
              <a:rPr sz="1400">
                <a:latin typeface="MS Gothic"/>
                <a:cs typeface="MS Gothic"/>
              </a:rPr>
              <a:t>慈</a:t>
            </a:r>
            <a:r>
              <a:rPr sz="1400" spc="-15">
                <a:latin typeface="Microsoft JhengHei"/>
                <a:cs typeface="Microsoft JhengHei"/>
              </a:rPr>
              <a:t>爱的老师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42378" y="3369621"/>
            <a:ext cx="4949190" cy="307975"/>
          </a:xfrm>
          <a:prstGeom prst="rect">
            <a:avLst/>
          </a:prstGeom>
          <a:solidFill>
            <a:srgbClr val="FFFFFF"/>
          </a:solidFill>
          <a:ln w="9525">
            <a:solidFill>
              <a:srgbClr val="FF860C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00"/>
              </a:spcBef>
            </a:pPr>
            <a:r>
              <a:rPr sz="1400" spc="-10">
                <a:latin typeface="Microsoft JhengHei"/>
                <a:cs typeface="Microsoft JhengHei"/>
              </a:rPr>
              <a:t>宽容精神的老师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42378" y="3787973"/>
            <a:ext cx="4949190" cy="307975"/>
          </a:xfrm>
          <a:prstGeom prst="rect">
            <a:avLst/>
          </a:prstGeom>
          <a:solidFill>
            <a:srgbClr val="FFFFFF"/>
          </a:solidFill>
          <a:ln w="9525">
            <a:solidFill>
              <a:srgbClr val="2EA5BB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00"/>
              </a:spcBef>
            </a:pPr>
            <a:r>
              <a:rPr sz="1400" spc="-15">
                <a:latin typeface="Microsoft JhengHei"/>
                <a:cs typeface="Microsoft JhengHei"/>
              </a:rPr>
              <a:t>帅哥老师</a:t>
            </a:r>
            <a:endParaRPr sz="1400">
              <a:latin typeface="Microsoft JhengHei"/>
              <a:cs typeface="Microsoft JhengHei"/>
            </a:endParaRPr>
          </a:p>
        </p:txBody>
      </p:sp>
      <p:pic>
        <p:nvPicPr>
          <p:cNvPr id="11" name="object 11"/>
          <p:cNvPicPr/>
          <p:nvPr/>
        </p:nvPicPr>
        <p:blipFill>
          <a:blip r:embed="rId3"/>
          <a:stretch>
            <a:fillRect/>
          </a:stretch>
        </p:blipFill>
        <p:spPr>
          <a:xfrm>
            <a:off x="6096000" y="2273300"/>
            <a:ext cx="2057400" cy="19731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71775" y="487045"/>
            <a:ext cx="1447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solidFill>
                  <a:srgbClr val="FFFFFF"/>
                </a:solidFill>
                <a:latin typeface="MS Gothic"/>
                <a:cs typeface="MS Gothic"/>
              </a:rPr>
              <a:t>新教</a:t>
            </a:r>
            <a:r>
              <a:rPr sz="1600" spc="-10">
                <a:solidFill>
                  <a:srgbClr val="FFFFFF"/>
                </a:solidFill>
                <a:latin typeface="Microsoft JhengHei"/>
                <a:cs typeface="Microsoft JhengHei"/>
              </a:rPr>
              <a:t>师角色心理</a:t>
            </a:r>
            <a:endParaRPr sz="16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65100" y="406400"/>
            <a:ext cx="8794115" cy="4580890"/>
            <a:chOff x="165100" y="406400"/>
            <a:chExt cx="8794115" cy="4580890"/>
          </a:xfrm>
        </p:grpSpPr>
        <p:sp>
          <p:nvSpPr>
            <p:cNvPr id="4" name="object 4"/>
            <p:cNvSpPr/>
            <p:nvPr/>
          </p:nvSpPr>
          <p:spPr>
            <a:xfrm>
              <a:off x="189913" y="780756"/>
              <a:ext cx="8769350" cy="4206240"/>
            </a:xfrm>
            <a:custGeom>
              <a:rect l="l" t="t" r="r" b="b"/>
              <a:pathLst>
                <a:path w="8769350" h="4206240">
                  <a:moveTo>
                    <a:pt x="8769150" y="4206240"/>
                  </a:moveTo>
                  <a:lnTo>
                    <a:pt x="0" y="4206240"/>
                  </a:lnTo>
                  <a:lnTo>
                    <a:pt x="0" y="0"/>
                  </a:lnTo>
                  <a:lnTo>
                    <a:pt x="8769150" y="0"/>
                  </a:lnTo>
                  <a:lnTo>
                    <a:pt x="8769150" y="42062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5100" y="406400"/>
              <a:ext cx="361950" cy="361950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1300736" y="2346048"/>
            <a:ext cx="1447800" cy="1625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400">
                <a:solidFill>
                  <a:srgbClr val="262626"/>
                </a:solidFill>
                <a:latin typeface="MS Gothic"/>
                <a:cs typeface="MS Gothic"/>
              </a:rPr>
              <a:t>美女老</a:t>
            </a:r>
            <a:r>
              <a:rPr sz="1400" spc="-10">
                <a:solidFill>
                  <a:srgbClr val="262626"/>
                </a:solidFill>
                <a:latin typeface="Microsoft JhengHei"/>
                <a:cs typeface="Microsoft JhengHei"/>
              </a:rPr>
              <a:t>师，风趣幽</a:t>
            </a:r>
            <a:r>
              <a:rPr sz="1400">
                <a:solidFill>
                  <a:srgbClr val="262626"/>
                </a:solidFill>
                <a:latin typeface="MS Gothic"/>
                <a:cs typeface="MS Gothic"/>
              </a:rPr>
              <a:t>默的老</a:t>
            </a:r>
            <a:r>
              <a:rPr sz="1400" spc="170">
                <a:solidFill>
                  <a:srgbClr val="262626"/>
                </a:solidFill>
                <a:latin typeface="Microsoft JhengHei"/>
                <a:cs typeface="Microsoft JhengHei"/>
              </a:rPr>
              <a:t>师 </a:t>
            </a:r>
            <a:r>
              <a:rPr sz="1400">
                <a:solidFill>
                  <a:srgbClr val="262626"/>
                </a:solidFill>
                <a:latin typeface="MS Gothic"/>
                <a:cs typeface="MS Gothic"/>
              </a:rPr>
              <a:t>，有</a:t>
            </a:r>
            <a:r>
              <a:rPr sz="1400" spc="-50">
                <a:solidFill>
                  <a:srgbClr val="262626"/>
                </a:solidFill>
                <a:latin typeface="Microsoft JhengHei"/>
                <a:cs typeface="Microsoft JhengHei"/>
              </a:rPr>
              <a:t>爱</a:t>
            </a:r>
            <a:r>
              <a:rPr sz="1400">
                <a:solidFill>
                  <a:srgbClr val="262626"/>
                </a:solidFill>
                <a:latin typeface="MS Gothic"/>
                <a:cs typeface="MS Gothic"/>
              </a:rPr>
              <a:t>心的老</a:t>
            </a:r>
            <a:r>
              <a:rPr sz="1400" spc="170">
                <a:solidFill>
                  <a:srgbClr val="262626"/>
                </a:solidFill>
                <a:latin typeface="Microsoft JhengHei"/>
                <a:cs typeface="Microsoft JhengHei"/>
              </a:rPr>
              <a:t>师 </a:t>
            </a:r>
            <a:r>
              <a:rPr sz="1400">
                <a:solidFill>
                  <a:srgbClr val="262626"/>
                </a:solidFill>
                <a:latin typeface="MS Gothic"/>
                <a:cs typeface="MS Gothic"/>
              </a:rPr>
              <a:t>，</a:t>
            </a:r>
            <a:r>
              <a:rPr sz="1400" spc="-25">
                <a:solidFill>
                  <a:srgbClr val="262626"/>
                </a:solidFill>
                <a:latin typeface="Microsoft JhengHei"/>
                <a:cs typeface="Microsoft JhengHei"/>
              </a:rPr>
              <a:t>说到</a:t>
            </a:r>
            <a:r>
              <a:rPr sz="1400">
                <a:solidFill>
                  <a:srgbClr val="262626"/>
                </a:solidFill>
                <a:latin typeface="MS Gothic"/>
                <a:cs typeface="MS Gothic"/>
              </a:rPr>
              <a:t>做到的老</a:t>
            </a:r>
            <a:r>
              <a:rPr sz="1400" spc="170">
                <a:solidFill>
                  <a:srgbClr val="262626"/>
                </a:solidFill>
                <a:latin typeface="Microsoft JhengHei"/>
                <a:cs typeface="Microsoft JhengHei"/>
              </a:rPr>
              <a:t>师 </a:t>
            </a:r>
            <a:r>
              <a:rPr sz="1400" spc="-25">
                <a:solidFill>
                  <a:srgbClr val="262626"/>
                </a:solidFill>
                <a:latin typeface="MS Gothic"/>
                <a:cs typeface="MS Gothic"/>
              </a:rPr>
              <a:t>，真</a:t>
            </a:r>
            <a:r>
              <a:rPr sz="1400">
                <a:solidFill>
                  <a:srgbClr val="262626"/>
                </a:solidFill>
                <a:latin typeface="MS Gothic"/>
                <a:cs typeface="MS Gothic"/>
              </a:rPr>
              <a:t>才</a:t>
            </a:r>
            <a:r>
              <a:rPr sz="1400" spc="-10">
                <a:solidFill>
                  <a:srgbClr val="262626"/>
                </a:solidFill>
                <a:latin typeface="Microsoft JhengHei"/>
                <a:cs typeface="Microsoft JhengHei"/>
              </a:rPr>
              <a:t>实学的老师</a:t>
            </a:r>
            <a:endParaRPr sz="1400">
              <a:latin typeface="Microsoft JhengHei"/>
              <a:cs typeface="Microsoft JhengHe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1063246" y="1835693"/>
            <a:ext cx="1967864" cy="2376170"/>
            <a:chOff x="1063246" y="1835693"/>
            <a:chExt cx="1967864" cy="2376170"/>
          </a:xfrm>
        </p:grpSpPr>
        <p:sp>
          <p:nvSpPr>
            <p:cNvPr id="8" name="object 8"/>
            <p:cNvSpPr/>
            <p:nvPr/>
          </p:nvSpPr>
          <p:spPr>
            <a:xfrm>
              <a:off x="1069596" y="1919096"/>
              <a:ext cx="1955164" cy="2286000"/>
            </a:xfrm>
            <a:custGeom>
              <a:rect l="l" t="t" r="r" b="b"/>
              <a:pathLst>
                <a:path w="1955164" h="2286000">
                  <a:moveTo>
                    <a:pt x="0" y="96974"/>
                  </a:moveTo>
                  <a:lnTo>
                    <a:pt x="7620" y="59227"/>
                  </a:lnTo>
                  <a:lnTo>
                    <a:pt x="28403" y="28403"/>
                  </a:lnTo>
                  <a:lnTo>
                    <a:pt x="59227" y="7620"/>
                  </a:lnTo>
                  <a:lnTo>
                    <a:pt x="96974" y="0"/>
                  </a:lnTo>
                  <a:lnTo>
                    <a:pt x="1858150" y="0"/>
                  </a:lnTo>
                  <a:lnTo>
                    <a:pt x="1895897" y="7620"/>
                  </a:lnTo>
                  <a:lnTo>
                    <a:pt x="1926721" y="28403"/>
                  </a:lnTo>
                  <a:lnTo>
                    <a:pt x="1947504" y="59227"/>
                  </a:lnTo>
                  <a:lnTo>
                    <a:pt x="1955125" y="96974"/>
                  </a:lnTo>
                  <a:lnTo>
                    <a:pt x="1955125" y="2189026"/>
                  </a:lnTo>
                  <a:lnTo>
                    <a:pt x="1947504" y="2226772"/>
                  </a:lnTo>
                  <a:lnTo>
                    <a:pt x="1926722" y="2257596"/>
                  </a:lnTo>
                  <a:lnTo>
                    <a:pt x="1895897" y="2278378"/>
                  </a:lnTo>
                  <a:lnTo>
                    <a:pt x="1858151" y="2285999"/>
                  </a:lnTo>
                  <a:lnTo>
                    <a:pt x="96974" y="2286000"/>
                  </a:lnTo>
                  <a:lnTo>
                    <a:pt x="59227" y="2278378"/>
                  </a:lnTo>
                  <a:lnTo>
                    <a:pt x="28403" y="2257596"/>
                  </a:lnTo>
                  <a:lnTo>
                    <a:pt x="7620" y="2226771"/>
                  </a:lnTo>
                  <a:lnTo>
                    <a:pt x="0" y="2189025"/>
                  </a:lnTo>
                  <a:lnTo>
                    <a:pt x="0" y="96974"/>
                  </a:lnTo>
                  <a:close/>
                </a:path>
              </a:pathLst>
            </a:custGeom>
            <a:ln w="12700">
              <a:solidFill>
                <a:srgbClr val="2EA5B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536523" y="1835693"/>
              <a:ext cx="1039494" cy="257175"/>
            </a:xfrm>
            <a:custGeom>
              <a:rect l="l" t="t" r="r" b="b"/>
              <a:pathLst>
                <a:path w="1039494" h="257175">
                  <a:moveTo>
                    <a:pt x="42799" y="256794"/>
                  </a:moveTo>
                  <a:lnTo>
                    <a:pt x="3363" y="230653"/>
                  </a:lnTo>
                  <a:lnTo>
                    <a:pt x="0" y="42799"/>
                  </a:lnTo>
                  <a:lnTo>
                    <a:pt x="3363" y="26140"/>
                  </a:lnTo>
                  <a:lnTo>
                    <a:pt x="12535" y="12535"/>
                  </a:lnTo>
                  <a:lnTo>
                    <a:pt x="26140" y="3363"/>
                  </a:lnTo>
                  <a:lnTo>
                    <a:pt x="42799" y="0"/>
                  </a:lnTo>
                  <a:lnTo>
                    <a:pt x="996568" y="0"/>
                  </a:lnTo>
                  <a:lnTo>
                    <a:pt x="1013227" y="3363"/>
                  </a:lnTo>
                  <a:lnTo>
                    <a:pt x="1026831" y="12535"/>
                  </a:lnTo>
                  <a:lnTo>
                    <a:pt x="1036004" y="26140"/>
                  </a:lnTo>
                  <a:lnTo>
                    <a:pt x="1039367" y="42799"/>
                  </a:lnTo>
                  <a:lnTo>
                    <a:pt x="1039367" y="213994"/>
                  </a:lnTo>
                  <a:lnTo>
                    <a:pt x="1013227" y="253430"/>
                  </a:lnTo>
                  <a:lnTo>
                    <a:pt x="42799" y="256794"/>
                  </a:lnTo>
                  <a:close/>
                </a:path>
              </a:pathLst>
            </a:custGeom>
            <a:solidFill>
              <a:srgbClr val="2EA5B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3789261" y="2395802"/>
            <a:ext cx="1270000" cy="1625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400">
                <a:solidFill>
                  <a:srgbClr val="262626"/>
                </a:solidFill>
                <a:latin typeface="MS Gothic"/>
                <a:cs typeface="MS Gothic"/>
              </a:rPr>
              <a:t>学生喜</a:t>
            </a:r>
            <a:r>
              <a:rPr sz="1400" spc="-15">
                <a:solidFill>
                  <a:srgbClr val="262626"/>
                </a:solidFill>
                <a:latin typeface="Microsoft JhengHei"/>
                <a:cs typeface="Microsoft JhengHei"/>
              </a:rPr>
              <a:t>欢有人格</a:t>
            </a:r>
            <a:r>
              <a:rPr sz="1400">
                <a:solidFill>
                  <a:srgbClr val="262626"/>
                </a:solidFill>
                <a:latin typeface="MS Gothic"/>
                <a:cs typeface="MS Gothic"/>
              </a:rPr>
              <a:t>魅力的老</a:t>
            </a:r>
            <a:r>
              <a:rPr sz="1400" spc="-20">
                <a:solidFill>
                  <a:srgbClr val="262626"/>
                </a:solidFill>
                <a:latin typeface="Microsoft JhengHei"/>
                <a:cs typeface="Microsoft JhengHei"/>
              </a:rPr>
              <a:t>师，发</a:t>
            </a:r>
            <a:r>
              <a:rPr sz="1400" spc="-10">
                <a:solidFill>
                  <a:srgbClr val="262626"/>
                </a:solidFill>
                <a:latin typeface="MS Gothic"/>
                <a:cs typeface="MS Gothic"/>
              </a:rPr>
              <a:t>自内心地尊重学</a:t>
            </a:r>
            <a:r>
              <a:rPr sz="1400">
                <a:solidFill>
                  <a:srgbClr val="262626"/>
                </a:solidFill>
                <a:latin typeface="MS Gothic"/>
                <a:cs typeface="MS Gothic"/>
              </a:rPr>
              <a:t>生学会</a:t>
            </a:r>
            <a:r>
              <a:rPr sz="1400" spc="-15">
                <a:solidFill>
                  <a:srgbClr val="262626"/>
                </a:solidFill>
                <a:latin typeface="Microsoft JhengHei"/>
                <a:cs typeface="Microsoft JhengHei"/>
              </a:rPr>
              <a:t>倾听学生</a:t>
            </a:r>
            <a:r>
              <a:rPr sz="1400" spc="-20">
                <a:solidFill>
                  <a:srgbClr val="262626"/>
                </a:solidFill>
                <a:latin typeface="MS Gothic"/>
                <a:cs typeface="MS Gothic"/>
              </a:rPr>
              <a:t>的心声</a:t>
            </a:r>
            <a:endParaRPr sz="1400">
              <a:latin typeface="MS Gothic"/>
              <a:cs typeface="MS Gothic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3425446" y="1739900"/>
            <a:ext cx="4725670" cy="2491105"/>
            <a:chOff x="3425446" y="1739900"/>
            <a:chExt cx="4725670" cy="2491105"/>
          </a:xfrm>
        </p:grpSpPr>
        <p:sp>
          <p:nvSpPr>
            <p:cNvPr id="12" name="object 12"/>
            <p:cNvSpPr/>
            <p:nvPr/>
          </p:nvSpPr>
          <p:spPr>
            <a:xfrm>
              <a:off x="3431796" y="1938146"/>
              <a:ext cx="1955164" cy="2286000"/>
            </a:xfrm>
            <a:custGeom>
              <a:rect l="l" t="t" r="r" b="b"/>
              <a:pathLst>
                <a:path w="1955164" h="2286000">
                  <a:moveTo>
                    <a:pt x="0" y="96974"/>
                  </a:moveTo>
                  <a:lnTo>
                    <a:pt x="7621" y="59227"/>
                  </a:lnTo>
                  <a:lnTo>
                    <a:pt x="28403" y="28403"/>
                  </a:lnTo>
                  <a:lnTo>
                    <a:pt x="59227" y="7620"/>
                  </a:lnTo>
                  <a:lnTo>
                    <a:pt x="96974" y="0"/>
                  </a:lnTo>
                  <a:lnTo>
                    <a:pt x="1858151" y="0"/>
                  </a:lnTo>
                  <a:lnTo>
                    <a:pt x="1895897" y="7620"/>
                  </a:lnTo>
                  <a:lnTo>
                    <a:pt x="1926721" y="28403"/>
                  </a:lnTo>
                  <a:lnTo>
                    <a:pt x="1947504" y="59227"/>
                  </a:lnTo>
                  <a:lnTo>
                    <a:pt x="1955124" y="96974"/>
                  </a:lnTo>
                  <a:lnTo>
                    <a:pt x="1955125" y="2189026"/>
                  </a:lnTo>
                  <a:lnTo>
                    <a:pt x="1947504" y="2226772"/>
                  </a:lnTo>
                  <a:lnTo>
                    <a:pt x="1926721" y="2257596"/>
                  </a:lnTo>
                  <a:lnTo>
                    <a:pt x="1895897" y="2278378"/>
                  </a:lnTo>
                  <a:lnTo>
                    <a:pt x="1858150" y="2285999"/>
                  </a:lnTo>
                  <a:lnTo>
                    <a:pt x="96974" y="2286000"/>
                  </a:lnTo>
                  <a:lnTo>
                    <a:pt x="59227" y="2278378"/>
                  </a:lnTo>
                  <a:lnTo>
                    <a:pt x="28403" y="2257596"/>
                  </a:lnTo>
                  <a:lnTo>
                    <a:pt x="7620" y="2226771"/>
                  </a:lnTo>
                  <a:lnTo>
                    <a:pt x="0" y="2189025"/>
                  </a:lnTo>
                  <a:lnTo>
                    <a:pt x="0" y="96974"/>
                  </a:lnTo>
                  <a:close/>
                </a:path>
              </a:pathLst>
            </a:custGeom>
            <a:ln w="12699">
              <a:solidFill>
                <a:srgbClr val="FF860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3898723" y="1809749"/>
              <a:ext cx="1039494" cy="257175"/>
            </a:xfrm>
            <a:custGeom>
              <a:rect l="l" t="t" r="r" b="b"/>
              <a:pathLst>
                <a:path w="1039494" h="257175">
                  <a:moveTo>
                    <a:pt x="42800" y="256794"/>
                  </a:moveTo>
                  <a:lnTo>
                    <a:pt x="3363" y="230653"/>
                  </a:lnTo>
                  <a:lnTo>
                    <a:pt x="0" y="42799"/>
                  </a:lnTo>
                  <a:lnTo>
                    <a:pt x="3363" y="26140"/>
                  </a:lnTo>
                  <a:lnTo>
                    <a:pt x="12535" y="12535"/>
                  </a:lnTo>
                  <a:lnTo>
                    <a:pt x="26140" y="3363"/>
                  </a:lnTo>
                  <a:lnTo>
                    <a:pt x="42799" y="0"/>
                  </a:lnTo>
                  <a:lnTo>
                    <a:pt x="996568" y="0"/>
                  </a:lnTo>
                  <a:lnTo>
                    <a:pt x="1036004" y="26140"/>
                  </a:lnTo>
                  <a:lnTo>
                    <a:pt x="1039368" y="213994"/>
                  </a:lnTo>
                  <a:lnTo>
                    <a:pt x="1036004" y="230653"/>
                  </a:lnTo>
                  <a:lnTo>
                    <a:pt x="1026832" y="244258"/>
                  </a:lnTo>
                  <a:lnTo>
                    <a:pt x="1013228" y="253430"/>
                  </a:lnTo>
                  <a:lnTo>
                    <a:pt x="996568" y="256793"/>
                  </a:lnTo>
                  <a:lnTo>
                    <a:pt x="42800" y="256794"/>
                  </a:lnTo>
                  <a:close/>
                </a:path>
              </a:pathLst>
            </a:custGeom>
            <a:solidFill>
              <a:srgbClr val="FF860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15000" y="1739900"/>
              <a:ext cx="2435603" cy="2443484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MS Gothic"/>
                <a:cs typeface="MS Gothic"/>
              </a:rPr>
              <a:t>新教</a:t>
            </a:r>
            <a:r>
              <a:rPr spc="-10"/>
              <a:t>师角色心理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165100" y="406400"/>
            <a:ext cx="8794115" cy="4580890"/>
            <a:chOff x="165100" y="406400"/>
            <a:chExt cx="8794115" cy="4580890"/>
          </a:xfrm>
        </p:grpSpPr>
        <p:sp>
          <p:nvSpPr>
            <p:cNvPr id="4" name="object 4"/>
            <p:cNvSpPr/>
            <p:nvPr/>
          </p:nvSpPr>
          <p:spPr>
            <a:xfrm>
              <a:off x="189913" y="780756"/>
              <a:ext cx="8769350" cy="4206240"/>
            </a:xfrm>
            <a:custGeom>
              <a:rect l="l" t="t" r="r" b="b"/>
              <a:pathLst>
                <a:path w="8769350" h="4206240">
                  <a:moveTo>
                    <a:pt x="8769150" y="4206240"/>
                  </a:moveTo>
                  <a:lnTo>
                    <a:pt x="0" y="4206240"/>
                  </a:lnTo>
                  <a:lnTo>
                    <a:pt x="0" y="0"/>
                  </a:lnTo>
                  <a:lnTo>
                    <a:pt x="8769150" y="0"/>
                  </a:lnTo>
                  <a:lnTo>
                    <a:pt x="8769150" y="42062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5100" y="406400"/>
              <a:ext cx="361950" cy="361950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1010599" y="1744979"/>
            <a:ext cx="2311400" cy="739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30000"/>
              </a:lnSpc>
              <a:spcBef>
                <a:spcPts val="100"/>
              </a:spcBef>
            </a:pPr>
            <a:r>
              <a:rPr sz="1200" spc="-5">
                <a:solidFill>
                  <a:srgbClr val="262626"/>
                </a:solidFill>
                <a:latin typeface="微软雅黑"/>
                <a:cs typeface="微软雅黑"/>
              </a:rPr>
              <a:t>尊重别人是一种美德，它会赢得认同、欣赏和合作。请你记住：不尊重朋友，你将失去快乐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82039" y="3133511"/>
            <a:ext cx="2159000" cy="9766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30000"/>
              </a:lnSpc>
              <a:spcBef>
                <a:spcPts val="100"/>
              </a:spcBef>
            </a:pPr>
            <a:r>
              <a:rPr sz="1200" spc="-5">
                <a:solidFill>
                  <a:srgbClr val="262626"/>
                </a:solidFill>
                <a:latin typeface="微软雅黑"/>
                <a:cs typeface="微软雅黑"/>
              </a:rPr>
              <a:t>不尊重同事，你将失去合作；不尊重领导，你将失去机会；不尊重长者，你将失去品格；不尊重自己，你将失去自我。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717540" y="1897379"/>
            <a:ext cx="2336800" cy="5010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1200" spc="-5">
                <a:solidFill>
                  <a:srgbClr val="262626"/>
                </a:solidFill>
                <a:latin typeface="微软雅黑"/>
                <a:cs typeface="微软雅黑"/>
              </a:rPr>
              <a:t>我痛恨一切只教训我却不能丰富或</a:t>
            </a:r>
            <a:r>
              <a:rPr sz="1200" spc="-10">
                <a:solidFill>
                  <a:srgbClr val="262626"/>
                </a:solidFill>
                <a:latin typeface="微软雅黑"/>
                <a:cs typeface="微软雅黑"/>
              </a:rPr>
              <a:t>直接加快我行动的事物。——歌德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781040" y="3317924"/>
            <a:ext cx="2311400" cy="739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30000"/>
              </a:lnSpc>
              <a:spcBef>
                <a:spcPts val="100"/>
              </a:spcBef>
            </a:pPr>
            <a:r>
              <a:rPr sz="1200" spc="-5">
                <a:solidFill>
                  <a:srgbClr val="262626"/>
                </a:solidFill>
                <a:latin typeface="微软雅黑"/>
                <a:cs typeface="微软雅黑"/>
              </a:rPr>
              <a:t>当一个学生向教师诉说：“老师他们又打我了”之时，你能从中听出</a:t>
            </a:r>
            <a:r>
              <a:rPr sz="1200" spc="-20">
                <a:solidFill>
                  <a:srgbClr val="262626"/>
                </a:solidFill>
                <a:latin typeface="微软雅黑"/>
                <a:cs typeface="微软雅黑"/>
              </a:rPr>
              <a:t>什么？</a:t>
            </a:r>
            <a:endParaRPr sz="1200">
              <a:latin typeface="微软雅黑"/>
              <a:cs typeface="微软雅黑"/>
            </a:endParaRPr>
          </a:p>
        </p:txBody>
      </p:sp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3396109" y="1739900"/>
            <a:ext cx="2086545" cy="249471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rect l="l" t="t" r="r" b="b"/>
            <a:pathLst>
              <a:path w="9144000" h="5143500">
                <a:moveTo>
                  <a:pt x="9144000" y="5143500"/>
                </a:moveTo>
                <a:lnTo>
                  <a:pt x="0" y="51435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5143500"/>
                </a:lnTo>
                <a:close/>
              </a:path>
            </a:pathLst>
          </a:custGeom>
          <a:solidFill>
            <a:srgbClr val="2EA5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MS Gothic"/>
                <a:cs typeface="MS Gothic"/>
              </a:rPr>
              <a:t>新教</a:t>
            </a:r>
            <a:r>
              <a:rPr spc="-10"/>
              <a:t>师角色心理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165100" y="406400"/>
            <a:ext cx="8794115" cy="4580890"/>
            <a:chOff x="165100" y="406400"/>
            <a:chExt cx="8794115" cy="4580890"/>
          </a:xfrm>
        </p:grpSpPr>
        <p:sp>
          <p:nvSpPr>
            <p:cNvPr id="5" name="object 5"/>
            <p:cNvSpPr/>
            <p:nvPr/>
          </p:nvSpPr>
          <p:spPr>
            <a:xfrm>
              <a:off x="189913" y="780756"/>
              <a:ext cx="8769350" cy="4206240"/>
            </a:xfrm>
            <a:custGeom>
              <a:rect l="l" t="t" r="r" b="b"/>
              <a:pathLst>
                <a:path w="8769350" h="4206240">
                  <a:moveTo>
                    <a:pt x="8769150" y="4206240"/>
                  </a:moveTo>
                  <a:lnTo>
                    <a:pt x="0" y="4206240"/>
                  </a:lnTo>
                  <a:lnTo>
                    <a:pt x="0" y="0"/>
                  </a:lnTo>
                  <a:lnTo>
                    <a:pt x="8769150" y="0"/>
                  </a:lnTo>
                  <a:lnTo>
                    <a:pt x="8769150" y="42062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5100" y="406400"/>
              <a:ext cx="361950" cy="36195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6096000" y="1747751"/>
            <a:ext cx="2057400" cy="308610"/>
          </a:xfrm>
          <a:prstGeom prst="rect">
            <a:avLst/>
          </a:prstGeom>
          <a:solidFill>
            <a:srgbClr val="2EA5BB"/>
          </a:solidFill>
        </p:spPr>
        <p:txBody>
          <a:bodyPr vert="horz" wrap="square" lIns="0" tIns="5651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45"/>
              </a:spcBef>
            </a:pPr>
            <a:r>
              <a:rPr sz="1350" spc="-25">
                <a:solidFill>
                  <a:srgbClr val="FFFFFF"/>
                </a:solidFill>
                <a:latin typeface="MS Gothic"/>
                <a:cs typeface="MS Gothic"/>
              </a:rPr>
              <a:t>懦弱</a:t>
            </a:r>
            <a:endParaRPr sz="1350">
              <a:latin typeface="MS Gothic"/>
              <a:cs typeface="MS Gothic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094005" y="2251615"/>
            <a:ext cx="2057400" cy="308610"/>
          </a:xfrm>
          <a:prstGeom prst="rect">
            <a:avLst/>
          </a:prstGeom>
          <a:solidFill>
            <a:srgbClr val="FF860C"/>
          </a:solidFill>
        </p:spPr>
        <p:txBody>
          <a:bodyPr vert="horz" wrap="square" lIns="0" tIns="5651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45"/>
              </a:spcBef>
            </a:pPr>
            <a:r>
              <a:rPr sz="1350" spc="-25">
                <a:solidFill>
                  <a:srgbClr val="FFFFFF"/>
                </a:solidFill>
                <a:latin typeface="MS Gothic"/>
                <a:cs typeface="MS Gothic"/>
              </a:rPr>
              <a:t>温和</a:t>
            </a:r>
            <a:endParaRPr sz="1350">
              <a:latin typeface="MS Gothic"/>
              <a:cs typeface="MS Gothic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094003" y="2755479"/>
            <a:ext cx="2057400" cy="308610"/>
          </a:xfrm>
          <a:prstGeom prst="rect">
            <a:avLst/>
          </a:prstGeom>
          <a:solidFill>
            <a:srgbClr val="2EA5BB"/>
          </a:solidFill>
        </p:spPr>
        <p:txBody>
          <a:bodyPr vert="horz" wrap="square" lIns="0" tIns="5651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45"/>
              </a:spcBef>
            </a:pPr>
            <a:r>
              <a:rPr sz="1350" spc="-20">
                <a:solidFill>
                  <a:srgbClr val="FFFFFF"/>
                </a:solidFill>
                <a:latin typeface="MS Gothic"/>
                <a:cs typeface="MS Gothic"/>
              </a:rPr>
              <a:t>不合群</a:t>
            </a:r>
            <a:endParaRPr sz="1350">
              <a:latin typeface="MS Gothic"/>
              <a:cs typeface="MS Gothic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38433" y="1653683"/>
            <a:ext cx="50038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MS Gothic"/>
                <a:cs typeface="MS Gothic"/>
              </a:rPr>
              <a:t>他的欲望和需求：需要教</a:t>
            </a:r>
            <a:r>
              <a:rPr sz="1400" spc="-5">
                <a:solidFill>
                  <a:srgbClr val="404040"/>
                </a:solidFill>
                <a:latin typeface="Microsoft JhengHei"/>
                <a:cs typeface="Microsoft JhengHei"/>
              </a:rPr>
              <a:t>师的帮助和保护。他的情感：焦虑，</a:t>
            </a:r>
            <a:r>
              <a:rPr sz="1400" spc="-50">
                <a:solidFill>
                  <a:srgbClr val="404040"/>
                </a:solidFill>
                <a:latin typeface="Microsoft JhengHei"/>
                <a:cs typeface="Microsoft JhengHei"/>
              </a:rPr>
              <a:t> </a:t>
            </a:r>
            <a:r>
              <a:rPr sz="1400">
                <a:solidFill>
                  <a:srgbClr val="404040"/>
                </a:solidFill>
                <a:latin typeface="Microsoft JhengHei"/>
                <a:cs typeface="Microsoft JhengHei"/>
              </a:rPr>
              <a:t>愤怒，不满和失望（上次他们就打我了，老师为什么不管呢</a:t>
            </a:r>
            <a:r>
              <a:rPr sz="1400" spc="-25">
                <a:solidFill>
                  <a:srgbClr val="404040"/>
                </a:solidFill>
                <a:latin typeface="Microsoft JhengHei"/>
                <a:cs typeface="Microsoft JhengHei"/>
              </a:rPr>
              <a:t>？）</a:t>
            </a:r>
            <a:r>
              <a:rPr sz="1400">
                <a:solidFill>
                  <a:srgbClr val="404040"/>
                </a:solidFill>
                <a:latin typeface="MS Gothic"/>
                <a:cs typeface="MS Gothic"/>
              </a:rPr>
              <a:t>他的思想：打人不好，打人者</a:t>
            </a:r>
            <a:r>
              <a:rPr sz="1400">
                <a:solidFill>
                  <a:srgbClr val="404040"/>
                </a:solidFill>
                <a:latin typeface="Microsoft JhengHei"/>
                <a:cs typeface="Microsoft JhengHei"/>
              </a:rPr>
              <a:t>应该受到惩罚（</a:t>
            </a:r>
            <a:r>
              <a:rPr sz="1400" spc="-10">
                <a:solidFill>
                  <a:srgbClr val="404040"/>
                </a:solidFill>
                <a:latin typeface="Microsoft JhengHei"/>
                <a:cs typeface="Microsoft JhengHei"/>
              </a:rPr>
              <a:t>最简单的公平正</a:t>
            </a:r>
            <a:r>
              <a:rPr sz="1400" spc="-50">
                <a:solidFill>
                  <a:srgbClr val="404040"/>
                </a:solidFill>
                <a:latin typeface="Microsoft JhengHei"/>
                <a:cs typeface="Microsoft JhengHei"/>
              </a:rPr>
              <a:t> </a:t>
            </a:r>
            <a:r>
              <a:rPr sz="1400">
                <a:solidFill>
                  <a:srgbClr val="404040"/>
                </a:solidFill>
                <a:latin typeface="Microsoft JhengHei"/>
                <a:cs typeface="Microsoft JhengHei"/>
              </a:rPr>
              <a:t>义的思想）</a:t>
            </a:r>
            <a:r>
              <a:rPr sz="1400" spc="-5">
                <a:solidFill>
                  <a:srgbClr val="404040"/>
                </a:solidFill>
                <a:latin typeface="Microsoft JhengHei"/>
                <a:cs typeface="Microsoft JhengHei"/>
              </a:rPr>
              <a:t>他的疾病：孤独，恐惧，是精神和肉体的弱者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66203" y="3292211"/>
            <a:ext cx="7185659" cy="727710"/>
          </a:xfrm>
          <a:prstGeom prst="rect">
            <a:avLst/>
          </a:prstGeom>
          <a:solidFill>
            <a:srgbClr val="FFFFFF"/>
          </a:solidFill>
          <a:ln w="12700">
            <a:solidFill>
              <a:srgbClr val="2EA5BB"/>
            </a:solidFill>
          </a:ln>
        </p:spPr>
        <p:txBody>
          <a:bodyPr vert="horz" wrap="square" lIns="0" tIns="47625" rIns="0" bIns="0" rtlCol="0">
            <a:spAutoFit/>
          </a:bodyPr>
          <a:lstStyle/>
          <a:p>
            <a:pPr marL="1403350" marR="261620" indent="-1066800">
              <a:lnSpc>
                <a:spcPct val="150000"/>
              </a:lnSpc>
              <a:spcBef>
                <a:spcPts val="375"/>
              </a:spcBef>
            </a:pPr>
            <a:r>
              <a:rPr sz="1400">
                <a:solidFill>
                  <a:srgbClr val="404040"/>
                </a:solidFill>
                <a:latin typeface="MS Gothic"/>
                <a:cs typeface="MS Gothic"/>
              </a:rPr>
              <a:t>他的个性：懦弱，温和，不合群，依</a:t>
            </a:r>
            <a:r>
              <a:rPr sz="1400">
                <a:solidFill>
                  <a:srgbClr val="404040"/>
                </a:solidFill>
                <a:latin typeface="Microsoft JhengHei"/>
                <a:cs typeface="Microsoft JhengHei"/>
              </a:rPr>
              <a:t>赖心强他与他人的关系：紧张，对立（</a:t>
            </a:r>
            <a:r>
              <a:rPr sz="1400" spc="-15">
                <a:solidFill>
                  <a:srgbClr val="404040"/>
                </a:solidFill>
                <a:latin typeface="Microsoft JhengHei"/>
                <a:cs typeface="Microsoft JhengHei"/>
              </a:rPr>
              <a:t>班级里面</a:t>
            </a:r>
            <a:r>
              <a:rPr sz="1400">
                <a:solidFill>
                  <a:srgbClr val="404040"/>
                </a:solidFill>
                <a:latin typeface="MS Gothic"/>
                <a:cs typeface="MS Gothic"/>
              </a:rPr>
              <a:t>出</a:t>
            </a:r>
            <a:r>
              <a:rPr sz="1400">
                <a:solidFill>
                  <a:srgbClr val="404040"/>
                </a:solidFill>
                <a:latin typeface="Microsoft JhengHei"/>
                <a:cs typeface="Microsoft JhengHei"/>
              </a:rPr>
              <a:t>现了非正式群体，产生了学生与学生之间的不和谐。</a:t>
            </a:r>
            <a:r>
              <a:rPr sz="1400" spc="-50">
                <a:solidFill>
                  <a:srgbClr val="404040"/>
                </a:solidFill>
                <a:latin typeface="Microsoft JhengHei"/>
                <a:cs typeface="Microsoft JhengHei"/>
              </a:rPr>
              <a:t>）</a:t>
            </a:r>
            <a:endParaRPr sz="1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rect l="l" t="t" r="r" b="b"/>
            <a:pathLst>
              <a:path w="9144000" h="5143500">
                <a:moveTo>
                  <a:pt x="9144000" y="5143500"/>
                </a:moveTo>
                <a:lnTo>
                  <a:pt x="0" y="51435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5143500"/>
                </a:lnTo>
                <a:close/>
              </a:path>
            </a:pathLst>
          </a:custGeom>
          <a:solidFill>
            <a:srgbClr val="2EA5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MS Gothic"/>
                <a:cs typeface="MS Gothic"/>
              </a:rPr>
              <a:t>新教</a:t>
            </a:r>
            <a:r>
              <a:rPr spc="-10"/>
              <a:t>师角色心理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165100" y="406400"/>
            <a:ext cx="8794115" cy="4580890"/>
            <a:chOff x="165100" y="406400"/>
            <a:chExt cx="8794115" cy="4580890"/>
          </a:xfrm>
        </p:grpSpPr>
        <p:sp>
          <p:nvSpPr>
            <p:cNvPr id="5" name="object 5"/>
            <p:cNvSpPr/>
            <p:nvPr/>
          </p:nvSpPr>
          <p:spPr>
            <a:xfrm>
              <a:off x="189913" y="780756"/>
              <a:ext cx="8769350" cy="4206240"/>
            </a:xfrm>
            <a:custGeom>
              <a:rect l="l" t="t" r="r" b="b"/>
              <a:pathLst>
                <a:path w="8769350" h="4206240">
                  <a:moveTo>
                    <a:pt x="8769150" y="4206240"/>
                  </a:moveTo>
                  <a:lnTo>
                    <a:pt x="0" y="4206240"/>
                  </a:lnTo>
                  <a:lnTo>
                    <a:pt x="0" y="0"/>
                  </a:lnTo>
                  <a:lnTo>
                    <a:pt x="8769150" y="0"/>
                  </a:lnTo>
                  <a:lnTo>
                    <a:pt x="8769150" y="42062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5100" y="406400"/>
              <a:ext cx="361950" cy="36195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6705600" y="1740753"/>
            <a:ext cx="998855" cy="831215"/>
          </a:xfrm>
          <a:prstGeom prst="rect">
            <a:avLst/>
          </a:prstGeom>
          <a:solidFill>
            <a:srgbClr val="2EA5BB"/>
          </a:solidFill>
        </p:spPr>
        <p:txBody>
          <a:bodyPr vert="horz" wrap="square" lIns="0" tIns="55244" rIns="0" bIns="0" rtlCol="0">
            <a:spAutoFit/>
          </a:bodyPr>
          <a:lstStyle/>
          <a:p>
            <a:pPr marL="194310">
              <a:lnSpc>
                <a:spcPct val="100000"/>
              </a:lnSpc>
              <a:spcBef>
                <a:spcPts val="434"/>
              </a:spcBef>
            </a:pPr>
            <a:r>
              <a:rPr sz="2400" b="1" spc="-30">
                <a:solidFill>
                  <a:srgbClr val="FFFFFF"/>
                </a:solidFill>
                <a:latin typeface="MS Gothic"/>
                <a:cs typeface="MS Gothic"/>
              </a:rPr>
              <a:t>心</a:t>
            </a:r>
            <a:r>
              <a:rPr sz="2400" b="1" spc="-50">
                <a:solidFill>
                  <a:srgbClr val="FFFFFF"/>
                </a:solidFill>
                <a:latin typeface="MS Gothic"/>
                <a:cs typeface="MS Gothic"/>
              </a:rPr>
              <a:t>里</a:t>
            </a:r>
            <a:endParaRPr sz="2400">
              <a:latin typeface="MS Gothic"/>
              <a:cs typeface="MS Gothic"/>
            </a:endParaRPr>
          </a:p>
          <a:p>
            <a:pPr marL="194310">
              <a:lnSpc>
                <a:spcPct val="100000"/>
              </a:lnSpc>
            </a:pPr>
            <a:r>
              <a:rPr sz="2400" b="1" spc="-25">
                <a:solidFill>
                  <a:srgbClr val="FFFFFF"/>
                </a:solidFill>
                <a:latin typeface="Microsoft JhengHei"/>
                <a:cs typeface="Microsoft JhengHei"/>
              </a:rPr>
              <a:t>辅导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344432" y="1674341"/>
            <a:ext cx="5003800" cy="635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2900"/>
              </a:lnSpc>
              <a:spcBef>
                <a:spcPts val="100"/>
              </a:spcBef>
            </a:pPr>
            <a:r>
              <a:rPr sz="1400">
                <a:latin typeface="MS Gothic"/>
                <a:cs typeface="MS Gothic"/>
              </a:rPr>
              <a:t>小明因</a:t>
            </a:r>
            <a:r>
              <a:rPr sz="1400" spc="-5">
                <a:latin typeface="Microsoft JhengHei"/>
                <a:cs typeface="Microsoft JhengHei"/>
              </a:rPr>
              <a:t>偷超市的东西被抓后，被送交学校处理。下面是辅导老师</a:t>
            </a:r>
            <a:r>
              <a:rPr sz="1400">
                <a:latin typeface="MS Gothic"/>
                <a:cs typeface="MS Gothic"/>
              </a:rPr>
              <a:t>的咨</a:t>
            </a:r>
            <a:r>
              <a:rPr sz="1400">
                <a:latin typeface="Microsoft JhengHei"/>
                <a:cs typeface="Microsoft JhengHei"/>
              </a:rPr>
              <a:t>询过程：辅导老师：听说你偷了人家的东西学生：嗯</a:t>
            </a:r>
            <a:r>
              <a:rPr sz="1400" spc="-25">
                <a:latin typeface="Arial"/>
                <a:cs typeface="Arial"/>
              </a:rPr>
              <a:t>……</a:t>
            </a:r>
            <a:endParaRPr sz="14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066799" y="1428749"/>
            <a:ext cx="7010400" cy="1371600"/>
          </a:xfrm>
          <a:custGeom>
            <a:rect l="l" t="t" r="r" b="b"/>
            <a:pathLst>
              <a:path w="7010400" h="1371600">
                <a:moveTo>
                  <a:pt x="0" y="127010"/>
                </a:moveTo>
                <a:lnTo>
                  <a:pt x="9981" y="77572"/>
                </a:lnTo>
                <a:lnTo>
                  <a:pt x="37200" y="37200"/>
                </a:lnTo>
                <a:lnTo>
                  <a:pt x="77571" y="9981"/>
                </a:lnTo>
                <a:lnTo>
                  <a:pt x="127009" y="0"/>
                </a:lnTo>
                <a:lnTo>
                  <a:pt x="6883390" y="0"/>
                </a:lnTo>
                <a:lnTo>
                  <a:pt x="6932827" y="9980"/>
                </a:lnTo>
                <a:lnTo>
                  <a:pt x="6973199" y="37200"/>
                </a:lnTo>
                <a:lnTo>
                  <a:pt x="7000418" y="77571"/>
                </a:lnTo>
                <a:lnTo>
                  <a:pt x="7010400" y="127010"/>
                </a:lnTo>
                <a:lnTo>
                  <a:pt x="7010400" y="1244590"/>
                </a:lnTo>
                <a:lnTo>
                  <a:pt x="7000418" y="1294027"/>
                </a:lnTo>
                <a:lnTo>
                  <a:pt x="6973199" y="1334399"/>
                </a:lnTo>
                <a:lnTo>
                  <a:pt x="6932827" y="1361619"/>
                </a:lnTo>
                <a:lnTo>
                  <a:pt x="6883390" y="1371600"/>
                </a:lnTo>
                <a:lnTo>
                  <a:pt x="127010" y="1371600"/>
                </a:lnTo>
                <a:lnTo>
                  <a:pt x="77572" y="1361619"/>
                </a:lnTo>
                <a:lnTo>
                  <a:pt x="37200" y="1334399"/>
                </a:lnTo>
                <a:lnTo>
                  <a:pt x="9981" y="1294028"/>
                </a:lnTo>
                <a:lnTo>
                  <a:pt x="0" y="1244590"/>
                </a:lnTo>
                <a:lnTo>
                  <a:pt x="0" y="127010"/>
                </a:lnTo>
                <a:close/>
              </a:path>
            </a:pathLst>
          </a:custGeom>
          <a:ln w="12700">
            <a:solidFill>
              <a:srgbClr val="2EA5B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2494279" y="3294537"/>
            <a:ext cx="5181600" cy="1016000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60"/>
              </a:spcBef>
            </a:pPr>
            <a:r>
              <a:rPr sz="1400">
                <a:latin typeface="Microsoft JhengHei"/>
                <a:cs typeface="Microsoft JhengHei"/>
              </a:rPr>
              <a:t>辅导老师：你偷了多少？学生：我拿了</a:t>
            </a:r>
            <a:r>
              <a:rPr sz="1400">
                <a:latin typeface="Arial"/>
                <a:cs typeface="Arial"/>
              </a:rPr>
              <a:t>5</a:t>
            </a:r>
            <a:r>
              <a:rPr sz="1400">
                <a:latin typeface="MS Gothic"/>
                <a:cs typeface="MS Gothic"/>
              </a:rPr>
              <a:t>罐果汁</a:t>
            </a:r>
            <a:r>
              <a:rPr sz="1400">
                <a:latin typeface="Arial"/>
                <a:cs typeface="Arial"/>
              </a:rPr>
              <a:t>,</a:t>
            </a:r>
            <a:r>
              <a:rPr sz="1400" spc="-10">
                <a:latin typeface="Microsoft JhengHei"/>
                <a:cs typeface="Microsoft JhengHei"/>
              </a:rPr>
              <a:t>辅导老师：拿那么</a:t>
            </a:r>
            <a:endParaRPr sz="1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955"/>
              </a:spcBef>
            </a:pPr>
            <a:r>
              <a:rPr sz="1400">
                <a:latin typeface="MS Gothic"/>
                <a:cs typeface="MS Gothic"/>
              </a:rPr>
              <a:t>多作什么？学生：我要拿去</a:t>
            </a:r>
            <a:r>
              <a:rPr sz="1400" spc="-5">
                <a:latin typeface="Microsoft JhengHei"/>
                <a:cs typeface="Microsoft JhengHei"/>
              </a:rPr>
              <a:t>请同学喝辅导老师：为什么要请同学喝</a:t>
            </a:r>
            <a:endParaRPr sz="1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400">
                <a:latin typeface="MS Gothic"/>
                <a:cs typeface="MS Gothic"/>
              </a:rPr>
              <a:t>？</a:t>
            </a:r>
            <a:endParaRPr sz="1400">
              <a:latin typeface="MS Gothic"/>
              <a:cs typeface="MS Gothic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1060449" y="3022599"/>
            <a:ext cx="7023100" cy="1384300"/>
            <a:chOff x="1060449" y="3022599"/>
            <a:chExt cx="7023100" cy="1384300"/>
          </a:xfrm>
        </p:grpSpPr>
        <p:sp>
          <p:nvSpPr>
            <p:cNvPr id="12" name="object 12"/>
            <p:cNvSpPr/>
            <p:nvPr/>
          </p:nvSpPr>
          <p:spPr>
            <a:xfrm>
              <a:off x="1066799" y="3028949"/>
              <a:ext cx="7010400" cy="1371600"/>
            </a:xfrm>
            <a:custGeom>
              <a:rect l="l" t="t" r="r" b="b"/>
              <a:pathLst>
                <a:path w="7010400" h="1371600">
                  <a:moveTo>
                    <a:pt x="0" y="127010"/>
                  </a:moveTo>
                  <a:lnTo>
                    <a:pt x="9981" y="77572"/>
                  </a:lnTo>
                  <a:lnTo>
                    <a:pt x="37200" y="37200"/>
                  </a:lnTo>
                  <a:lnTo>
                    <a:pt x="77571" y="9981"/>
                  </a:lnTo>
                  <a:lnTo>
                    <a:pt x="127009" y="0"/>
                  </a:lnTo>
                  <a:lnTo>
                    <a:pt x="6883390" y="0"/>
                  </a:lnTo>
                  <a:lnTo>
                    <a:pt x="6932827" y="9980"/>
                  </a:lnTo>
                  <a:lnTo>
                    <a:pt x="6973199" y="37200"/>
                  </a:lnTo>
                  <a:lnTo>
                    <a:pt x="7000418" y="77571"/>
                  </a:lnTo>
                  <a:lnTo>
                    <a:pt x="7010400" y="127010"/>
                  </a:lnTo>
                  <a:lnTo>
                    <a:pt x="7010400" y="1244590"/>
                  </a:lnTo>
                  <a:lnTo>
                    <a:pt x="7000418" y="1294028"/>
                  </a:lnTo>
                  <a:lnTo>
                    <a:pt x="6973199" y="1334399"/>
                  </a:lnTo>
                  <a:lnTo>
                    <a:pt x="6932827" y="1361619"/>
                  </a:lnTo>
                  <a:lnTo>
                    <a:pt x="6883390" y="1371600"/>
                  </a:lnTo>
                  <a:lnTo>
                    <a:pt x="127010" y="1371600"/>
                  </a:lnTo>
                  <a:lnTo>
                    <a:pt x="77572" y="1361619"/>
                  </a:lnTo>
                  <a:lnTo>
                    <a:pt x="37200" y="1334399"/>
                  </a:lnTo>
                  <a:lnTo>
                    <a:pt x="9981" y="1294028"/>
                  </a:lnTo>
                  <a:lnTo>
                    <a:pt x="0" y="1244590"/>
                  </a:lnTo>
                  <a:lnTo>
                    <a:pt x="0" y="127010"/>
                  </a:lnTo>
                  <a:close/>
                </a:path>
              </a:pathLst>
            </a:custGeom>
            <a:ln w="12700">
              <a:solidFill>
                <a:srgbClr val="FF860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371600" y="3282963"/>
              <a:ext cx="998855" cy="831215"/>
            </a:xfrm>
            <a:custGeom>
              <a:rect l="l" t="t" r="r" b="b"/>
              <a:pathLst>
                <a:path w="998855" h="831214">
                  <a:moveTo>
                    <a:pt x="998235" y="830996"/>
                  </a:moveTo>
                  <a:lnTo>
                    <a:pt x="0" y="830996"/>
                  </a:lnTo>
                  <a:lnTo>
                    <a:pt x="0" y="0"/>
                  </a:lnTo>
                  <a:lnTo>
                    <a:pt x="998235" y="0"/>
                  </a:lnTo>
                  <a:lnTo>
                    <a:pt x="998235" y="830996"/>
                  </a:lnTo>
                  <a:close/>
                </a:path>
              </a:pathLst>
            </a:custGeom>
            <a:solidFill>
              <a:srgbClr val="FF860C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1371600" y="3282963"/>
            <a:ext cx="998855" cy="417830"/>
          </a:xfrm>
          <a:prstGeom prst="rect">
            <a:avLst/>
          </a:prstGeom>
          <a:solidFill>
            <a:srgbClr val="FF860C"/>
          </a:solidFill>
        </p:spPr>
        <p:txBody>
          <a:bodyPr vert="horz" wrap="square" lIns="0" tIns="55244" rIns="0" bIns="0" rtlCol="0">
            <a:spAutoFit/>
          </a:bodyPr>
          <a:lstStyle/>
          <a:p>
            <a:pPr marL="194310">
              <a:lnSpc>
                <a:spcPts val="2855"/>
              </a:lnSpc>
              <a:spcBef>
                <a:spcPts val="434"/>
              </a:spcBef>
            </a:pPr>
            <a:r>
              <a:rPr sz="2400" b="1" spc="-25">
                <a:solidFill>
                  <a:srgbClr val="FFFFFF"/>
                </a:solidFill>
                <a:latin typeface="Microsoft JhengHei"/>
                <a:cs typeface="Microsoft JhengHei"/>
              </a:rPr>
              <a:t>辅导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71600" y="3700723"/>
            <a:ext cx="998855" cy="413384"/>
          </a:xfrm>
          <a:prstGeom prst="rect">
            <a:avLst/>
          </a:prstGeom>
          <a:solidFill>
            <a:srgbClr val="FF860C"/>
          </a:solidFill>
        </p:spPr>
        <p:txBody>
          <a:bodyPr vert="horz" wrap="square" lIns="0" tIns="3175" rIns="0" bIns="0" rtlCol="0">
            <a:spAutoFit/>
          </a:bodyPr>
          <a:lstStyle/>
          <a:p>
            <a:pPr marL="194310">
              <a:lnSpc>
                <a:spcPct val="100000"/>
              </a:lnSpc>
              <a:spcBef>
                <a:spcPts val="25"/>
              </a:spcBef>
            </a:pPr>
            <a:r>
              <a:rPr sz="2400" b="1" spc="-30">
                <a:solidFill>
                  <a:srgbClr val="FFFFFF"/>
                </a:solidFill>
                <a:latin typeface="MS Gothic"/>
                <a:cs typeface="MS Gothic"/>
              </a:rPr>
              <a:t>老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师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rect l="l" t="t" r="r" b="b"/>
            <a:pathLst>
              <a:path w="9144000" h="5143500">
                <a:moveTo>
                  <a:pt x="9144000" y="5143500"/>
                </a:moveTo>
                <a:lnTo>
                  <a:pt x="0" y="51435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5143500"/>
                </a:lnTo>
                <a:close/>
              </a:path>
            </a:pathLst>
          </a:custGeom>
          <a:solidFill>
            <a:srgbClr val="2EA5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MS Gothic"/>
                <a:cs typeface="MS Gothic"/>
              </a:rPr>
              <a:t>新教</a:t>
            </a:r>
            <a:r>
              <a:rPr spc="-10"/>
              <a:t>师角色心理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165100" y="406400"/>
            <a:ext cx="8794115" cy="4580890"/>
            <a:chOff x="165100" y="406400"/>
            <a:chExt cx="8794115" cy="4580890"/>
          </a:xfrm>
        </p:grpSpPr>
        <p:sp>
          <p:nvSpPr>
            <p:cNvPr id="5" name="object 5"/>
            <p:cNvSpPr/>
            <p:nvPr/>
          </p:nvSpPr>
          <p:spPr>
            <a:xfrm>
              <a:off x="189913" y="780756"/>
              <a:ext cx="8769350" cy="4206240"/>
            </a:xfrm>
            <a:custGeom>
              <a:rect l="l" t="t" r="r" b="b"/>
              <a:pathLst>
                <a:path w="8769350" h="4206240">
                  <a:moveTo>
                    <a:pt x="8769150" y="4206240"/>
                  </a:moveTo>
                  <a:lnTo>
                    <a:pt x="0" y="4206240"/>
                  </a:lnTo>
                  <a:lnTo>
                    <a:pt x="0" y="0"/>
                  </a:lnTo>
                  <a:lnTo>
                    <a:pt x="8769150" y="0"/>
                  </a:lnTo>
                  <a:lnTo>
                    <a:pt x="8769150" y="42062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5100" y="406400"/>
              <a:ext cx="361950" cy="36195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1175886" y="2150372"/>
            <a:ext cx="1397000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200" spc="-10">
                <a:solidFill>
                  <a:srgbClr val="262626"/>
                </a:solidFill>
                <a:latin typeface="微软雅黑"/>
                <a:cs typeface="微软雅黑"/>
              </a:rPr>
              <a:t>学生：他们都不跟我玩，我想请他们喝了果汁，他们就会和我玩了辅导老师：要请同学喝也应该用钱买啊，怎么能偷呢？</a:t>
            </a:r>
            <a:endParaRPr sz="12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981178" y="1614290"/>
            <a:ext cx="1768475" cy="2564130"/>
            <a:chOff x="981178" y="1614290"/>
            <a:chExt cx="1768475" cy="2564130"/>
          </a:xfrm>
        </p:grpSpPr>
        <p:sp>
          <p:nvSpPr>
            <p:cNvPr id="9" name="object 9"/>
            <p:cNvSpPr/>
            <p:nvPr/>
          </p:nvSpPr>
          <p:spPr>
            <a:xfrm>
              <a:off x="987528" y="1880442"/>
              <a:ext cx="1755775" cy="2291715"/>
            </a:xfrm>
            <a:custGeom>
              <a:rect l="l" t="t" r="r" b="b"/>
              <a:pathLst>
                <a:path w="1755775" h="2291715">
                  <a:moveTo>
                    <a:pt x="0" y="117050"/>
                  </a:moveTo>
                  <a:lnTo>
                    <a:pt x="9198" y="71489"/>
                  </a:lnTo>
                  <a:lnTo>
                    <a:pt x="34283" y="34283"/>
                  </a:lnTo>
                  <a:lnTo>
                    <a:pt x="71489" y="9198"/>
                  </a:lnTo>
                  <a:lnTo>
                    <a:pt x="117050" y="0"/>
                  </a:lnTo>
                  <a:lnTo>
                    <a:pt x="1638620" y="0"/>
                  </a:lnTo>
                  <a:lnTo>
                    <a:pt x="1684181" y="9198"/>
                  </a:lnTo>
                  <a:lnTo>
                    <a:pt x="1721387" y="34283"/>
                  </a:lnTo>
                  <a:lnTo>
                    <a:pt x="1746472" y="71489"/>
                  </a:lnTo>
                  <a:lnTo>
                    <a:pt x="1755670" y="117050"/>
                  </a:lnTo>
                  <a:lnTo>
                    <a:pt x="1755671" y="2174457"/>
                  </a:lnTo>
                  <a:lnTo>
                    <a:pt x="1746472" y="2220018"/>
                  </a:lnTo>
                  <a:lnTo>
                    <a:pt x="1721387" y="2257224"/>
                  </a:lnTo>
                  <a:lnTo>
                    <a:pt x="1684181" y="2282309"/>
                  </a:lnTo>
                  <a:lnTo>
                    <a:pt x="1638620" y="2291507"/>
                  </a:lnTo>
                  <a:lnTo>
                    <a:pt x="117050" y="2291508"/>
                  </a:lnTo>
                  <a:lnTo>
                    <a:pt x="71489" y="2282309"/>
                  </a:lnTo>
                  <a:lnTo>
                    <a:pt x="34283" y="2257224"/>
                  </a:lnTo>
                  <a:lnTo>
                    <a:pt x="9198" y="2220018"/>
                  </a:lnTo>
                  <a:lnTo>
                    <a:pt x="0" y="2174457"/>
                  </a:lnTo>
                  <a:lnTo>
                    <a:pt x="0" y="117050"/>
                  </a:lnTo>
                  <a:close/>
                </a:path>
              </a:pathLst>
            </a:custGeom>
            <a:ln w="12700">
              <a:solidFill>
                <a:srgbClr val="FF860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598964" y="1614290"/>
              <a:ext cx="551180" cy="551180"/>
            </a:xfrm>
            <a:custGeom>
              <a:rect l="l" t="t" r="r" b="b"/>
              <a:pathLst>
                <a:path w="551180" h="551180">
                  <a:moveTo>
                    <a:pt x="275421" y="0"/>
                  </a:moveTo>
                  <a:close/>
                </a:path>
                <a:path w="551180" h="551180">
                  <a:moveTo>
                    <a:pt x="550843" y="275421"/>
                  </a:moveTo>
                  <a:lnTo>
                    <a:pt x="0" y="275421"/>
                  </a:lnTo>
                  <a:lnTo>
                    <a:pt x="4438" y="225913"/>
                  </a:lnTo>
                  <a:lnTo>
                    <a:pt x="17231" y="179317"/>
                  </a:lnTo>
                  <a:lnTo>
                    <a:pt x="37603" y="136410"/>
                  </a:lnTo>
                  <a:lnTo>
                    <a:pt x="64776" y="97970"/>
                  </a:lnTo>
                  <a:lnTo>
                    <a:pt x="97971" y="64775"/>
                  </a:lnTo>
                  <a:lnTo>
                    <a:pt x="136411" y="37602"/>
                  </a:lnTo>
                  <a:lnTo>
                    <a:pt x="179319" y="17230"/>
                  </a:lnTo>
                  <a:lnTo>
                    <a:pt x="225915" y="4437"/>
                  </a:lnTo>
                  <a:lnTo>
                    <a:pt x="275421" y="0"/>
                  </a:lnTo>
                  <a:lnTo>
                    <a:pt x="324928" y="4437"/>
                  </a:lnTo>
                  <a:lnTo>
                    <a:pt x="371525" y="17231"/>
                  </a:lnTo>
                  <a:lnTo>
                    <a:pt x="414432" y="37603"/>
                  </a:lnTo>
                  <a:lnTo>
                    <a:pt x="452872" y="64775"/>
                  </a:lnTo>
                  <a:lnTo>
                    <a:pt x="486067" y="97971"/>
                  </a:lnTo>
                  <a:lnTo>
                    <a:pt x="513239" y="136411"/>
                  </a:lnTo>
                  <a:lnTo>
                    <a:pt x="533612" y="179318"/>
                  </a:lnTo>
                  <a:lnTo>
                    <a:pt x="546405" y="225914"/>
                  </a:lnTo>
                  <a:lnTo>
                    <a:pt x="550843" y="275421"/>
                  </a:lnTo>
                  <a:close/>
                </a:path>
                <a:path w="551180" h="551180">
                  <a:moveTo>
                    <a:pt x="275421" y="550842"/>
                  </a:moveTo>
                  <a:lnTo>
                    <a:pt x="225914" y="546405"/>
                  </a:lnTo>
                  <a:lnTo>
                    <a:pt x="179318" y="533611"/>
                  </a:lnTo>
                  <a:lnTo>
                    <a:pt x="136411" y="513239"/>
                  </a:lnTo>
                  <a:lnTo>
                    <a:pt x="97971" y="486067"/>
                  </a:lnTo>
                  <a:lnTo>
                    <a:pt x="64775" y="452871"/>
                  </a:lnTo>
                  <a:lnTo>
                    <a:pt x="37603" y="414431"/>
                  </a:lnTo>
                  <a:lnTo>
                    <a:pt x="17231" y="371524"/>
                  </a:lnTo>
                  <a:lnTo>
                    <a:pt x="4437" y="324928"/>
                  </a:lnTo>
                  <a:lnTo>
                    <a:pt x="0" y="275421"/>
                  </a:lnTo>
                  <a:lnTo>
                    <a:pt x="550843" y="275421"/>
                  </a:lnTo>
                  <a:lnTo>
                    <a:pt x="546405" y="324928"/>
                  </a:lnTo>
                  <a:lnTo>
                    <a:pt x="533611" y="371524"/>
                  </a:lnTo>
                  <a:lnTo>
                    <a:pt x="513239" y="414431"/>
                  </a:lnTo>
                  <a:lnTo>
                    <a:pt x="486067" y="452871"/>
                  </a:lnTo>
                  <a:lnTo>
                    <a:pt x="452872" y="486067"/>
                  </a:lnTo>
                  <a:lnTo>
                    <a:pt x="414432" y="513239"/>
                  </a:lnTo>
                  <a:lnTo>
                    <a:pt x="371525" y="533611"/>
                  </a:lnTo>
                  <a:lnTo>
                    <a:pt x="324928" y="546405"/>
                  </a:lnTo>
                  <a:lnTo>
                    <a:pt x="275421" y="550842"/>
                  </a:lnTo>
                  <a:close/>
                </a:path>
              </a:pathLst>
            </a:custGeom>
            <a:solidFill>
              <a:srgbClr val="FF860C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1748033" y="1729242"/>
            <a:ext cx="26416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42887" y="2150372"/>
            <a:ext cx="1397000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50000"/>
              </a:lnSpc>
              <a:spcBef>
                <a:spcPts val="100"/>
              </a:spcBef>
            </a:pPr>
            <a:r>
              <a:rPr sz="1200" spc="-10">
                <a:solidFill>
                  <a:srgbClr val="262626"/>
                </a:solidFill>
                <a:latin typeface="微软雅黑"/>
                <a:cs typeface="微软雅黑"/>
              </a:rPr>
              <a:t>学生：我没有那么多钱辅导老师：没有钱就不要请客啊！偷东西多丢脸啊！年纪这么小就不学好，将来</a:t>
            </a:r>
            <a:r>
              <a:rPr sz="1200" spc="-15">
                <a:solidFill>
                  <a:srgbClr val="262626"/>
                </a:solidFill>
                <a:latin typeface="微软雅黑"/>
                <a:cs typeface="微软雅黑"/>
              </a:rPr>
              <a:t>还得了？</a:t>
            </a:r>
            <a:endParaRPr sz="1200">
              <a:latin typeface="微软雅黑"/>
              <a:cs typeface="微软雅黑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3648178" y="1614290"/>
            <a:ext cx="1768475" cy="2564130"/>
            <a:chOff x="3648178" y="1614290"/>
            <a:chExt cx="1768475" cy="2564130"/>
          </a:xfrm>
        </p:grpSpPr>
        <p:sp>
          <p:nvSpPr>
            <p:cNvPr id="14" name="object 14"/>
            <p:cNvSpPr/>
            <p:nvPr/>
          </p:nvSpPr>
          <p:spPr>
            <a:xfrm>
              <a:off x="3654528" y="1880442"/>
              <a:ext cx="1755775" cy="2291715"/>
            </a:xfrm>
            <a:custGeom>
              <a:rect l="l" t="t" r="r" b="b"/>
              <a:pathLst>
                <a:path w="1755775" h="2291715">
                  <a:moveTo>
                    <a:pt x="0" y="117050"/>
                  </a:moveTo>
                  <a:lnTo>
                    <a:pt x="9198" y="71489"/>
                  </a:lnTo>
                  <a:lnTo>
                    <a:pt x="34282" y="34283"/>
                  </a:lnTo>
                  <a:lnTo>
                    <a:pt x="71488" y="9198"/>
                  </a:lnTo>
                  <a:lnTo>
                    <a:pt x="117050" y="0"/>
                  </a:lnTo>
                  <a:lnTo>
                    <a:pt x="1638620" y="0"/>
                  </a:lnTo>
                  <a:lnTo>
                    <a:pt x="1684181" y="9198"/>
                  </a:lnTo>
                  <a:lnTo>
                    <a:pt x="1721387" y="34283"/>
                  </a:lnTo>
                  <a:lnTo>
                    <a:pt x="1746471" y="71489"/>
                  </a:lnTo>
                  <a:lnTo>
                    <a:pt x="1755670" y="117050"/>
                  </a:lnTo>
                  <a:lnTo>
                    <a:pt x="1755671" y="2174457"/>
                  </a:lnTo>
                  <a:lnTo>
                    <a:pt x="1746471" y="2220018"/>
                  </a:lnTo>
                  <a:lnTo>
                    <a:pt x="1721387" y="2257224"/>
                  </a:lnTo>
                  <a:lnTo>
                    <a:pt x="1684181" y="2282309"/>
                  </a:lnTo>
                  <a:lnTo>
                    <a:pt x="1638620" y="2291507"/>
                  </a:lnTo>
                  <a:lnTo>
                    <a:pt x="117050" y="2291508"/>
                  </a:lnTo>
                  <a:lnTo>
                    <a:pt x="71489" y="2282309"/>
                  </a:lnTo>
                  <a:lnTo>
                    <a:pt x="34283" y="2257224"/>
                  </a:lnTo>
                  <a:lnTo>
                    <a:pt x="9198" y="2220018"/>
                  </a:lnTo>
                  <a:lnTo>
                    <a:pt x="0" y="2174457"/>
                  </a:lnTo>
                  <a:lnTo>
                    <a:pt x="0" y="117050"/>
                  </a:lnTo>
                  <a:close/>
                </a:path>
              </a:pathLst>
            </a:custGeom>
            <a:ln w="12699">
              <a:solidFill>
                <a:srgbClr val="2EA5B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65962" y="1614290"/>
              <a:ext cx="551180" cy="551180"/>
            </a:xfrm>
            <a:custGeom>
              <a:rect l="l" t="t" r="r" b="b"/>
              <a:pathLst>
                <a:path w="551179" h="551180">
                  <a:moveTo>
                    <a:pt x="275422" y="0"/>
                  </a:moveTo>
                  <a:close/>
                </a:path>
                <a:path w="551179" h="551180">
                  <a:moveTo>
                    <a:pt x="550843" y="275421"/>
                  </a:moveTo>
                  <a:lnTo>
                    <a:pt x="1" y="275421"/>
                  </a:lnTo>
                  <a:lnTo>
                    <a:pt x="4439" y="225913"/>
                  </a:lnTo>
                  <a:lnTo>
                    <a:pt x="17232" y="179317"/>
                  </a:lnTo>
                  <a:lnTo>
                    <a:pt x="37605" y="136410"/>
                  </a:lnTo>
                  <a:lnTo>
                    <a:pt x="64777" y="97970"/>
                  </a:lnTo>
                  <a:lnTo>
                    <a:pt x="97973" y="64775"/>
                  </a:lnTo>
                  <a:lnTo>
                    <a:pt x="136413" y="37602"/>
                  </a:lnTo>
                  <a:lnTo>
                    <a:pt x="179320" y="17230"/>
                  </a:lnTo>
                  <a:lnTo>
                    <a:pt x="225917" y="4437"/>
                  </a:lnTo>
                  <a:lnTo>
                    <a:pt x="275422" y="0"/>
                  </a:lnTo>
                  <a:lnTo>
                    <a:pt x="324929" y="4437"/>
                  </a:lnTo>
                  <a:lnTo>
                    <a:pt x="371526" y="17231"/>
                  </a:lnTo>
                  <a:lnTo>
                    <a:pt x="414433" y="37603"/>
                  </a:lnTo>
                  <a:lnTo>
                    <a:pt x="452873" y="64775"/>
                  </a:lnTo>
                  <a:lnTo>
                    <a:pt x="486068" y="97971"/>
                  </a:lnTo>
                  <a:lnTo>
                    <a:pt x="513240" y="136411"/>
                  </a:lnTo>
                  <a:lnTo>
                    <a:pt x="533612" y="179318"/>
                  </a:lnTo>
                  <a:lnTo>
                    <a:pt x="546406" y="225914"/>
                  </a:lnTo>
                  <a:lnTo>
                    <a:pt x="550843" y="275421"/>
                  </a:lnTo>
                  <a:close/>
                </a:path>
                <a:path w="551179" h="551180">
                  <a:moveTo>
                    <a:pt x="275421" y="550842"/>
                  </a:moveTo>
                  <a:lnTo>
                    <a:pt x="225914" y="546405"/>
                  </a:lnTo>
                  <a:lnTo>
                    <a:pt x="179318" y="533611"/>
                  </a:lnTo>
                  <a:lnTo>
                    <a:pt x="136410" y="513239"/>
                  </a:lnTo>
                  <a:lnTo>
                    <a:pt x="97970" y="486067"/>
                  </a:lnTo>
                  <a:lnTo>
                    <a:pt x="64775" y="452871"/>
                  </a:lnTo>
                  <a:lnTo>
                    <a:pt x="37603" y="414431"/>
                  </a:lnTo>
                  <a:lnTo>
                    <a:pt x="17231" y="371524"/>
                  </a:lnTo>
                  <a:lnTo>
                    <a:pt x="4437" y="324928"/>
                  </a:lnTo>
                  <a:lnTo>
                    <a:pt x="0" y="275421"/>
                  </a:lnTo>
                  <a:lnTo>
                    <a:pt x="550843" y="275421"/>
                  </a:lnTo>
                  <a:lnTo>
                    <a:pt x="546405" y="324928"/>
                  </a:lnTo>
                  <a:lnTo>
                    <a:pt x="533612" y="371524"/>
                  </a:lnTo>
                  <a:lnTo>
                    <a:pt x="513240" y="414431"/>
                  </a:lnTo>
                  <a:lnTo>
                    <a:pt x="486067" y="452871"/>
                  </a:lnTo>
                  <a:lnTo>
                    <a:pt x="452872" y="486067"/>
                  </a:lnTo>
                  <a:lnTo>
                    <a:pt x="414432" y="513239"/>
                  </a:lnTo>
                  <a:lnTo>
                    <a:pt x="371525" y="533611"/>
                  </a:lnTo>
                  <a:lnTo>
                    <a:pt x="324929" y="546405"/>
                  </a:lnTo>
                  <a:lnTo>
                    <a:pt x="275421" y="550842"/>
                  </a:lnTo>
                  <a:close/>
                </a:path>
              </a:pathLst>
            </a:custGeom>
            <a:solidFill>
              <a:srgbClr val="2EA5B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4415033" y="1729242"/>
            <a:ext cx="26416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509887" y="2150372"/>
            <a:ext cx="1397000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200" spc="-10">
                <a:solidFill>
                  <a:srgbClr val="262626"/>
                </a:solidFill>
                <a:latin typeface="微软雅黑"/>
                <a:cs typeface="微软雅黑"/>
              </a:rPr>
              <a:t>以后再偷东西，就要惩罚你了，知道吗？学生：知道了辅导老师：好了，赶快回教室上课，以后千万不要再偷别人东西了</a:t>
            </a:r>
            <a:endParaRPr sz="1200">
              <a:latin typeface="微软雅黑"/>
              <a:cs typeface="微软雅黑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6315178" y="1614290"/>
            <a:ext cx="1768475" cy="2564130"/>
            <a:chOff x="6315178" y="1614290"/>
            <a:chExt cx="1768475" cy="2564130"/>
          </a:xfrm>
        </p:grpSpPr>
        <p:sp>
          <p:nvSpPr>
            <p:cNvPr id="19" name="object 19"/>
            <p:cNvSpPr/>
            <p:nvPr/>
          </p:nvSpPr>
          <p:spPr>
            <a:xfrm>
              <a:off x="6321528" y="1880442"/>
              <a:ext cx="1755775" cy="2291715"/>
            </a:xfrm>
            <a:custGeom>
              <a:rect l="l" t="t" r="r" b="b"/>
              <a:pathLst>
                <a:path w="1755775" h="2291715">
                  <a:moveTo>
                    <a:pt x="0" y="117050"/>
                  </a:moveTo>
                  <a:lnTo>
                    <a:pt x="9198" y="71489"/>
                  </a:lnTo>
                  <a:lnTo>
                    <a:pt x="34282" y="34283"/>
                  </a:lnTo>
                  <a:lnTo>
                    <a:pt x="71488" y="9198"/>
                  </a:lnTo>
                  <a:lnTo>
                    <a:pt x="117050" y="0"/>
                  </a:lnTo>
                  <a:lnTo>
                    <a:pt x="1638620" y="0"/>
                  </a:lnTo>
                  <a:lnTo>
                    <a:pt x="1684181" y="9198"/>
                  </a:lnTo>
                  <a:lnTo>
                    <a:pt x="1721387" y="34283"/>
                  </a:lnTo>
                  <a:lnTo>
                    <a:pt x="1746472" y="71489"/>
                  </a:lnTo>
                  <a:lnTo>
                    <a:pt x="1755670" y="117050"/>
                  </a:lnTo>
                  <a:lnTo>
                    <a:pt x="1755671" y="2174457"/>
                  </a:lnTo>
                  <a:lnTo>
                    <a:pt x="1746473" y="2220018"/>
                  </a:lnTo>
                  <a:lnTo>
                    <a:pt x="1721388" y="2257224"/>
                  </a:lnTo>
                  <a:lnTo>
                    <a:pt x="1684182" y="2282309"/>
                  </a:lnTo>
                  <a:lnTo>
                    <a:pt x="1638621" y="2291507"/>
                  </a:lnTo>
                  <a:lnTo>
                    <a:pt x="117050" y="2291508"/>
                  </a:lnTo>
                  <a:lnTo>
                    <a:pt x="71489" y="2282309"/>
                  </a:lnTo>
                  <a:lnTo>
                    <a:pt x="34283" y="2257224"/>
                  </a:lnTo>
                  <a:lnTo>
                    <a:pt x="9198" y="2220018"/>
                  </a:lnTo>
                  <a:lnTo>
                    <a:pt x="0" y="2174457"/>
                  </a:lnTo>
                  <a:lnTo>
                    <a:pt x="0" y="117050"/>
                  </a:lnTo>
                  <a:close/>
                </a:path>
              </a:pathLst>
            </a:custGeom>
            <a:ln w="12699">
              <a:solidFill>
                <a:srgbClr val="FF860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6932963" y="1614290"/>
              <a:ext cx="551180" cy="551180"/>
            </a:xfrm>
            <a:custGeom>
              <a:rect l="l" t="t" r="r" b="b"/>
              <a:pathLst>
                <a:path w="551179" h="551180">
                  <a:moveTo>
                    <a:pt x="275421" y="0"/>
                  </a:moveTo>
                  <a:close/>
                </a:path>
                <a:path w="551179" h="551180">
                  <a:moveTo>
                    <a:pt x="550843" y="275421"/>
                  </a:moveTo>
                  <a:lnTo>
                    <a:pt x="0" y="275421"/>
                  </a:lnTo>
                  <a:lnTo>
                    <a:pt x="4438" y="225913"/>
                  </a:lnTo>
                  <a:lnTo>
                    <a:pt x="17232" y="179317"/>
                  </a:lnTo>
                  <a:lnTo>
                    <a:pt x="37604" y="136410"/>
                  </a:lnTo>
                  <a:lnTo>
                    <a:pt x="64776" y="97970"/>
                  </a:lnTo>
                  <a:lnTo>
                    <a:pt x="97972" y="64775"/>
                  </a:lnTo>
                  <a:lnTo>
                    <a:pt x="136412" y="37602"/>
                  </a:lnTo>
                  <a:lnTo>
                    <a:pt x="179319" y="17230"/>
                  </a:lnTo>
                  <a:lnTo>
                    <a:pt x="225916" y="4437"/>
                  </a:lnTo>
                  <a:lnTo>
                    <a:pt x="275421" y="0"/>
                  </a:lnTo>
                  <a:lnTo>
                    <a:pt x="324928" y="4437"/>
                  </a:lnTo>
                  <a:lnTo>
                    <a:pt x="371525" y="17231"/>
                  </a:lnTo>
                  <a:lnTo>
                    <a:pt x="414432" y="37603"/>
                  </a:lnTo>
                  <a:lnTo>
                    <a:pt x="452872" y="64775"/>
                  </a:lnTo>
                  <a:lnTo>
                    <a:pt x="486067" y="97971"/>
                  </a:lnTo>
                  <a:lnTo>
                    <a:pt x="513240" y="136411"/>
                  </a:lnTo>
                  <a:lnTo>
                    <a:pt x="533612" y="179318"/>
                  </a:lnTo>
                  <a:lnTo>
                    <a:pt x="546405" y="225914"/>
                  </a:lnTo>
                  <a:lnTo>
                    <a:pt x="550843" y="275421"/>
                  </a:lnTo>
                  <a:close/>
                </a:path>
                <a:path w="551179" h="551180">
                  <a:moveTo>
                    <a:pt x="275421" y="550842"/>
                  </a:moveTo>
                  <a:lnTo>
                    <a:pt x="225914" y="546405"/>
                  </a:lnTo>
                  <a:lnTo>
                    <a:pt x="179318" y="533611"/>
                  </a:lnTo>
                  <a:lnTo>
                    <a:pt x="136411" y="513239"/>
                  </a:lnTo>
                  <a:lnTo>
                    <a:pt x="97970" y="486067"/>
                  </a:lnTo>
                  <a:lnTo>
                    <a:pt x="64775" y="452871"/>
                  </a:lnTo>
                  <a:lnTo>
                    <a:pt x="37603" y="414431"/>
                  </a:lnTo>
                  <a:lnTo>
                    <a:pt x="17231" y="371524"/>
                  </a:lnTo>
                  <a:lnTo>
                    <a:pt x="4437" y="324928"/>
                  </a:lnTo>
                  <a:lnTo>
                    <a:pt x="0" y="275421"/>
                  </a:lnTo>
                  <a:lnTo>
                    <a:pt x="550843" y="275421"/>
                  </a:lnTo>
                  <a:lnTo>
                    <a:pt x="546405" y="324928"/>
                  </a:lnTo>
                  <a:lnTo>
                    <a:pt x="533612" y="371524"/>
                  </a:lnTo>
                  <a:lnTo>
                    <a:pt x="513240" y="414431"/>
                  </a:lnTo>
                  <a:lnTo>
                    <a:pt x="486067" y="452871"/>
                  </a:lnTo>
                  <a:lnTo>
                    <a:pt x="452872" y="486067"/>
                  </a:lnTo>
                  <a:lnTo>
                    <a:pt x="414432" y="513239"/>
                  </a:lnTo>
                  <a:lnTo>
                    <a:pt x="371525" y="533611"/>
                  </a:lnTo>
                  <a:lnTo>
                    <a:pt x="324929" y="546405"/>
                  </a:lnTo>
                  <a:lnTo>
                    <a:pt x="275421" y="550842"/>
                  </a:lnTo>
                  <a:close/>
                </a:path>
              </a:pathLst>
            </a:custGeom>
            <a:solidFill>
              <a:srgbClr val="FF860C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 txBox="1"/>
          <p:nvPr/>
        </p:nvSpPr>
        <p:spPr>
          <a:xfrm>
            <a:off x="7082033" y="1729242"/>
            <a:ext cx="26416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1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rect l="l" t="t" r="r" b="b"/>
            <a:pathLst>
              <a:path w="9144000" h="5143500">
                <a:moveTo>
                  <a:pt x="9144000" y="5143500"/>
                </a:moveTo>
                <a:lnTo>
                  <a:pt x="0" y="51435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5143500"/>
                </a:lnTo>
                <a:close/>
              </a:path>
            </a:pathLst>
          </a:custGeom>
          <a:solidFill>
            <a:srgbClr val="2EA5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MS Gothic"/>
                <a:cs typeface="MS Gothic"/>
              </a:rPr>
              <a:t>新教</a:t>
            </a:r>
            <a:r>
              <a:rPr spc="-10"/>
              <a:t>师角色心理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165100" y="406400"/>
            <a:ext cx="8794115" cy="4580890"/>
            <a:chOff x="165100" y="406400"/>
            <a:chExt cx="8794115" cy="4580890"/>
          </a:xfrm>
        </p:grpSpPr>
        <p:sp>
          <p:nvSpPr>
            <p:cNvPr id="5" name="object 5"/>
            <p:cNvSpPr/>
            <p:nvPr/>
          </p:nvSpPr>
          <p:spPr>
            <a:xfrm>
              <a:off x="189913" y="780756"/>
              <a:ext cx="8769350" cy="4206240"/>
            </a:xfrm>
            <a:custGeom>
              <a:rect l="l" t="t" r="r" b="b"/>
              <a:pathLst>
                <a:path w="8769350" h="4206240">
                  <a:moveTo>
                    <a:pt x="8769150" y="4206240"/>
                  </a:moveTo>
                  <a:lnTo>
                    <a:pt x="0" y="4206240"/>
                  </a:lnTo>
                  <a:lnTo>
                    <a:pt x="0" y="0"/>
                  </a:lnTo>
                  <a:lnTo>
                    <a:pt x="8769150" y="0"/>
                  </a:lnTo>
                  <a:lnTo>
                    <a:pt x="8769150" y="42062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5100" y="406400"/>
              <a:ext cx="361950" cy="36195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2345755" y="1582031"/>
            <a:ext cx="32258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这是一道</a:t>
            </a:r>
            <a:r>
              <a:rPr sz="1200" spc="-10">
                <a:solidFill>
                  <a:srgbClr val="404040"/>
                </a:solidFill>
                <a:latin typeface="微软雅黑"/>
                <a:cs typeface="微软雅黑"/>
              </a:rPr>
              <a:t>5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步计算题，学生做错了，班级里发出一阵笑声。老师很认真地停下来，问学生：请大家帮忙看一下，哪几步做对了？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08025" y="3129889"/>
            <a:ext cx="32258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一步、两步、三步、四步，请大家为做对的四步鼓掌。做错的学生也抬起了头。“很可惜，最后一步做错了。成功与失败仅一步之遥呀。”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76942" y="1664614"/>
            <a:ext cx="1038225" cy="851535"/>
          </a:xfrm>
          <a:prstGeom prst="rect">
            <a:avLst/>
          </a:prstGeom>
          <a:solidFill>
            <a:srgbClr val="2EA5BB"/>
          </a:solidFill>
        </p:spPr>
        <p:txBody>
          <a:bodyPr vert="horz" wrap="square" lIns="0" tIns="194945" rIns="0" bIns="0" rtlCol="0">
            <a:spAutoFit/>
          </a:bodyPr>
          <a:lstStyle/>
          <a:p>
            <a:pPr marL="295275" marR="328295">
              <a:lnSpc>
                <a:spcPct val="100000"/>
              </a:lnSpc>
              <a:spcBef>
                <a:spcPts val="1535"/>
              </a:spcBef>
            </a:pPr>
            <a:r>
              <a:rPr sz="1600" b="1" spc="-25">
                <a:solidFill>
                  <a:srgbClr val="FFFFFF"/>
                </a:solidFill>
                <a:latin typeface="微软雅黑"/>
                <a:cs typeface="微软雅黑"/>
              </a:rPr>
              <a:t>角色心理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76942" y="3191739"/>
            <a:ext cx="1038225" cy="851535"/>
          </a:xfrm>
          <a:prstGeom prst="rect">
            <a:avLst/>
          </a:prstGeom>
          <a:solidFill>
            <a:srgbClr val="FF860C"/>
          </a:solidFill>
        </p:spPr>
        <p:txBody>
          <a:bodyPr vert="horz" wrap="square" lIns="0" tIns="170815" rIns="0" bIns="0" rtlCol="0">
            <a:spAutoFit/>
          </a:bodyPr>
          <a:lstStyle/>
          <a:p>
            <a:pPr marL="315595" marR="307975">
              <a:lnSpc>
                <a:spcPct val="100000"/>
              </a:lnSpc>
              <a:spcBef>
                <a:spcPts val="1345"/>
              </a:spcBef>
            </a:pPr>
            <a:r>
              <a:rPr sz="1600" b="1" spc="-25">
                <a:solidFill>
                  <a:srgbClr val="FFFFFF"/>
                </a:solidFill>
                <a:latin typeface="微软雅黑"/>
                <a:cs typeface="微软雅黑"/>
              </a:rPr>
              <a:t>成功失败</a:t>
            </a:r>
            <a:endParaRPr sz="1600">
              <a:latin typeface="微软雅黑"/>
              <a:cs typeface="微软雅黑"/>
            </a:endParaRPr>
          </a:p>
        </p:txBody>
      </p:sp>
      <p:pic>
        <p:nvPicPr>
          <p:cNvPr id="11" name="object 11"/>
          <p:cNvPicPr/>
          <p:nvPr/>
        </p:nvPicPr>
        <p:blipFill>
          <a:blip r:embed="rId3"/>
          <a:stretch>
            <a:fillRect/>
          </a:stretch>
        </p:blipFill>
        <p:spPr>
          <a:xfrm>
            <a:off x="5791200" y="1384299"/>
            <a:ext cx="2577402" cy="294305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71775" y="487045"/>
            <a:ext cx="1447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solidFill>
                  <a:srgbClr val="FFFFFF"/>
                </a:solidFill>
                <a:latin typeface="MS Gothic"/>
                <a:cs typeface="MS Gothic"/>
              </a:rPr>
              <a:t>新教</a:t>
            </a:r>
            <a:r>
              <a:rPr sz="1600" spc="-10">
                <a:solidFill>
                  <a:srgbClr val="FFFFFF"/>
                </a:solidFill>
                <a:latin typeface="Microsoft JhengHei"/>
                <a:cs typeface="Microsoft JhengHei"/>
              </a:rPr>
              <a:t>师角色心理</a:t>
            </a:r>
            <a:endParaRPr sz="16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65100" y="406400"/>
            <a:ext cx="8794115" cy="4580890"/>
            <a:chOff x="165100" y="406400"/>
            <a:chExt cx="8794115" cy="4580890"/>
          </a:xfrm>
        </p:grpSpPr>
        <p:sp>
          <p:nvSpPr>
            <p:cNvPr id="4" name="object 4"/>
            <p:cNvSpPr/>
            <p:nvPr/>
          </p:nvSpPr>
          <p:spPr>
            <a:xfrm>
              <a:off x="189913" y="780756"/>
              <a:ext cx="8769350" cy="4206240"/>
            </a:xfrm>
            <a:custGeom>
              <a:rect l="l" t="t" r="r" b="b"/>
              <a:pathLst>
                <a:path w="8769350" h="4206240">
                  <a:moveTo>
                    <a:pt x="8769150" y="4206240"/>
                  </a:moveTo>
                  <a:lnTo>
                    <a:pt x="0" y="4206240"/>
                  </a:lnTo>
                  <a:lnTo>
                    <a:pt x="0" y="0"/>
                  </a:lnTo>
                  <a:lnTo>
                    <a:pt x="8769150" y="0"/>
                  </a:lnTo>
                  <a:lnTo>
                    <a:pt x="8769150" y="42062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5100" y="406400"/>
              <a:ext cx="361950" cy="361950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2821939" y="1545113"/>
            <a:ext cx="1397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solidFill>
                  <a:srgbClr val="2EA5BB"/>
                </a:solidFill>
                <a:latin typeface="Microsoft JhengHei"/>
                <a:cs typeface="Microsoft JhengHei"/>
              </a:rPr>
              <a:t>对学生的态度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811641" y="1962150"/>
            <a:ext cx="5113655" cy="307975"/>
          </a:xfrm>
          <a:prstGeom prst="rect">
            <a:avLst/>
          </a:prstGeom>
          <a:solidFill>
            <a:srgbClr val="FFFFFF"/>
          </a:solidFill>
          <a:ln w="9525">
            <a:solidFill>
              <a:srgbClr val="2EA5BB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00"/>
              </a:spcBef>
            </a:pPr>
            <a:r>
              <a:rPr sz="1400">
                <a:latin typeface="MS Gothic"/>
                <a:cs typeface="MS Gothic"/>
              </a:rPr>
              <a:t>善歌者使人</a:t>
            </a:r>
            <a:r>
              <a:rPr sz="1400" spc="-20">
                <a:latin typeface="Microsoft JhengHei"/>
                <a:cs typeface="Microsoft JhengHei"/>
              </a:rPr>
              <a:t>记其声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811641" y="2545853"/>
            <a:ext cx="5113655" cy="307975"/>
          </a:xfrm>
          <a:prstGeom prst="rect">
            <a:avLst/>
          </a:prstGeom>
          <a:solidFill>
            <a:srgbClr val="FFFFFF"/>
          </a:solidFill>
          <a:ln w="9525">
            <a:solidFill>
              <a:srgbClr val="FF860C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00"/>
              </a:spcBef>
            </a:pPr>
            <a:r>
              <a:rPr sz="1400">
                <a:latin typeface="MS Gothic"/>
                <a:cs typeface="MS Gothic"/>
              </a:rPr>
              <a:t>善教者使人</a:t>
            </a:r>
            <a:r>
              <a:rPr sz="1400" spc="-20">
                <a:latin typeface="Microsoft JhengHei"/>
                <a:cs typeface="Microsoft JhengHei"/>
              </a:rPr>
              <a:t>记其智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811641" y="3129558"/>
            <a:ext cx="5113655" cy="307975"/>
          </a:xfrm>
          <a:prstGeom prst="rect">
            <a:avLst/>
          </a:prstGeom>
          <a:solidFill>
            <a:srgbClr val="FFFFFF"/>
          </a:solidFill>
          <a:ln w="9525">
            <a:solidFill>
              <a:srgbClr val="2EA5BB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00"/>
              </a:spcBef>
            </a:pPr>
            <a:r>
              <a:rPr sz="1400">
                <a:latin typeface="MS Gothic"/>
                <a:cs typeface="MS Gothic"/>
              </a:rPr>
              <a:t>接</a:t>
            </a:r>
            <a:r>
              <a:rPr sz="1400" spc="-5">
                <a:latin typeface="Microsoft JhengHei"/>
                <a:cs typeface="Microsoft JhengHei"/>
              </a:rPr>
              <a:t>纳和平等，鉴赏和学习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811641" y="3713260"/>
            <a:ext cx="5113655" cy="307975"/>
          </a:xfrm>
          <a:prstGeom prst="rect">
            <a:avLst/>
          </a:prstGeom>
          <a:solidFill>
            <a:srgbClr val="FFFFFF"/>
          </a:solidFill>
          <a:ln w="9525">
            <a:solidFill>
              <a:srgbClr val="FF860C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00"/>
              </a:spcBef>
            </a:pPr>
            <a:r>
              <a:rPr sz="1400" spc="-5">
                <a:latin typeface="Microsoft JhengHei"/>
                <a:cs typeface="Microsoft JhengHei"/>
              </a:rPr>
              <a:t>专注和警觉，执着和冷静</a:t>
            </a:r>
            <a:endParaRPr sz="1400">
              <a:latin typeface="Microsoft JhengHei"/>
              <a:cs typeface="Microsoft JhengHei"/>
            </a:endParaRPr>
          </a:p>
        </p:txBody>
      </p:sp>
      <p:pic>
        <p:nvPicPr>
          <p:cNvPr id="11" name="object 11"/>
          <p:cNvPicPr/>
          <p:nvPr/>
        </p:nvPicPr>
        <p:blipFill>
          <a:blip r:embed="rId3"/>
          <a:stretch>
            <a:fillRect/>
          </a:stretch>
        </p:blipFill>
        <p:spPr>
          <a:xfrm>
            <a:off x="914400" y="1511300"/>
            <a:ext cx="1752600" cy="25890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MS Gothic"/>
                <a:cs typeface="MS Gothic"/>
              </a:rPr>
              <a:t>新教</a:t>
            </a:r>
            <a:r>
              <a:rPr spc="-10"/>
              <a:t>师角色心理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165100" y="406400"/>
            <a:ext cx="8794115" cy="4580890"/>
            <a:chOff x="165100" y="406400"/>
            <a:chExt cx="8794115" cy="4580890"/>
          </a:xfrm>
        </p:grpSpPr>
        <p:sp>
          <p:nvSpPr>
            <p:cNvPr id="4" name="object 4"/>
            <p:cNvSpPr/>
            <p:nvPr/>
          </p:nvSpPr>
          <p:spPr>
            <a:xfrm>
              <a:off x="189913" y="780756"/>
              <a:ext cx="8769350" cy="4206240"/>
            </a:xfrm>
            <a:custGeom>
              <a:rect l="l" t="t" r="r" b="b"/>
              <a:pathLst>
                <a:path w="8769350" h="4206240">
                  <a:moveTo>
                    <a:pt x="8769150" y="4206240"/>
                  </a:moveTo>
                  <a:lnTo>
                    <a:pt x="0" y="4206240"/>
                  </a:lnTo>
                  <a:lnTo>
                    <a:pt x="0" y="0"/>
                  </a:lnTo>
                  <a:lnTo>
                    <a:pt x="8769150" y="0"/>
                  </a:lnTo>
                  <a:lnTo>
                    <a:pt x="8769150" y="42062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5100" y="406400"/>
              <a:ext cx="361950" cy="361950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4191000" y="1891601"/>
            <a:ext cx="1767839" cy="300355"/>
          </a:xfrm>
          <a:prstGeom prst="rect">
            <a:avLst/>
          </a:prstGeom>
          <a:solidFill>
            <a:srgbClr val="2EA5BB"/>
          </a:solidFill>
        </p:spPr>
        <p:txBody>
          <a:bodyPr vert="horz" wrap="square" lIns="0" tIns="508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00"/>
              </a:spcBef>
            </a:pPr>
            <a:r>
              <a:rPr sz="1350" b="1" spc="-20">
                <a:solidFill>
                  <a:srgbClr val="FFFFFF"/>
                </a:solidFill>
                <a:latin typeface="MS Gothic"/>
                <a:cs typeface="MS Gothic"/>
              </a:rPr>
              <a:t>关</a:t>
            </a:r>
            <a:r>
              <a:rPr sz="1350" b="1" spc="-50">
                <a:solidFill>
                  <a:srgbClr val="FFFFFF"/>
                </a:solidFill>
                <a:latin typeface="MS Gothic"/>
                <a:cs typeface="MS Gothic"/>
              </a:rPr>
              <a:t>系</a:t>
            </a:r>
            <a:endParaRPr sz="1350">
              <a:latin typeface="MS Gothic"/>
              <a:cs typeface="MS Gothic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193540" y="2256527"/>
            <a:ext cx="1803400" cy="1625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400" spc="-5">
                <a:solidFill>
                  <a:srgbClr val="404040"/>
                </a:solidFill>
                <a:latin typeface="Microsoft JhengHei"/>
                <a:cs typeface="Microsoft JhengHei"/>
              </a:rPr>
              <a:t>处理好与自己的关系，</a:t>
            </a:r>
            <a:r>
              <a:rPr sz="1400" spc="-10">
                <a:solidFill>
                  <a:srgbClr val="404040"/>
                </a:solidFill>
                <a:latin typeface="MS Gothic"/>
                <a:cs typeface="MS Gothic"/>
              </a:rPr>
              <a:t>我的定位在哪里？完</a:t>
            </a:r>
            <a:r>
              <a:rPr sz="1400" spc="-50">
                <a:solidFill>
                  <a:srgbClr val="404040"/>
                </a:solidFill>
                <a:latin typeface="MS Gothic"/>
                <a:cs typeface="MS Gothic"/>
              </a:rPr>
              <a:t> </a:t>
            </a:r>
            <a:r>
              <a:rPr sz="1400">
                <a:solidFill>
                  <a:srgbClr val="404040"/>
                </a:solidFill>
                <a:latin typeface="MS Gothic"/>
                <a:cs typeface="MS Gothic"/>
              </a:rPr>
              <a:t>全的接</a:t>
            </a:r>
            <a:r>
              <a:rPr sz="1400" spc="-10">
                <a:solidFill>
                  <a:srgbClr val="404040"/>
                </a:solidFill>
                <a:latin typeface="Microsoft JhengHei"/>
                <a:cs typeface="Microsoft JhengHei"/>
              </a:rPr>
              <a:t>纳自己，我坚</a:t>
            </a:r>
            <a:r>
              <a:rPr sz="1400" spc="-50">
                <a:solidFill>
                  <a:srgbClr val="404040"/>
                </a:solidFill>
                <a:latin typeface="Microsoft JhengHei"/>
                <a:cs typeface="Microsoft JhengHei"/>
              </a:rPr>
              <a:t> </a:t>
            </a:r>
            <a:r>
              <a:rPr sz="1400" spc="-10">
                <a:solidFill>
                  <a:srgbClr val="404040"/>
                </a:solidFill>
                <a:latin typeface="MS Gothic"/>
                <a:cs typeface="MS Gothic"/>
              </a:rPr>
              <a:t>持我的不完美，它是</a:t>
            </a:r>
            <a:r>
              <a:rPr sz="1400" spc="-50">
                <a:solidFill>
                  <a:srgbClr val="404040"/>
                </a:solidFill>
                <a:latin typeface="MS Gothic"/>
                <a:cs typeface="MS Gothic"/>
              </a:rPr>
              <a:t> </a:t>
            </a:r>
            <a:r>
              <a:rPr sz="1400">
                <a:solidFill>
                  <a:srgbClr val="404040"/>
                </a:solidFill>
                <a:latin typeface="MS Gothic"/>
                <a:cs typeface="MS Gothic"/>
              </a:rPr>
              <a:t>我生命的真</a:t>
            </a:r>
            <a:r>
              <a:rPr sz="1400" spc="-15">
                <a:solidFill>
                  <a:srgbClr val="404040"/>
                </a:solidFill>
                <a:latin typeface="Microsoft JhengHei"/>
                <a:cs typeface="Microsoft JhengHei"/>
              </a:rPr>
              <a:t>实本质。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324599" y="1885950"/>
            <a:ext cx="1767839" cy="300355"/>
          </a:xfrm>
          <a:prstGeom prst="rect">
            <a:avLst/>
          </a:prstGeom>
          <a:solidFill>
            <a:srgbClr val="FF860C"/>
          </a:solidFill>
        </p:spPr>
        <p:txBody>
          <a:bodyPr vert="horz" wrap="square" lIns="0" tIns="508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00"/>
              </a:spcBef>
            </a:pPr>
            <a:r>
              <a:rPr sz="1350" b="1" spc="-20">
                <a:solidFill>
                  <a:srgbClr val="FFFFFF"/>
                </a:solidFill>
                <a:latin typeface="MS Gothic"/>
                <a:cs typeface="MS Gothic"/>
              </a:rPr>
              <a:t>无</a:t>
            </a:r>
            <a:r>
              <a:rPr sz="1350" b="1" spc="-50">
                <a:solidFill>
                  <a:srgbClr val="FFFFFF"/>
                </a:solidFill>
                <a:latin typeface="MS Gothic"/>
                <a:cs typeface="MS Gothic"/>
              </a:rPr>
              <a:t>畏</a:t>
            </a:r>
            <a:endParaRPr sz="1350">
              <a:latin typeface="MS Gothic"/>
              <a:cs typeface="MS Gothic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320136" y="2204056"/>
            <a:ext cx="1803400" cy="1625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400" spc="-5">
                <a:solidFill>
                  <a:srgbClr val="404040"/>
                </a:solidFill>
                <a:latin typeface="MS Gothic"/>
                <a:cs typeface="MS Gothic"/>
              </a:rPr>
              <a:t>无知者无畏并不可怕，</a:t>
            </a:r>
            <a:r>
              <a:rPr sz="1400" spc="-10">
                <a:solidFill>
                  <a:srgbClr val="404040"/>
                </a:solidFill>
                <a:latin typeface="MS Gothic"/>
                <a:cs typeface="MS Gothic"/>
              </a:rPr>
              <a:t>真正可怕的是无知者</a:t>
            </a:r>
            <a:r>
              <a:rPr sz="1400" spc="-50">
                <a:solidFill>
                  <a:srgbClr val="404040"/>
                </a:solidFill>
                <a:latin typeface="MS Gothic"/>
                <a:cs typeface="MS Gothic"/>
              </a:rPr>
              <a:t> </a:t>
            </a:r>
            <a:r>
              <a:rPr sz="1400" spc="-5">
                <a:solidFill>
                  <a:srgbClr val="404040"/>
                </a:solidFill>
                <a:latin typeface="Microsoft JhengHei"/>
                <a:cs typeface="Microsoft JhengHei"/>
              </a:rPr>
              <a:t>还无所谓。请你记住：</a:t>
            </a:r>
            <a:r>
              <a:rPr sz="1400">
                <a:solidFill>
                  <a:srgbClr val="404040"/>
                </a:solidFill>
                <a:latin typeface="MS Gothic"/>
                <a:cs typeface="MS Gothic"/>
              </a:rPr>
              <a:t>不要用无所</a:t>
            </a:r>
            <a:r>
              <a:rPr sz="1400" spc="-15">
                <a:solidFill>
                  <a:srgbClr val="404040"/>
                </a:solidFill>
                <a:latin typeface="Microsoft JhengHei"/>
                <a:cs typeface="Microsoft JhengHei"/>
              </a:rPr>
              <a:t>谓的态度</a:t>
            </a:r>
            <a:r>
              <a:rPr sz="1400" spc="-50">
                <a:solidFill>
                  <a:srgbClr val="404040"/>
                </a:solidFill>
                <a:latin typeface="Microsoft JhengHei"/>
                <a:cs typeface="Microsoft JhengHei"/>
              </a:rPr>
              <a:t> </a:t>
            </a:r>
            <a:r>
              <a:rPr sz="1400">
                <a:solidFill>
                  <a:srgbClr val="404040"/>
                </a:solidFill>
                <a:latin typeface="MS Gothic"/>
                <a:cs typeface="MS Gothic"/>
              </a:rPr>
              <a:t>原</a:t>
            </a:r>
            <a:r>
              <a:rPr sz="1400" spc="-20">
                <a:solidFill>
                  <a:srgbClr val="404040"/>
                </a:solidFill>
                <a:latin typeface="Microsoft JhengHei"/>
                <a:cs typeface="Microsoft JhengHei"/>
              </a:rPr>
              <a:t>谅自己</a:t>
            </a:r>
            <a:endParaRPr sz="1400">
              <a:latin typeface="Microsoft JhengHei"/>
              <a:cs typeface="Microsoft JhengHei"/>
            </a:endParaRPr>
          </a:p>
        </p:txBody>
      </p:sp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914400" y="1346200"/>
            <a:ext cx="2895600" cy="275512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71775" y="487045"/>
            <a:ext cx="1447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solidFill>
                  <a:srgbClr val="FFFFFF"/>
                </a:solidFill>
                <a:latin typeface="MS Gothic"/>
                <a:cs typeface="MS Gothic"/>
              </a:rPr>
              <a:t>新教</a:t>
            </a:r>
            <a:r>
              <a:rPr sz="1600" spc="-10">
                <a:solidFill>
                  <a:srgbClr val="FFFFFF"/>
                </a:solidFill>
                <a:latin typeface="Microsoft JhengHei"/>
                <a:cs typeface="Microsoft JhengHei"/>
              </a:rPr>
              <a:t>师角色心理</a:t>
            </a:r>
            <a:endParaRPr sz="16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65100" y="406400"/>
            <a:ext cx="8794115" cy="4580890"/>
            <a:chOff x="165100" y="406400"/>
            <a:chExt cx="8794115" cy="4580890"/>
          </a:xfrm>
        </p:grpSpPr>
        <p:sp>
          <p:nvSpPr>
            <p:cNvPr id="4" name="object 4"/>
            <p:cNvSpPr/>
            <p:nvPr/>
          </p:nvSpPr>
          <p:spPr>
            <a:xfrm>
              <a:off x="189913" y="780756"/>
              <a:ext cx="8769350" cy="4206240"/>
            </a:xfrm>
            <a:custGeom>
              <a:rect l="l" t="t" r="r" b="b"/>
              <a:pathLst>
                <a:path w="8769350" h="4206240">
                  <a:moveTo>
                    <a:pt x="8769150" y="4206240"/>
                  </a:moveTo>
                  <a:lnTo>
                    <a:pt x="0" y="4206240"/>
                  </a:lnTo>
                  <a:lnTo>
                    <a:pt x="0" y="0"/>
                  </a:lnTo>
                  <a:lnTo>
                    <a:pt x="8769150" y="0"/>
                  </a:lnTo>
                  <a:lnTo>
                    <a:pt x="8769150" y="42062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5100" y="406400"/>
              <a:ext cx="361950" cy="361950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4193540" y="1763192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solidFill>
                  <a:srgbClr val="2EA5BB"/>
                </a:solidFill>
                <a:latin typeface="MS Gothic"/>
                <a:cs typeface="MS Gothic"/>
              </a:rPr>
              <a:t>心理教育</a:t>
            </a:r>
            <a:endParaRPr sz="1800">
              <a:latin typeface="MS Gothic"/>
              <a:cs typeface="MS Gothic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183243" y="2180228"/>
            <a:ext cx="3810000" cy="369570"/>
          </a:xfrm>
          <a:prstGeom prst="rect">
            <a:avLst/>
          </a:prstGeom>
          <a:solidFill>
            <a:srgbClr val="FFFFFF"/>
          </a:solidFill>
          <a:ln w="9525">
            <a:solidFill>
              <a:srgbClr val="2EA5BB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647700">
              <a:lnSpc>
                <a:spcPct val="100000"/>
              </a:lnSpc>
              <a:spcBef>
                <a:spcPts val="415"/>
              </a:spcBef>
            </a:pPr>
            <a:r>
              <a:rPr sz="1800">
                <a:latin typeface="MS Gothic"/>
                <a:cs typeface="MS Gothic"/>
              </a:rPr>
              <a:t>增</a:t>
            </a:r>
            <a:r>
              <a:rPr sz="1800" spc="-5">
                <a:latin typeface="Microsoft JhengHei"/>
                <a:cs typeface="Microsoft JhengHei"/>
              </a:rPr>
              <a:t>强自己的心理承受能力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183243" y="2978841"/>
            <a:ext cx="3810000" cy="369570"/>
          </a:xfrm>
          <a:prstGeom prst="rect">
            <a:avLst/>
          </a:prstGeom>
          <a:solidFill>
            <a:srgbClr val="FFFFFF"/>
          </a:solidFill>
          <a:ln w="9525">
            <a:solidFill>
              <a:srgbClr val="FF860C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90600">
              <a:lnSpc>
                <a:spcPct val="100000"/>
              </a:lnSpc>
              <a:spcBef>
                <a:spcPts val="415"/>
              </a:spcBef>
            </a:pPr>
            <a:r>
              <a:rPr sz="1800">
                <a:latin typeface="MS Gothic"/>
                <a:cs typeface="MS Gothic"/>
              </a:rPr>
              <a:t>无所</a:t>
            </a:r>
            <a:r>
              <a:rPr sz="1800" spc="-10">
                <a:latin typeface="Microsoft JhengHei"/>
                <a:cs typeface="Microsoft JhengHei"/>
              </a:rPr>
              <a:t>谓而又无所成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183243" y="3777451"/>
            <a:ext cx="3810000" cy="369570"/>
          </a:xfrm>
          <a:prstGeom prst="rect">
            <a:avLst/>
          </a:prstGeom>
          <a:solidFill>
            <a:srgbClr val="FFFFFF"/>
          </a:solidFill>
          <a:ln w="9525">
            <a:solidFill>
              <a:srgbClr val="2EA5BB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1219200">
              <a:lnSpc>
                <a:spcPct val="100000"/>
              </a:lnSpc>
              <a:spcBef>
                <a:spcPts val="415"/>
              </a:spcBef>
            </a:pPr>
            <a:r>
              <a:rPr sz="1800">
                <a:latin typeface="MS Gothic"/>
                <a:cs typeface="MS Gothic"/>
              </a:rPr>
              <a:t>痛苦的</a:t>
            </a:r>
            <a:r>
              <a:rPr sz="1800" spc="-20">
                <a:latin typeface="Microsoft JhengHei"/>
                <a:cs typeface="Microsoft JhengHei"/>
              </a:rPr>
              <a:t>边缘人</a:t>
            </a:r>
            <a:endParaRPr sz="1800">
              <a:latin typeface="Microsoft JhengHei"/>
              <a:cs typeface="Microsoft JhengHei"/>
            </a:endParaRPr>
          </a:p>
        </p:txBody>
      </p:sp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914400" y="1435100"/>
            <a:ext cx="2885078" cy="288507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rect l="l" t="t" r="r" b="b"/>
            <a:pathLst>
              <a:path w="9144000" h="5143500">
                <a:moveTo>
                  <a:pt x="9144000" y="5143500"/>
                </a:moveTo>
                <a:lnTo>
                  <a:pt x="0" y="51435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5143500"/>
                </a:lnTo>
                <a:close/>
              </a:path>
            </a:pathLst>
          </a:custGeom>
          <a:solidFill>
            <a:srgbClr val="2EA5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MS Gothic"/>
                <a:cs typeface="MS Gothic"/>
              </a:rPr>
              <a:t>新教</a:t>
            </a:r>
            <a:r>
              <a:rPr spc="-10"/>
              <a:t>师角色心理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165100" y="406400"/>
            <a:ext cx="8794115" cy="4580890"/>
            <a:chOff x="165100" y="406400"/>
            <a:chExt cx="8794115" cy="4580890"/>
          </a:xfrm>
        </p:grpSpPr>
        <p:sp>
          <p:nvSpPr>
            <p:cNvPr id="5" name="object 5"/>
            <p:cNvSpPr/>
            <p:nvPr/>
          </p:nvSpPr>
          <p:spPr>
            <a:xfrm>
              <a:off x="189913" y="780756"/>
              <a:ext cx="8769350" cy="4206240"/>
            </a:xfrm>
            <a:custGeom>
              <a:rect l="l" t="t" r="r" b="b"/>
              <a:pathLst>
                <a:path w="8769350" h="4206240">
                  <a:moveTo>
                    <a:pt x="8769150" y="4206240"/>
                  </a:moveTo>
                  <a:lnTo>
                    <a:pt x="0" y="4206240"/>
                  </a:lnTo>
                  <a:lnTo>
                    <a:pt x="0" y="0"/>
                  </a:lnTo>
                  <a:lnTo>
                    <a:pt x="8769150" y="0"/>
                  </a:lnTo>
                  <a:lnTo>
                    <a:pt x="8769150" y="42062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5100" y="406400"/>
              <a:ext cx="361950" cy="36195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3865879" y="3056512"/>
            <a:ext cx="3835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200" spc="-5">
                <a:latin typeface="微软雅黑"/>
                <a:cs typeface="微软雅黑"/>
              </a:rPr>
              <a:t>美国曾经以此作为犯罪嫌疑人的心理测试，他看到的图片是高速旋转的，而大部分的老人和儿童则看到的是，这幅</a:t>
            </a:r>
            <a:r>
              <a:rPr sz="1200" spc="-10">
                <a:latin typeface="微软雅黑"/>
                <a:cs typeface="微软雅黑"/>
              </a:rPr>
              <a:t>图片是静止的。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865879" y="1891153"/>
            <a:ext cx="3835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200" spc="-5">
                <a:latin typeface="微软雅黑"/>
                <a:cs typeface="微软雅黑"/>
              </a:rPr>
              <a:t>经心理测试证明：下列图片与每个人的心理承受力有关，你的心理承受力越强，图片转动越慢</a:t>
            </a:r>
            <a:endParaRPr sz="120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701495" y="1295400"/>
            <a:ext cx="7230109" cy="3027680"/>
            <a:chOff x="701495" y="1295400"/>
            <a:chExt cx="7230109" cy="3027680"/>
          </a:xfrm>
        </p:grpSpPr>
        <p:sp>
          <p:nvSpPr>
            <p:cNvPr id="10" name="object 10"/>
            <p:cNvSpPr/>
            <p:nvPr/>
          </p:nvSpPr>
          <p:spPr>
            <a:xfrm>
              <a:off x="3657600" y="1809749"/>
              <a:ext cx="4267200" cy="914400"/>
            </a:xfrm>
            <a:custGeom>
              <a:rect l="l" t="t" r="r" b="b"/>
              <a:pathLst>
                <a:path w="4267200" h="914400">
                  <a:moveTo>
                    <a:pt x="0" y="60963"/>
                  </a:moveTo>
                  <a:lnTo>
                    <a:pt x="4790" y="37233"/>
                  </a:lnTo>
                  <a:lnTo>
                    <a:pt x="17855" y="17855"/>
                  </a:lnTo>
                  <a:lnTo>
                    <a:pt x="37233" y="4790"/>
                  </a:lnTo>
                  <a:lnTo>
                    <a:pt x="60962" y="0"/>
                  </a:lnTo>
                  <a:lnTo>
                    <a:pt x="4206238" y="0"/>
                  </a:lnTo>
                  <a:lnTo>
                    <a:pt x="4229967" y="4790"/>
                  </a:lnTo>
                  <a:lnTo>
                    <a:pt x="4249345" y="17855"/>
                  </a:lnTo>
                  <a:lnTo>
                    <a:pt x="4262410" y="37233"/>
                  </a:lnTo>
                  <a:lnTo>
                    <a:pt x="4267201" y="60962"/>
                  </a:lnTo>
                  <a:lnTo>
                    <a:pt x="4267201" y="853437"/>
                  </a:lnTo>
                  <a:lnTo>
                    <a:pt x="4262410" y="877166"/>
                  </a:lnTo>
                  <a:lnTo>
                    <a:pt x="4249345" y="896544"/>
                  </a:lnTo>
                  <a:lnTo>
                    <a:pt x="4229967" y="909609"/>
                  </a:lnTo>
                  <a:lnTo>
                    <a:pt x="4206238" y="914399"/>
                  </a:lnTo>
                  <a:lnTo>
                    <a:pt x="60963" y="914400"/>
                  </a:lnTo>
                  <a:lnTo>
                    <a:pt x="37233" y="909609"/>
                  </a:lnTo>
                  <a:lnTo>
                    <a:pt x="17855" y="896544"/>
                  </a:lnTo>
                  <a:lnTo>
                    <a:pt x="4790" y="877166"/>
                  </a:lnTo>
                  <a:lnTo>
                    <a:pt x="0" y="853436"/>
                  </a:lnTo>
                  <a:lnTo>
                    <a:pt x="0" y="60963"/>
                  </a:lnTo>
                  <a:close/>
                </a:path>
              </a:pathLst>
            </a:custGeom>
            <a:ln w="12700">
              <a:solidFill>
                <a:srgbClr val="FF860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3657599" y="3067049"/>
              <a:ext cx="4267200" cy="914400"/>
            </a:xfrm>
            <a:custGeom>
              <a:rect l="l" t="t" r="r" b="b"/>
              <a:pathLst>
                <a:path w="4267200" h="914400">
                  <a:moveTo>
                    <a:pt x="0" y="60963"/>
                  </a:moveTo>
                  <a:lnTo>
                    <a:pt x="4790" y="37233"/>
                  </a:lnTo>
                  <a:lnTo>
                    <a:pt x="17855" y="17855"/>
                  </a:lnTo>
                  <a:lnTo>
                    <a:pt x="37233" y="4790"/>
                  </a:lnTo>
                  <a:lnTo>
                    <a:pt x="60962" y="0"/>
                  </a:lnTo>
                  <a:lnTo>
                    <a:pt x="4206238" y="0"/>
                  </a:lnTo>
                  <a:lnTo>
                    <a:pt x="4229967" y="4790"/>
                  </a:lnTo>
                  <a:lnTo>
                    <a:pt x="4249345" y="17855"/>
                  </a:lnTo>
                  <a:lnTo>
                    <a:pt x="4262410" y="37233"/>
                  </a:lnTo>
                  <a:lnTo>
                    <a:pt x="4267201" y="60962"/>
                  </a:lnTo>
                  <a:lnTo>
                    <a:pt x="4267201" y="853437"/>
                  </a:lnTo>
                  <a:lnTo>
                    <a:pt x="4262410" y="877166"/>
                  </a:lnTo>
                  <a:lnTo>
                    <a:pt x="4249345" y="896544"/>
                  </a:lnTo>
                  <a:lnTo>
                    <a:pt x="4229967" y="909609"/>
                  </a:lnTo>
                  <a:lnTo>
                    <a:pt x="4206238" y="914400"/>
                  </a:lnTo>
                  <a:lnTo>
                    <a:pt x="60963" y="914400"/>
                  </a:lnTo>
                  <a:lnTo>
                    <a:pt x="37233" y="909609"/>
                  </a:lnTo>
                  <a:lnTo>
                    <a:pt x="17855" y="896544"/>
                  </a:lnTo>
                  <a:lnTo>
                    <a:pt x="4790" y="877166"/>
                  </a:lnTo>
                  <a:lnTo>
                    <a:pt x="0" y="853437"/>
                  </a:lnTo>
                  <a:lnTo>
                    <a:pt x="0" y="60963"/>
                  </a:lnTo>
                  <a:close/>
                </a:path>
              </a:pathLst>
            </a:custGeom>
            <a:ln w="12700">
              <a:solidFill>
                <a:srgbClr val="2EA5BB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01495" y="1295400"/>
              <a:ext cx="3027452" cy="3027452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https://d.book118.com/158035124116006025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5">
      <vt:lpstr>Arial</vt:lpstr>
      <vt:lpstr>Calibri</vt:lpstr>
      <vt:lpstr>Microsoft JhengHei</vt:lpstr>
      <vt:lpstr>微软雅黑</vt:lpstr>
      <vt:lpstr>MS Gothic</vt:lpstr>
      <vt:lpstr>Office Theme</vt:lpstr>
      <vt:lpstr>新教师角色心理</vt:lpstr>
      <vt:lpstr>新教师角色心理</vt:lpstr>
      <vt:lpstr>新教师角色心理</vt:lpstr>
      <vt:lpstr>新教师角色心理</vt:lpstr>
      <vt:lpstr>新教师角色心理</vt:lpstr>
      <vt:lpstr>新教师角色心理</vt:lpstr>
      <vt:lpstr>PowerPoint Presentation</vt:lpstr>
      <vt:lpstr>新教师角色心理</vt:lpstr>
      <vt:lpstr>PowerPoint Presentation</vt:lpstr>
      <vt:lpstr>新教师角色心理</vt:lpstr>
      <vt:lpstr>新教师角色心理</vt:lpstr>
      <vt:lpstr>新教师角色心理</vt:lpstr>
      <vt:lpstr>新教师角色心理</vt:lpstr>
      <vt:lpstr>新教师角色心理</vt:lpstr>
      <vt:lpstr>PowerPoint Presentation</vt:lpstr>
      <vt:lpstr>新教师角色心理</vt:lpstr>
      <vt:lpstr>PowerPoint Presentation</vt:lpstr>
      <vt:lpstr>新教师角色心理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2024-09-02T12:56:59.068</cp:lastPrinted>
  <dcterms:created xsi:type="dcterms:W3CDTF">2024-09-02T04:56:59Z</dcterms:created>
  <dcterms:modified xsi:type="dcterms:W3CDTF">2024-09-02T04:57:00Z</dcterms:modified>
</cp:coreProperties>
</file>